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9" r:id="rId1"/>
  </p:sldMasterIdLst>
  <p:sldIdLst>
    <p:sldId id="256" r:id="rId2"/>
    <p:sldId id="260" r:id="rId3"/>
    <p:sldId id="258" r:id="rId4"/>
    <p:sldId id="257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66"/>
    <a:srgbClr val="FFFF99"/>
    <a:srgbClr val="0000FF"/>
    <a:srgbClr val="000099"/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960" y="-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252840-52B5-41A0-96E1-02A63B607B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8303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451065-1ADF-4A09-9CD4-9071E6B64C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188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521758-E8F0-44E6-A527-CC7045019C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75192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A432A1-2C6B-4B37-ACFB-6ACCB9DC2B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59369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AF2FB7-761F-4FE7-909B-A3D19AE230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2010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947412-515D-4EDE-BDEB-3F67407BC8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7859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B9E48E-A3F5-4075-92C4-967BEE1B42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86120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E7451E-615A-45E6-B975-42C46918A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4745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E789F8-BB4D-4BFF-8D29-072B9B082F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71136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72C3F7-0EE3-4735-A42B-9579997090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5242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FF9115-C570-4F12-8F4B-DA80912436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42346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4A74C1-99B1-4740-A457-8E0788E184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3109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F7CC25-64CC-4638-8601-DF66A5EDF4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6910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458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58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58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0851384-FBFB-480A-98EF-CAC278FE0F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5"/>
          <p:cNvSpPr>
            <a:spLocks noGrp="1" noChangeArrowheads="1"/>
          </p:cNvSpPr>
          <p:nvPr>
            <p:ph/>
          </p:nvPr>
        </p:nvSpPr>
        <p:spPr>
          <a:xfrm>
            <a:off x="468313" y="188913"/>
            <a:ext cx="8280400" cy="648017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sz="2000" smtClean="0">
              <a:solidFill>
                <a:schemeClr val="tx2"/>
              </a:solidFill>
            </a:endParaRP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tx2"/>
                </a:solidFill>
              </a:rPr>
              <a:t>Název školy: Základní škola Chomutov, Písečná 5144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tx2"/>
                </a:solidFill>
              </a:rPr>
              <a:t>Název materiálu: VY_52_INOVACE_04_Skandinávský_         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tx2"/>
                </a:solidFill>
              </a:rPr>
              <a:t>                             poloostrov_ib2 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tx2"/>
                </a:solidFill>
              </a:rPr>
              <a:t>Číslo projektu: CZ1.07/1.4.00/21.3355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tx2"/>
                </a:solidFill>
              </a:rPr>
              <a:t>Autor: Mgr. Ivana Benešová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tx2"/>
                </a:solidFill>
              </a:rPr>
              <a:t>Datum vyhotovení: 15.1.2012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tx2"/>
                </a:solidFill>
              </a:rPr>
              <a:t>Cílový ročník: pátý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tx2"/>
                </a:solidFill>
              </a:rPr>
              <a:t>Vzdělávací oblast/obor: Člověk a jeho svět_Vlastivěda_Evropa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tx2"/>
                </a:solidFill>
              </a:rPr>
              <a:t>Klíčové slovo: Finsko, Švédsko, Norsko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tx2"/>
                </a:solidFill>
              </a:rPr>
              <a:t>Anotace: Prezentace je určena pro žáky 5. ročníku.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tx2"/>
                </a:solidFill>
              </a:rPr>
              <a:t>               Slouží k prezentaci nové látky učitelem,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tx2"/>
                </a:solidFill>
              </a:rPr>
              <a:t>               procvičování a opakování učiva žáky.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2230438" y="3860800"/>
            <a:ext cx="6913562" cy="2592388"/>
          </a:xfrm>
        </p:spPr>
        <p:txBody>
          <a:bodyPr/>
          <a:lstStyle/>
          <a:p>
            <a:pPr marL="0" indent="0" algn="ctr" eaLnBrk="1" hangingPunct="1">
              <a:buFontTx/>
              <a:buNone/>
            </a:pPr>
            <a:endParaRPr lang="cs-CZ" smtClean="0"/>
          </a:p>
          <a:p>
            <a:pPr marL="0" indent="0" algn="ctr" eaLnBrk="1" hangingPunct="1">
              <a:buFontTx/>
              <a:buNone/>
            </a:pPr>
            <a:endParaRPr lang="cs-CZ" smtClean="0"/>
          </a:p>
          <a:p>
            <a:pPr marL="0" indent="0" algn="ctr" eaLnBrk="1" hangingPunct="1">
              <a:buFontTx/>
              <a:buNone/>
            </a:pPr>
            <a:endParaRPr lang="cs-CZ" smtClean="0"/>
          </a:p>
          <a:p>
            <a:pPr marL="0" indent="0" algn="ctr" eaLnBrk="1" hangingPunct="1">
              <a:buFontTx/>
              <a:buNone/>
            </a:pPr>
            <a:endParaRPr lang="cs-CZ" smtClean="0"/>
          </a:p>
          <a:p>
            <a:pPr marL="0" indent="0" algn="ctr" eaLnBrk="1" hangingPunct="1">
              <a:buFontTx/>
              <a:buNone/>
            </a:pPr>
            <a:r>
              <a:rPr lang="cs-CZ" sz="1000" smtClean="0"/>
              <a:t>                                                                              </a:t>
            </a:r>
          </a:p>
        </p:txBody>
      </p:sp>
      <p:sp>
        <p:nvSpPr>
          <p:cNvPr id="2052" name="TextovéPole 3"/>
          <p:cNvSpPr txBox="1">
            <a:spLocks noChangeArrowheads="1"/>
          </p:cNvSpPr>
          <p:nvPr/>
        </p:nvSpPr>
        <p:spPr bwMode="auto">
          <a:xfrm>
            <a:off x="611188" y="6092825"/>
            <a:ext cx="8651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2053" name="TextovéPole 4"/>
          <p:cNvSpPr txBox="1">
            <a:spLocks noChangeArrowheads="1"/>
          </p:cNvSpPr>
          <p:nvPr/>
        </p:nvSpPr>
        <p:spPr bwMode="auto">
          <a:xfrm>
            <a:off x="468313" y="5949950"/>
            <a:ext cx="5327650" cy="922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sz="1200" i="1" dirty="0">
                <a:solidFill>
                  <a:srgbClr val="000000"/>
                </a:solidFill>
                <a:cs typeface="Calibri" pitchFamily="34" charset="0"/>
              </a:rPr>
              <a:t>Autorem materiálu a všech jeho částí,</a:t>
            </a:r>
            <a:r>
              <a:rPr lang="cs-CZ" sz="1200" dirty="0">
                <a:solidFill>
                  <a:srgbClr val="000000"/>
                </a:solidFill>
                <a:cs typeface="Calibri" pitchFamily="34" charset="0"/>
              </a:rPr>
              <a:t> </a:t>
            </a:r>
            <a:r>
              <a:rPr lang="cs-CZ" sz="1200" i="1" dirty="0">
                <a:solidFill>
                  <a:srgbClr val="000000"/>
                </a:solidFill>
                <a:cs typeface="Calibri" pitchFamily="34" charset="0"/>
              </a:rPr>
              <a:t>není-li uvedeno jinak, je </a:t>
            </a:r>
          </a:p>
          <a:p>
            <a:r>
              <a:rPr lang="cs-CZ" sz="1200" i="1" dirty="0">
                <a:solidFill>
                  <a:srgbClr val="000000"/>
                </a:solidFill>
                <a:cs typeface="Calibri" pitchFamily="34" charset="0"/>
              </a:rPr>
              <a:t>Mgr. Ivana Benešová.</a:t>
            </a:r>
          </a:p>
          <a:p>
            <a:r>
              <a:rPr lang="cs-CZ" sz="1200" i="1" dirty="0">
                <a:solidFill>
                  <a:srgbClr val="000000"/>
                </a:solidFill>
              </a:rPr>
              <a:t>Financováno z </a:t>
            </a:r>
            <a:r>
              <a:rPr lang="cs-CZ" sz="1200" i="1" dirty="0" smtClean="0">
                <a:solidFill>
                  <a:srgbClr val="000000"/>
                </a:solidFill>
              </a:rPr>
              <a:t>ESF </a:t>
            </a:r>
            <a:r>
              <a:rPr lang="cs-CZ" sz="1200" i="1" dirty="0">
                <a:solidFill>
                  <a:srgbClr val="000000"/>
                </a:solidFill>
              </a:rPr>
              <a:t>a státního rozpočtu.</a:t>
            </a:r>
            <a:endParaRPr lang="cs-CZ" sz="1200" dirty="0">
              <a:solidFill>
                <a:srgbClr val="000000"/>
              </a:solidFill>
            </a:endParaRPr>
          </a:p>
          <a:p>
            <a:pPr eaLnBrk="1" hangingPunct="1"/>
            <a:endParaRPr lang="cs-CZ" dirty="0"/>
          </a:p>
        </p:txBody>
      </p:sp>
      <p:pic>
        <p:nvPicPr>
          <p:cNvPr id="205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5876925"/>
            <a:ext cx="3024188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650" y="1341438"/>
            <a:ext cx="7772400" cy="1035050"/>
          </a:xfrm>
        </p:spPr>
        <p:txBody>
          <a:bodyPr/>
          <a:lstStyle/>
          <a:p>
            <a:pPr eaLnBrk="1" hangingPunct="1"/>
            <a:r>
              <a:rPr lang="cs-CZ" sz="4000" smtClean="0">
                <a:solidFill>
                  <a:schemeClr val="accent2"/>
                </a:solidFill>
              </a:rPr>
              <a:t>Skandinávský poloostrov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789363"/>
            <a:ext cx="6913563" cy="2592387"/>
          </a:xfrm>
        </p:spPr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  <p:pic>
        <p:nvPicPr>
          <p:cNvPr id="3076" name="Obrázek 4" descr="Skandin pol.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2924175"/>
            <a:ext cx="4176713" cy="2932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4"/>
          <p:cNvSpPr>
            <a:spLocks noGrp="1" noChangeArrowheads="1"/>
          </p:cNvSpPr>
          <p:nvPr>
            <p:ph/>
          </p:nvPr>
        </p:nvSpPr>
        <p:spPr>
          <a:xfrm>
            <a:off x="250825" y="260350"/>
            <a:ext cx="8893175" cy="640873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Ve které části Evropy je Skandinávský poloostrov?</a:t>
            </a:r>
            <a:endParaRPr lang="cs-CZ" sz="2000" smtClean="0">
              <a:solidFill>
                <a:schemeClr val="tx2"/>
              </a:solidFill>
            </a:endParaRPr>
          </a:p>
          <a:p>
            <a:pPr eaLnBrk="1" hangingPunct="1">
              <a:buClr>
                <a:srgbClr val="000099"/>
              </a:buClr>
              <a:buFontTx/>
              <a:buChar char="o"/>
            </a:pPr>
            <a:r>
              <a:rPr lang="cs-CZ" sz="2400" smtClean="0">
                <a:solidFill>
                  <a:schemeClr val="tx2"/>
                </a:solidFill>
              </a:rPr>
              <a:t>Východ</a:t>
            </a:r>
          </a:p>
          <a:p>
            <a:pPr eaLnBrk="1" hangingPunct="1">
              <a:buClr>
                <a:srgbClr val="000099"/>
              </a:buClr>
              <a:buFontTx/>
              <a:buChar char="o"/>
            </a:pPr>
            <a:r>
              <a:rPr lang="cs-CZ" sz="2400" smtClean="0">
                <a:solidFill>
                  <a:schemeClr val="tx2"/>
                </a:solidFill>
              </a:rPr>
              <a:t>Jih</a:t>
            </a:r>
          </a:p>
          <a:p>
            <a:pPr eaLnBrk="1" hangingPunct="1">
              <a:buClr>
                <a:srgbClr val="000099"/>
              </a:buClr>
              <a:buFontTx/>
              <a:buChar char="o"/>
            </a:pPr>
            <a:r>
              <a:rPr lang="cs-CZ" sz="2400" smtClean="0">
                <a:solidFill>
                  <a:schemeClr val="tx2"/>
                </a:solidFill>
              </a:rPr>
              <a:t>Západ</a:t>
            </a:r>
          </a:p>
          <a:p>
            <a:pPr eaLnBrk="1" hangingPunct="1">
              <a:buClr>
                <a:srgbClr val="000099"/>
              </a:buClr>
              <a:buFontTx/>
              <a:buChar char="o"/>
            </a:pPr>
            <a:r>
              <a:rPr lang="cs-CZ" sz="2400" smtClean="0">
                <a:solidFill>
                  <a:schemeClr val="tx2"/>
                </a:solidFill>
              </a:rPr>
              <a:t>Sever</a:t>
            </a:r>
            <a:endParaRPr lang="cs-CZ" sz="2000" smtClean="0">
              <a:solidFill>
                <a:schemeClr val="tx2"/>
              </a:solidFill>
            </a:endParaRPr>
          </a:p>
          <a:p>
            <a:pPr eaLnBrk="1" hangingPunct="1">
              <a:buClr>
                <a:srgbClr val="000099"/>
              </a:buClr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Nacházejí se zde státy řídce obydlené, s neporušenou přírodou,</a:t>
            </a:r>
          </a:p>
          <a:p>
            <a:pPr eaLnBrk="1" hangingPunct="1">
              <a:buClr>
                <a:srgbClr val="000099"/>
              </a:buClr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zdravým životním prostředím.</a:t>
            </a:r>
          </a:p>
          <a:p>
            <a:pPr eaLnBrk="1" hangingPunct="1">
              <a:buClr>
                <a:srgbClr val="000099"/>
              </a:buClr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Poznáš, které to jsou?</a:t>
            </a:r>
            <a:endParaRPr lang="cs-CZ" sz="2000" smtClean="0">
              <a:solidFill>
                <a:schemeClr val="tx2"/>
              </a:solidFill>
            </a:endParaRPr>
          </a:p>
          <a:p>
            <a:pPr eaLnBrk="1" hangingPunct="1">
              <a:buClr>
                <a:srgbClr val="000099"/>
              </a:buClr>
              <a:buFontTx/>
              <a:buNone/>
            </a:pPr>
            <a:endParaRPr lang="cs-CZ" sz="2000" smtClean="0">
              <a:solidFill>
                <a:schemeClr val="tx2"/>
              </a:solidFill>
            </a:endParaRPr>
          </a:p>
          <a:p>
            <a:pPr eaLnBrk="1" hangingPunct="1">
              <a:buClr>
                <a:srgbClr val="000099"/>
              </a:buClr>
              <a:buFontTx/>
              <a:buNone/>
            </a:pPr>
            <a:endParaRPr lang="cs-CZ" sz="2000" smtClean="0">
              <a:solidFill>
                <a:schemeClr val="tx2"/>
              </a:solidFill>
            </a:endParaRPr>
          </a:p>
          <a:p>
            <a:pPr eaLnBrk="1" hangingPunct="1">
              <a:buClr>
                <a:srgbClr val="000099"/>
              </a:buClr>
              <a:buFontTx/>
              <a:buNone/>
            </a:pPr>
            <a:endParaRPr lang="cs-CZ" sz="2000" smtClean="0">
              <a:solidFill>
                <a:schemeClr val="tx2"/>
              </a:solidFill>
            </a:endParaRPr>
          </a:p>
          <a:p>
            <a:pPr eaLnBrk="1" hangingPunct="1">
              <a:buClr>
                <a:srgbClr val="000099"/>
              </a:buClr>
              <a:buFontTx/>
              <a:buNone/>
            </a:pPr>
            <a:endParaRPr lang="cs-CZ" sz="2000" smtClean="0">
              <a:solidFill>
                <a:schemeClr val="tx2"/>
              </a:solidFill>
            </a:endParaRPr>
          </a:p>
          <a:p>
            <a:pPr eaLnBrk="1" hangingPunct="1">
              <a:buClr>
                <a:srgbClr val="000099"/>
              </a:buClr>
              <a:buFontTx/>
              <a:buNone/>
            </a:pPr>
            <a:endParaRPr lang="cs-CZ" sz="2000" smtClean="0">
              <a:solidFill>
                <a:schemeClr val="tx2"/>
              </a:solidFill>
            </a:endParaRPr>
          </a:p>
          <a:p>
            <a:pPr eaLnBrk="1" hangingPunct="1">
              <a:buClr>
                <a:srgbClr val="000099"/>
              </a:buClr>
              <a:buFontTx/>
              <a:buNone/>
            </a:pPr>
            <a:endParaRPr lang="cs-CZ" sz="2000" smtClean="0">
              <a:solidFill>
                <a:schemeClr val="tx2"/>
              </a:solidFill>
            </a:endParaRPr>
          </a:p>
          <a:p>
            <a:pPr eaLnBrk="1" hangingPunct="1">
              <a:buClr>
                <a:srgbClr val="000099"/>
              </a:buClr>
              <a:buFontTx/>
              <a:buNone/>
            </a:pPr>
            <a:r>
              <a:rPr lang="cs-CZ" sz="2000" smtClean="0">
                <a:solidFill>
                  <a:schemeClr val="tx2"/>
                </a:solidFill>
              </a:rPr>
              <a:t>       </a:t>
            </a:r>
            <a:r>
              <a:rPr lang="cs-CZ" sz="2000" smtClean="0">
                <a:solidFill>
                  <a:srgbClr val="FF0000"/>
                </a:solidFill>
              </a:rPr>
              <a:t>FINSKO                           ŠVÉDSKO                        NORSKO</a:t>
            </a:r>
            <a:endParaRPr lang="cs-CZ" sz="2000" smtClean="0">
              <a:solidFill>
                <a:schemeClr val="tx2"/>
              </a:solidFill>
            </a:endParaRPr>
          </a:p>
        </p:txBody>
      </p:sp>
      <p:pic>
        <p:nvPicPr>
          <p:cNvPr id="6" name="Obrázek 5" descr="finská vlajka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3789363"/>
            <a:ext cx="2438400" cy="1709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 descr="vlajka švédska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038" y="3789363"/>
            <a:ext cx="2438400" cy="1739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 descr="norsko vlajka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788" y="3716338"/>
            <a:ext cx="2438400" cy="1776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4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4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4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4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4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4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3000"/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3000"/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0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0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0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0" fill="hold"/>
                                        <p:tgtEl>
                                          <p:spTgt spid="409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0" fill="hold"/>
                                        <p:tgtEl>
                                          <p:spTgt spid="409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0"/>
                                        <p:tgtEl>
                                          <p:spTgt spid="409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400" smtClean="0"/>
              <a:t>Přiřaď správné názvy států k zadaným hlavním městům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116013" y="1700213"/>
            <a:ext cx="4038600" cy="4525962"/>
          </a:xfrm>
        </p:spPr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r>
              <a:rPr lang="cs-CZ" smtClean="0">
                <a:solidFill>
                  <a:srgbClr val="0000FF"/>
                </a:solidFill>
              </a:rPr>
              <a:t>Helsinky</a:t>
            </a:r>
          </a:p>
          <a:p>
            <a:pPr eaLnBrk="1" hangingPunct="1">
              <a:buFontTx/>
              <a:buNone/>
            </a:pPr>
            <a:endParaRPr lang="cs-CZ" smtClean="0">
              <a:solidFill>
                <a:srgbClr val="0000FF"/>
              </a:solidFill>
            </a:endParaRPr>
          </a:p>
          <a:p>
            <a:pPr eaLnBrk="1" hangingPunct="1">
              <a:buFontTx/>
              <a:buNone/>
            </a:pPr>
            <a:endParaRPr lang="cs-CZ" smtClean="0">
              <a:solidFill>
                <a:srgbClr val="0000FF"/>
              </a:solidFill>
            </a:endParaRPr>
          </a:p>
          <a:p>
            <a:pPr eaLnBrk="1" hangingPunct="1"/>
            <a:r>
              <a:rPr lang="cs-CZ" smtClean="0">
                <a:solidFill>
                  <a:srgbClr val="0000FF"/>
                </a:solidFill>
              </a:rPr>
              <a:t>Stockholm</a:t>
            </a:r>
          </a:p>
          <a:p>
            <a:pPr eaLnBrk="1" hangingPunct="1"/>
            <a:endParaRPr lang="cs-CZ" smtClean="0">
              <a:solidFill>
                <a:srgbClr val="0000FF"/>
              </a:solidFill>
            </a:endParaRPr>
          </a:p>
          <a:p>
            <a:pPr eaLnBrk="1" hangingPunct="1"/>
            <a:endParaRPr lang="cs-CZ" smtClean="0">
              <a:solidFill>
                <a:srgbClr val="0000FF"/>
              </a:solidFill>
            </a:endParaRPr>
          </a:p>
          <a:p>
            <a:pPr eaLnBrk="1" hangingPunct="1"/>
            <a:r>
              <a:rPr lang="cs-CZ" smtClean="0">
                <a:solidFill>
                  <a:srgbClr val="0000FF"/>
                </a:solidFill>
              </a:rPr>
              <a:t>Oslo</a:t>
            </a:r>
          </a:p>
        </p:txBody>
      </p:sp>
      <p:sp>
        <p:nvSpPr>
          <p:cNvPr id="2560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5100638" y="1628775"/>
            <a:ext cx="4043362" cy="4525963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smtClean="0"/>
          </a:p>
          <a:p>
            <a:pPr eaLnBrk="1" hangingPunct="1"/>
            <a:r>
              <a:rPr lang="cs-CZ" smtClean="0">
                <a:solidFill>
                  <a:srgbClr val="FFFF99"/>
                </a:solidFill>
              </a:rPr>
              <a:t>FINSKO</a:t>
            </a:r>
          </a:p>
          <a:p>
            <a:pPr eaLnBrk="1" hangingPunct="1">
              <a:buFontTx/>
              <a:buNone/>
            </a:pPr>
            <a:endParaRPr lang="cs-CZ" smtClean="0">
              <a:solidFill>
                <a:srgbClr val="FFFF99"/>
              </a:solidFill>
            </a:endParaRPr>
          </a:p>
          <a:p>
            <a:pPr eaLnBrk="1" hangingPunct="1">
              <a:buFontTx/>
              <a:buNone/>
            </a:pPr>
            <a:endParaRPr lang="cs-CZ" smtClean="0">
              <a:solidFill>
                <a:srgbClr val="FFFF99"/>
              </a:solidFill>
            </a:endParaRPr>
          </a:p>
          <a:p>
            <a:pPr eaLnBrk="1" hangingPunct="1"/>
            <a:r>
              <a:rPr lang="cs-CZ" smtClean="0">
                <a:solidFill>
                  <a:srgbClr val="FFFF99"/>
                </a:solidFill>
              </a:rPr>
              <a:t>ŠVÉDSKO</a:t>
            </a:r>
          </a:p>
          <a:p>
            <a:pPr eaLnBrk="1" hangingPunct="1">
              <a:buFontTx/>
              <a:buNone/>
            </a:pPr>
            <a:endParaRPr lang="cs-CZ" smtClean="0">
              <a:solidFill>
                <a:srgbClr val="FFFF99"/>
              </a:solidFill>
            </a:endParaRPr>
          </a:p>
          <a:p>
            <a:pPr eaLnBrk="1" hangingPunct="1">
              <a:buFontTx/>
              <a:buNone/>
            </a:pPr>
            <a:endParaRPr lang="cs-CZ" smtClean="0">
              <a:solidFill>
                <a:srgbClr val="FFFF99"/>
              </a:solidFill>
            </a:endParaRPr>
          </a:p>
          <a:p>
            <a:pPr eaLnBrk="1" hangingPunct="1"/>
            <a:r>
              <a:rPr lang="cs-CZ" smtClean="0">
                <a:solidFill>
                  <a:srgbClr val="FFFF99"/>
                </a:solidFill>
              </a:rPr>
              <a:t>NORSKO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56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56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56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560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/>
      <p:bldP spid="25603" grpId="0" build="p"/>
      <p:bldP spid="2560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4" name="Rectangle 4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936625"/>
          </a:xfrm>
        </p:spPr>
        <p:txBody>
          <a:bodyPr/>
          <a:lstStyle/>
          <a:p>
            <a:pPr eaLnBrk="1" hangingPunct="1"/>
            <a:r>
              <a:rPr lang="cs-CZ" sz="2400" smtClean="0"/>
              <a:t>Víš, čím jsou státy známé?</a:t>
            </a:r>
          </a:p>
        </p:txBody>
      </p:sp>
      <p:sp>
        <p:nvSpPr>
          <p:cNvPr id="6147" name="Rectangle 6"/>
          <p:cNvSpPr>
            <a:spLocks noGrp="1" noChangeArrowheads="1"/>
          </p:cNvSpPr>
          <p:nvPr>
            <p:ph sz="half" idx="1"/>
          </p:nvPr>
        </p:nvSpPr>
        <p:spPr>
          <a:xfrm>
            <a:off x="395288" y="1557338"/>
            <a:ext cx="2952750" cy="452596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endParaRPr lang="cs-CZ" sz="1000" i="1" smtClean="0">
              <a:solidFill>
                <a:schemeClr val="accent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1000" i="1" smtClean="0">
              <a:solidFill>
                <a:schemeClr val="accent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1000" i="1" smtClean="0">
              <a:solidFill>
                <a:schemeClr val="accent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1000" i="1" smtClean="0">
              <a:solidFill>
                <a:schemeClr val="accent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1000" i="1" smtClean="0">
              <a:solidFill>
                <a:schemeClr val="accent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1000" i="1" smtClean="0">
              <a:solidFill>
                <a:schemeClr val="accent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1000" i="1" smtClean="0">
              <a:solidFill>
                <a:schemeClr val="accent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1000" i="1" smtClean="0">
              <a:solidFill>
                <a:schemeClr val="accent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1000" i="1" smtClean="0">
              <a:solidFill>
                <a:schemeClr val="accent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1000" i="1" smtClean="0">
              <a:solidFill>
                <a:schemeClr val="accent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1000" i="1" smtClean="0">
              <a:solidFill>
                <a:schemeClr val="accent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000" i="1" smtClean="0">
                <a:solidFill>
                  <a:schemeClr val="accent2"/>
                </a:solidFill>
              </a:rPr>
              <a:t>                      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000" i="1" smtClean="0">
                <a:solidFill>
                  <a:schemeClr val="accent2"/>
                </a:solidFill>
              </a:rPr>
              <a:t>                       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000" i="1" smtClean="0">
                <a:solidFill>
                  <a:schemeClr val="accent2"/>
                </a:solidFill>
              </a:rPr>
              <a:t>                       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000" i="1" smtClean="0">
                <a:solidFill>
                  <a:schemeClr val="accent2"/>
                </a:solidFill>
              </a:rPr>
              <a:t>                        </a:t>
            </a:r>
            <a:endParaRPr lang="cs-CZ" sz="1400" smtClean="0"/>
          </a:p>
        </p:txBody>
      </p:sp>
      <p:sp>
        <p:nvSpPr>
          <p:cNvPr id="30729" name="Rectangle 9"/>
          <p:cNvSpPr>
            <a:spLocks noGrp="1" noChangeArrowheads="1"/>
          </p:cNvSpPr>
          <p:nvPr>
            <p:ph type="body" sz="half" idx="2"/>
          </p:nvPr>
        </p:nvSpPr>
        <p:spPr>
          <a:xfrm>
            <a:off x="3348038" y="1125538"/>
            <a:ext cx="5545137" cy="583247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i="1" smtClean="0">
                <a:solidFill>
                  <a:schemeClr val="accent2"/>
                </a:solidFill>
              </a:rPr>
              <a:t>Je to země tisíců jezer.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i="1" smtClean="0">
                <a:solidFill>
                  <a:schemeClr val="accent2"/>
                </a:solidFill>
              </a:rPr>
              <a:t>Má velké bohatství dřeva a průmysl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i="1" smtClean="0">
                <a:solidFill>
                  <a:schemeClr val="accent2"/>
                </a:solidFill>
              </a:rPr>
              <a:t>na jeho zpracování.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800" i="1" smtClean="0">
              <a:solidFill>
                <a:schemeClr val="accent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i="1" smtClean="0">
                <a:solidFill>
                  <a:schemeClr val="accent2"/>
                </a:solidFill>
              </a:rPr>
              <a:t>                                                          </a:t>
            </a:r>
            <a:r>
              <a:rPr lang="cs-CZ" sz="2400" i="1" smtClean="0">
                <a:solidFill>
                  <a:srgbClr val="FF9966"/>
                </a:solidFill>
              </a:rPr>
              <a:t>FINSKO</a:t>
            </a:r>
            <a:endParaRPr lang="cs-CZ" sz="2400" i="1" smtClean="0">
              <a:solidFill>
                <a:schemeClr val="accent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800" i="1" smtClean="0">
              <a:solidFill>
                <a:schemeClr val="accent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i="1" smtClean="0">
                <a:solidFill>
                  <a:schemeClr val="accent2"/>
                </a:solidFill>
              </a:rPr>
              <a:t>Jeho hlavní město je pro svou polohu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i="1" smtClean="0">
                <a:solidFill>
                  <a:schemeClr val="accent2"/>
                </a:solidFill>
              </a:rPr>
              <a:t>na jezeře nazýváno „Benátky severu“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800" i="1" smtClean="0">
              <a:solidFill>
                <a:schemeClr val="accent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i="1" smtClean="0">
                <a:solidFill>
                  <a:schemeClr val="accent2"/>
                </a:solidFill>
              </a:rPr>
              <a:t>                                                         </a:t>
            </a:r>
            <a:r>
              <a:rPr lang="cs-CZ" sz="2400" i="1" smtClean="0">
                <a:solidFill>
                  <a:srgbClr val="FF9966"/>
                </a:solidFill>
              </a:rPr>
              <a:t>NORSKO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800" i="1" smtClean="0">
              <a:solidFill>
                <a:srgbClr val="000099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800" i="1" smtClean="0">
              <a:solidFill>
                <a:srgbClr val="000099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i="1" smtClean="0">
                <a:solidFill>
                  <a:srgbClr val="000099"/>
                </a:solidFill>
              </a:rPr>
              <a:t>Je královstvím, obyvatelé jsou potomky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i="1" smtClean="0">
                <a:solidFill>
                  <a:srgbClr val="000099"/>
                </a:solidFill>
              </a:rPr>
              <a:t>mořeplavců Vikingů,zemi lemuje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i="1" smtClean="0">
                <a:solidFill>
                  <a:srgbClr val="000099"/>
                </a:solidFill>
              </a:rPr>
              <a:t>pobřeží s vysokými skalami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i="1" smtClean="0">
                <a:solidFill>
                  <a:srgbClr val="000099"/>
                </a:solidFill>
              </a:rPr>
              <a:t>                                           </a:t>
            </a:r>
            <a:r>
              <a:rPr lang="cs-CZ" sz="2400" i="1" smtClean="0">
                <a:solidFill>
                  <a:srgbClr val="FF9966"/>
                </a:solidFill>
              </a:rPr>
              <a:t>ŠVÉDSKO</a:t>
            </a:r>
            <a:r>
              <a:rPr lang="cs-CZ" sz="2400" i="1" smtClean="0">
                <a:solidFill>
                  <a:srgbClr val="000099"/>
                </a:solidFill>
              </a:rPr>
              <a:t>                             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i="1" smtClean="0">
                <a:solidFill>
                  <a:srgbClr val="000099"/>
                </a:solidFill>
              </a:rPr>
              <a:t>          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900" i="1" smtClean="0">
                <a:solidFill>
                  <a:srgbClr val="000099"/>
                </a:solidFill>
              </a:rPr>
              <a:t>                                               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000" i="1" smtClean="0">
              <a:solidFill>
                <a:srgbClr val="FF9966"/>
              </a:solidFill>
            </a:endParaRPr>
          </a:p>
        </p:txBody>
      </p:sp>
      <p:pic>
        <p:nvPicPr>
          <p:cNvPr id="6149" name="Obrázek 7" descr="170px-HelsinkiMontage_NoEffect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404813"/>
            <a:ext cx="2159000" cy="2519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0" name="Obrázek 8" descr="Norsko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3213100"/>
            <a:ext cx="2232025" cy="1439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9" descr="Švédsko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4941888"/>
            <a:ext cx="2232025" cy="172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7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07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07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3000"/>
                                        <p:tgtEl>
                                          <p:spTgt spid="307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0"/>
                                        <p:tgtEl>
                                          <p:spTgt spid="307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0"/>
                                        <p:tgtEl>
                                          <p:spTgt spid="3072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15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0"/>
                                        <p:tgtEl>
                                          <p:spTgt spid="3072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20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0"/>
                                        <p:tgtEl>
                                          <p:spTgt spid="3072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250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0"/>
                                        <p:tgtEl>
                                          <p:spTgt spid="3072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300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0"/>
                                        <p:tgtEl>
                                          <p:spTgt spid="3072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350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0"/>
                                        <p:tgtEl>
                                          <p:spTgt spid="3072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0"/>
                                        <p:tgtEl>
                                          <p:spTgt spid="3072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9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0"/>
                                        <p:tgtEl>
                                          <p:spTgt spid="30729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4" grpId="0"/>
      <p:bldP spid="3072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 noChangeArrowheads="1"/>
          </p:cNvSpPr>
          <p:nvPr>
            <p:ph/>
          </p:nvPr>
        </p:nvSpPr>
        <p:spPr>
          <a:xfrm>
            <a:off x="250825" y="260350"/>
            <a:ext cx="8785225" cy="5851525"/>
          </a:xfrm>
        </p:spPr>
        <p:txBody>
          <a:bodyPr/>
          <a:lstStyle/>
          <a:p>
            <a:pPr>
              <a:buFontTx/>
              <a:buNone/>
            </a:pPr>
            <a:endParaRPr lang="cs-CZ" sz="2000" u="sng" smtClean="0"/>
          </a:p>
          <a:p>
            <a:pPr>
              <a:buFontTx/>
              <a:buNone/>
            </a:pPr>
            <a:r>
              <a:rPr lang="cs-CZ" sz="2000" u="sng" smtClean="0"/>
              <a:t>Materiál byl čerpán z následujících zdrojů:</a:t>
            </a:r>
          </a:p>
          <a:p>
            <a:pPr>
              <a:buFontTx/>
              <a:buNone/>
            </a:pPr>
            <a:r>
              <a:rPr lang="cs-CZ" sz="1600" u="sng" smtClean="0"/>
              <a:t>Skandinávský poloostrov</a:t>
            </a:r>
          </a:p>
          <a:p>
            <a:pPr>
              <a:buFontTx/>
              <a:buNone/>
            </a:pPr>
            <a:r>
              <a:rPr lang="cs-CZ" sz="1600" smtClean="0"/>
              <a:t>http://cs.wikipedia.org/wiki/Soubor:Fennoscandia.png,15.1.2012</a:t>
            </a:r>
          </a:p>
          <a:p>
            <a:pPr>
              <a:buFontTx/>
              <a:buNone/>
            </a:pPr>
            <a:r>
              <a:rPr lang="cs-CZ" sz="1600" u="sng" smtClean="0"/>
              <a:t>Vlajka - Finsko</a:t>
            </a:r>
          </a:p>
          <a:p>
            <a:pPr>
              <a:buFontTx/>
              <a:buNone/>
            </a:pPr>
            <a:r>
              <a:rPr lang="cs-CZ" sz="1600" smtClean="0"/>
              <a:t>http://cs.wikipedia.org/wiki/Soubor:/Flag_of_Finland.svg,15.1.2012</a:t>
            </a:r>
          </a:p>
          <a:p>
            <a:pPr>
              <a:buFontTx/>
              <a:buNone/>
            </a:pPr>
            <a:r>
              <a:rPr lang="cs-CZ" sz="1600" u="sng" smtClean="0"/>
              <a:t>Vlajka - Švédsko</a:t>
            </a:r>
          </a:p>
          <a:p>
            <a:pPr>
              <a:buFontTx/>
              <a:buNone/>
            </a:pPr>
            <a:r>
              <a:rPr lang="cs-CZ" sz="1600" smtClean="0"/>
              <a:t>http://cs.wikipedia.org/wiki/Soubor:Flag_of_Sweden.svg,15.1.2012</a:t>
            </a:r>
          </a:p>
          <a:p>
            <a:pPr>
              <a:buFontTx/>
              <a:buNone/>
            </a:pPr>
            <a:r>
              <a:rPr lang="cs-CZ" sz="1600" u="sng" smtClean="0"/>
              <a:t>Vlajka Norsko</a:t>
            </a:r>
          </a:p>
          <a:p>
            <a:pPr>
              <a:buFontTx/>
              <a:buNone/>
            </a:pPr>
            <a:r>
              <a:rPr lang="cs-CZ" sz="1600" smtClean="0"/>
              <a:t>http://cs.wikipedia.org/wiki/Soubor:Flag_of_Norway.svg,15.1.2012</a:t>
            </a:r>
          </a:p>
          <a:p>
            <a:pPr>
              <a:buFontTx/>
              <a:buNone/>
            </a:pPr>
            <a:r>
              <a:rPr lang="cs-CZ" sz="1600" u="sng" smtClean="0"/>
              <a:t>Finsko</a:t>
            </a:r>
          </a:p>
          <a:p>
            <a:pPr>
              <a:buFontTx/>
              <a:buNone/>
            </a:pPr>
            <a:r>
              <a:rPr lang="cs-CZ" sz="1600" smtClean="0"/>
              <a:t>http://cs.wikipedia.org/wiki/soubor:HelsinkiMontage_NoEffects.jpg,15.1.2012</a:t>
            </a:r>
          </a:p>
          <a:p>
            <a:pPr>
              <a:buFontTx/>
              <a:buNone/>
            </a:pPr>
            <a:r>
              <a:rPr lang="cs-CZ" sz="1600" u="sng" smtClean="0"/>
              <a:t>Norsko</a:t>
            </a:r>
          </a:p>
          <a:p>
            <a:pPr>
              <a:buFontTx/>
              <a:buNone/>
            </a:pPr>
            <a:r>
              <a:rPr lang="cs-CZ" sz="1600" smtClean="0"/>
              <a:t>http://cs.wikipedia.org/wiki/Soubor:PanoHardangerfjorden1.jpg,  licence: Creative  Commons,</a:t>
            </a:r>
          </a:p>
          <a:p>
            <a:pPr>
              <a:buFontTx/>
              <a:buNone/>
            </a:pPr>
            <a:r>
              <a:rPr lang="cs-CZ" sz="1600" smtClean="0"/>
              <a:t>autor: Aqwis,15.1.2012</a:t>
            </a:r>
          </a:p>
          <a:p>
            <a:pPr>
              <a:buFontTx/>
              <a:buNone/>
            </a:pPr>
            <a:r>
              <a:rPr lang="cs-CZ" sz="1600" u="sng" smtClean="0"/>
              <a:t>Švédsko</a:t>
            </a:r>
          </a:p>
          <a:p>
            <a:pPr>
              <a:buFontTx/>
              <a:buNone/>
            </a:pPr>
            <a:r>
              <a:rPr lang="cs-CZ" sz="1600" smtClean="0"/>
              <a:t>http://cs.wikipedia.org/wiki/Soubor:Suorvajaure_in_stora_sjofallet_park.jpg</a:t>
            </a:r>
          </a:p>
          <a:p>
            <a:pPr>
              <a:buFontTx/>
              <a:buNone/>
            </a:pPr>
            <a:r>
              <a:rPr lang="cs-CZ" sz="1600" smtClean="0"/>
              <a:t>licence: Creative Commons, autor: Alexandre Buisse ( Nattfodd),15.1.2012</a:t>
            </a:r>
          </a:p>
          <a:p>
            <a:pPr>
              <a:buFontTx/>
              <a:buNone/>
            </a:pPr>
            <a:endParaRPr lang="cs-CZ" sz="1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426</TotalTime>
  <Words>280</Words>
  <Application>Microsoft Office PowerPoint</Application>
  <PresentationFormat>Předvádění na obrazovce (4:3)</PresentationFormat>
  <Paragraphs>107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Výchozí návrh</vt:lpstr>
      <vt:lpstr>Prezentace aplikace PowerPoint</vt:lpstr>
      <vt:lpstr>Skandinávský poloostrov</vt:lpstr>
      <vt:lpstr>Prezentace aplikace PowerPoint</vt:lpstr>
      <vt:lpstr>Přiřaď správné názvy států k zadaným hlavním městům</vt:lpstr>
      <vt:lpstr>Víš, čím jsou státy známé?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Skandinávský poloostrov</dc:title>
  <dc:creator>Karel</dc:creator>
  <cp:lastModifiedBy>Karel</cp:lastModifiedBy>
  <cp:revision>69</cp:revision>
  <dcterms:created xsi:type="dcterms:W3CDTF">2012-02-01T15:56:54Z</dcterms:created>
  <dcterms:modified xsi:type="dcterms:W3CDTF">2012-10-01T13:21:24Z</dcterms:modified>
</cp:coreProperties>
</file>