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33CCFF"/>
    <a:srgbClr val="FFFF00"/>
    <a:srgbClr val="FF6600"/>
    <a:srgbClr val="FF99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03" autoAdjust="0"/>
    <p:restoredTop sz="94660"/>
  </p:normalViewPr>
  <p:slideViewPr>
    <p:cSldViewPr>
      <p:cViewPr>
        <p:scale>
          <a:sx n="66" d="100"/>
          <a:sy n="66" d="100"/>
        </p:scale>
        <p:origin x="-696" y="-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4B1F0-4D37-4382-82D2-B72E622DBF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914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E6404-9465-4E82-9CB4-EB0424EA6F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812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E033E-3EC6-4C62-81CC-F09DCFC335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69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3A156-0209-448D-BAAB-4D71FD6737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771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83908-7061-405C-9698-64BD1BF4FD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6013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0CB35D-B859-4343-927E-E98CF070F0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767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195EB-0089-426E-822D-699E64D706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2591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DD7C9-5C2E-4341-AC8D-76E92352F5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2560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78BE2-F222-4186-987F-FDBABE6D7B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874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09FBF-65D0-4D6E-B395-A362A8D3CB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981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F699C-4095-43F6-84B3-B40297B3F7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4552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44123-196F-4992-862D-B796DDCC9D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419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CCFF"/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229CA7D-3DF7-4822-B27D-EDFD39E0D5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/>
          </p:nvPr>
        </p:nvSpPr>
        <p:spPr>
          <a:xfrm>
            <a:off x="755650" y="0"/>
            <a:ext cx="7777163" cy="659765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Název školy: Základní škola Chomutov, Písečná 5144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Název materiálu: VY_52_INOVACE_06_Západní_státy_ib2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Číslo projektu: CZ1.07/1.4.00/21.3355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Autor: Mgr. Ivana Benešová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Datum vyhotovení: 22.1.2012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Cílový ročník: pátý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Vzdělávací oblast/obor: Člověk a jeho </a:t>
            </a:r>
            <a:r>
              <a:rPr lang="cs-CZ" sz="2000" dirty="0" err="1" smtClean="0">
                <a:solidFill>
                  <a:schemeClr val="tx2"/>
                </a:solidFill>
              </a:rPr>
              <a:t>svět_Vlastivěda_Evropa</a:t>
            </a: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Klíčové slovo: Nizozemsko, Francie, Dánsko, Belgie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Anotace: Prezentace je určena pro žáky 5. ročníku.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               Slouží k procvičování a opakování učiva žáky a         </a:t>
            </a: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               testování žáků učitelem.</a:t>
            </a:r>
          </a:p>
          <a:p>
            <a:pPr eaLnBrk="1" hangingPunct="1">
              <a:buFontTx/>
              <a:buNone/>
            </a:pP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                 </a:t>
            </a:r>
          </a:p>
        </p:txBody>
      </p:sp>
      <p:sp>
        <p:nvSpPr>
          <p:cNvPr id="2051" name="TextovéPole 2"/>
          <p:cNvSpPr txBox="1">
            <a:spLocks noChangeArrowheads="1"/>
          </p:cNvSpPr>
          <p:nvPr/>
        </p:nvSpPr>
        <p:spPr bwMode="auto">
          <a:xfrm>
            <a:off x="827088" y="5661025"/>
            <a:ext cx="43926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cs-CZ" sz="1200" i="1" dirty="0">
                <a:solidFill>
                  <a:srgbClr val="000000"/>
                </a:solidFill>
                <a:cs typeface="Calibri" pitchFamily="34" charset="0"/>
              </a:rPr>
              <a:t>Autorem materiálu a všech jeho částí,</a:t>
            </a:r>
            <a:r>
              <a:rPr lang="cs-CZ" sz="1200" dirty="0">
                <a:solidFill>
                  <a:srgbClr val="000000"/>
                </a:solidFill>
                <a:cs typeface="Calibri" pitchFamily="34" charset="0"/>
              </a:rPr>
              <a:t> </a:t>
            </a:r>
            <a:r>
              <a:rPr lang="cs-CZ" sz="1200" i="1" dirty="0">
                <a:solidFill>
                  <a:srgbClr val="000000"/>
                </a:solidFill>
                <a:cs typeface="Calibri" pitchFamily="34" charset="0"/>
              </a:rPr>
              <a:t>není-li uvedeno jinak, je </a:t>
            </a:r>
          </a:p>
          <a:p>
            <a:r>
              <a:rPr lang="cs-CZ" sz="1200" i="1" dirty="0">
                <a:solidFill>
                  <a:srgbClr val="000000"/>
                </a:solidFill>
                <a:cs typeface="Calibri" pitchFamily="34" charset="0"/>
              </a:rPr>
              <a:t>Mgr. Ivana Benešová.</a:t>
            </a:r>
          </a:p>
          <a:p>
            <a:r>
              <a:rPr lang="cs-CZ" sz="1200" i="1" dirty="0">
                <a:solidFill>
                  <a:srgbClr val="000000"/>
                </a:solidFill>
              </a:rPr>
              <a:t>Financováno z </a:t>
            </a:r>
            <a:r>
              <a:rPr lang="cs-CZ" sz="1200" i="1" dirty="0" smtClean="0">
                <a:solidFill>
                  <a:srgbClr val="000000"/>
                </a:solidFill>
              </a:rPr>
              <a:t>ESF </a:t>
            </a:r>
            <a:r>
              <a:rPr lang="cs-CZ" sz="1200" i="1" dirty="0">
                <a:solidFill>
                  <a:srgbClr val="000000"/>
                </a:solidFill>
              </a:rPr>
              <a:t>a státního rozpočtu</a:t>
            </a:r>
            <a:endParaRPr lang="cs-CZ" sz="1200" dirty="0">
              <a:solidFill>
                <a:srgbClr val="000000"/>
              </a:solidFill>
            </a:endParaRPr>
          </a:p>
        </p:txBody>
      </p:sp>
      <p:sp>
        <p:nvSpPr>
          <p:cNvPr id="2052" name="TextovéPole 4"/>
          <p:cNvSpPr txBox="1">
            <a:spLocks noChangeArrowheads="1"/>
          </p:cNvSpPr>
          <p:nvPr/>
        </p:nvSpPr>
        <p:spPr bwMode="auto">
          <a:xfrm>
            <a:off x="5580063" y="5805488"/>
            <a:ext cx="93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5732463"/>
            <a:ext cx="3024188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5400" b="1" i="1" smtClean="0">
                <a:solidFill>
                  <a:srgbClr val="000099"/>
                </a:solidFill>
              </a:rPr>
              <a:t/>
            </a:r>
            <a:br>
              <a:rPr lang="cs-CZ" sz="5400" b="1" i="1" smtClean="0">
                <a:solidFill>
                  <a:srgbClr val="000099"/>
                </a:solidFill>
              </a:rPr>
            </a:br>
            <a:r>
              <a:rPr lang="cs-CZ" sz="5400" b="1" i="1" smtClean="0">
                <a:solidFill>
                  <a:srgbClr val="000099"/>
                </a:solidFill>
              </a:rPr>
              <a:t>Západní státy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/>
          </p:nvPr>
        </p:nvSpPr>
        <p:spPr>
          <a:xfrm>
            <a:off x="539750" y="260350"/>
            <a:ext cx="8229600" cy="585152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i="1" dirty="0" smtClean="0"/>
          </a:p>
          <a:p>
            <a:pPr eaLnBrk="1" hangingPunct="1">
              <a:buFontTx/>
              <a:buNone/>
            </a:pPr>
            <a:endParaRPr lang="cs-CZ" i="1" dirty="0" smtClean="0"/>
          </a:p>
          <a:p>
            <a:pPr eaLnBrk="1" hangingPunct="1">
              <a:buFontTx/>
              <a:buNone/>
            </a:pPr>
            <a:r>
              <a:rPr lang="cs-CZ" i="1" dirty="0" smtClean="0"/>
              <a:t>Ekonomicky se západní Evropa řadí mezi</a:t>
            </a:r>
          </a:p>
          <a:p>
            <a:pPr eaLnBrk="1" hangingPunct="1">
              <a:buFontTx/>
              <a:buNone/>
            </a:pPr>
            <a:r>
              <a:rPr lang="cs-CZ" i="1" dirty="0" smtClean="0"/>
              <a:t>vyspělejší a bohatší regiony Evropy.</a:t>
            </a:r>
          </a:p>
          <a:p>
            <a:pPr eaLnBrk="1" hangingPunct="1">
              <a:buFontTx/>
              <a:buNone/>
            </a:pPr>
            <a:r>
              <a:rPr lang="cs-CZ" i="1" dirty="0" smtClean="0"/>
              <a:t>Politicky je </a:t>
            </a:r>
            <a:r>
              <a:rPr lang="cs-CZ" i="1" dirty="0" smtClean="0">
                <a:solidFill>
                  <a:srgbClr val="FF9900"/>
                </a:solidFill>
              </a:rPr>
              <a:t>demokratickou</a:t>
            </a:r>
            <a:r>
              <a:rPr lang="cs-CZ" i="1" dirty="0" smtClean="0"/>
              <a:t> oblastí.</a:t>
            </a:r>
          </a:p>
          <a:p>
            <a:pPr eaLnBrk="1" hangingPunct="1">
              <a:buFontTx/>
              <a:buNone/>
            </a:pPr>
            <a:r>
              <a:rPr lang="cs-CZ" i="1" dirty="0" smtClean="0"/>
              <a:t>Jedná se o hospodářsky nejvyspělejší,</a:t>
            </a:r>
          </a:p>
          <a:p>
            <a:pPr eaLnBrk="1" hangingPunct="1">
              <a:buFontTx/>
              <a:buNone/>
            </a:pPr>
            <a:r>
              <a:rPr lang="cs-CZ" i="1" dirty="0" smtClean="0"/>
              <a:t>nejhustěji obydlenou oblast Evropy.</a:t>
            </a:r>
          </a:p>
          <a:p>
            <a:pPr eaLnBrk="1" hangingPunct="1">
              <a:buFontTx/>
              <a:buNone/>
            </a:pPr>
            <a:endParaRPr lang="cs-CZ" b="1" i="1" dirty="0" smtClean="0"/>
          </a:p>
          <a:p>
            <a:pPr eaLnBrk="1" hangingPunct="1">
              <a:buFontTx/>
              <a:buNone/>
            </a:pPr>
            <a:endParaRPr lang="cs-CZ" b="1" i="1" dirty="0" smtClean="0"/>
          </a:p>
          <a:p>
            <a:pPr eaLnBrk="1" hangingPunct="1">
              <a:buFontTx/>
              <a:buNone/>
            </a:pPr>
            <a:endParaRPr lang="cs-CZ" sz="1000" b="1" i="1" dirty="0" smtClean="0"/>
          </a:p>
          <a:p>
            <a:pPr eaLnBrk="1" hangingPunct="1">
              <a:buFontTx/>
              <a:buNone/>
            </a:pPr>
            <a:endParaRPr lang="cs-CZ" sz="1000" b="1" i="1" dirty="0" smtClean="0"/>
          </a:p>
          <a:p>
            <a:pPr eaLnBrk="1" hangingPunct="1">
              <a:buFontTx/>
              <a:buNone/>
            </a:pPr>
            <a:endParaRPr lang="cs-CZ" sz="1000" b="1" i="1" dirty="0" smtClean="0"/>
          </a:p>
          <a:p>
            <a:pPr eaLnBrk="1" hangingPunct="1">
              <a:buFontTx/>
              <a:buNone/>
            </a:pPr>
            <a:r>
              <a:rPr lang="cs-CZ" sz="1000" b="1" i="1" dirty="0" smtClean="0"/>
              <a:t>                           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/>
          </p:nvPr>
        </p:nvSpPr>
        <p:spPr>
          <a:xfrm>
            <a:off x="468313" y="836613"/>
            <a:ext cx="8675687" cy="5491162"/>
          </a:xfrm>
        </p:spPr>
        <p:txBody>
          <a:bodyPr/>
          <a:lstStyle/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Char char="v"/>
            </a:pPr>
            <a:r>
              <a:rPr lang="cs-CZ" sz="2400" smtClean="0"/>
              <a:t>V jakém podnebném pásu oblast Evropy leží?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z="2400" smtClean="0">
                <a:solidFill>
                  <a:srgbClr val="000099"/>
                </a:solidFill>
              </a:rPr>
              <a:t>subtropický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z="2400" smtClean="0">
                <a:solidFill>
                  <a:srgbClr val="000099"/>
                </a:solidFill>
              </a:rPr>
              <a:t>severní ledový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z="2400" smtClean="0">
                <a:solidFill>
                  <a:srgbClr val="000099"/>
                </a:solidFill>
              </a:rPr>
              <a:t>tropický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z="2400" smtClean="0">
                <a:solidFill>
                  <a:srgbClr val="000099"/>
                </a:solidFill>
              </a:rPr>
              <a:t>mírný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None/>
            </a:pPr>
            <a:endParaRPr lang="cs-CZ" sz="2400" smtClean="0">
              <a:solidFill>
                <a:srgbClr val="000099"/>
              </a:solidFill>
            </a:endParaRP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Char char="v"/>
            </a:pPr>
            <a:r>
              <a:rPr lang="cs-CZ" sz="2400" smtClean="0">
                <a:solidFill>
                  <a:schemeClr val="tx2"/>
                </a:solidFill>
              </a:rPr>
              <a:t>Které státy jsou v západní části Evropy a nejsou součástí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None/>
            </a:pPr>
            <a:r>
              <a:rPr lang="cs-CZ" sz="2400" smtClean="0">
                <a:solidFill>
                  <a:schemeClr val="tx2"/>
                </a:solidFill>
              </a:rPr>
              <a:t>       poloostrova nebo ostrova?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z="2400" smtClean="0">
                <a:solidFill>
                  <a:srgbClr val="000099"/>
                </a:solidFill>
              </a:rPr>
              <a:t>Norsko, Švédsko, Finsko, Irsko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z="2400" smtClean="0">
                <a:solidFill>
                  <a:srgbClr val="000099"/>
                </a:solidFill>
              </a:rPr>
              <a:t>Velká Británie, Irsko, Itálie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z="2400" smtClean="0">
                <a:solidFill>
                  <a:srgbClr val="000099"/>
                </a:solidFill>
              </a:rPr>
              <a:t>Dánsko, Nizozemsko, Belgie, Francie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z="2400" smtClean="0">
                <a:solidFill>
                  <a:srgbClr val="000099"/>
                </a:solidFill>
              </a:rPr>
              <a:t>Portugalsko, Španělsko, Albánie, Řecko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3000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3000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1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1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81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1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1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/>
          </p:nvPr>
        </p:nvSpPr>
        <p:spPr>
          <a:xfrm>
            <a:off x="468313" y="981075"/>
            <a:ext cx="8229600" cy="5616575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v"/>
            </a:pPr>
            <a:r>
              <a:rPr lang="cs-CZ" sz="2800" smtClean="0">
                <a:solidFill>
                  <a:schemeClr val="tx2"/>
                </a:solidFill>
              </a:rPr>
              <a:t>Nizozemsko je u nás nesprávně nazýváno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800" smtClean="0">
                <a:solidFill>
                  <a:schemeClr val="tx2"/>
                </a:solidFill>
              </a:rPr>
              <a:t>      Holandsko. Je to:</a:t>
            </a:r>
          </a:p>
          <a:p>
            <a:pPr marL="609600" indent="-609600" eaLnBrk="1" hangingPunct="1">
              <a:buFont typeface="Wingdings" pitchFamily="2" charset="2"/>
              <a:buAutoNum type="alphaLcParenR"/>
            </a:pPr>
            <a:r>
              <a:rPr lang="cs-CZ" sz="2800" smtClean="0">
                <a:solidFill>
                  <a:srgbClr val="000099"/>
                </a:solidFill>
              </a:rPr>
              <a:t>království</a:t>
            </a:r>
          </a:p>
          <a:p>
            <a:pPr marL="609600" indent="-609600" eaLnBrk="1" hangingPunct="1">
              <a:buFont typeface="Wingdings" pitchFamily="2" charset="2"/>
              <a:buAutoNum type="alphaLcParenR"/>
            </a:pPr>
            <a:r>
              <a:rPr lang="cs-CZ" sz="2800" smtClean="0">
                <a:solidFill>
                  <a:srgbClr val="000099"/>
                </a:solidFill>
              </a:rPr>
              <a:t>republika</a:t>
            </a:r>
          </a:p>
          <a:p>
            <a:pPr marL="609600" indent="-609600" eaLnBrk="1" hangingPunct="1">
              <a:buFont typeface="Wingdings" pitchFamily="2" charset="2"/>
              <a:buAutoNum type="alphaLcParenR"/>
            </a:pPr>
            <a:r>
              <a:rPr lang="cs-CZ" sz="2800" smtClean="0">
                <a:solidFill>
                  <a:srgbClr val="000099"/>
                </a:solidFill>
              </a:rPr>
              <a:t>ostrovní stát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cs-CZ" sz="2800" smtClean="0">
              <a:solidFill>
                <a:srgbClr val="000099"/>
              </a:solidFill>
            </a:endParaRPr>
          </a:p>
          <a:p>
            <a:pPr marL="609600" indent="-609600" eaLnBrk="1" hangingPunct="1">
              <a:buFont typeface="Wingdings" pitchFamily="2" charset="2"/>
              <a:buChar char="v"/>
            </a:pPr>
            <a:r>
              <a:rPr lang="cs-CZ" sz="2800" smtClean="0">
                <a:solidFill>
                  <a:schemeClr val="tx2"/>
                </a:solidFill>
              </a:rPr>
              <a:t>Nizozemsko je proslaveno:</a:t>
            </a:r>
          </a:p>
          <a:p>
            <a:pPr marL="609600" indent="-609600" eaLnBrk="1" hangingPunct="1">
              <a:buFont typeface="Wingdings" pitchFamily="2" charset="2"/>
              <a:buAutoNum type="alphaLcParenR"/>
            </a:pPr>
            <a:r>
              <a:rPr lang="cs-CZ" sz="2800" smtClean="0">
                <a:solidFill>
                  <a:srgbClr val="000099"/>
                </a:solidFill>
              </a:rPr>
              <a:t>olympijskými hrami</a:t>
            </a:r>
          </a:p>
          <a:p>
            <a:pPr marL="609600" indent="-609600" eaLnBrk="1" hangingPunct="1">
              <a:buFont typeface="Wingdings" pitchFamily="2" charset="2"/>
              <a:buAutoNum type="alphaLcParenR"/>
            </a:pPr>
            <a:r>
              <a:rPr lang="cs-CZ" sz="2800" smtClean="0">
                <a:solidFill>
                  <a:srgbClr val="000099"/>
                </a:solidFill>
              </a:rPr>
              <a:t>býčími zápasy</a:t>
            </a:r>
          </a:p>
          <a:p>
            <a:pPr marL="609600" indent="-609600" eaLnBrk="1" hangingPunct="1">
              <a:buFont typeface="Wingdings" pitchFamily="2" charset="2"/>
              <a:buAutoNum type="alphaLcParenR"/>
            </a:pPr>
            <a:r>
              <a:rPr lang="cs-CZ" sz="2800" smtClean="0">
                <a:solidFill>
                  <a:srgbClr val="000099"/>
                </a:solidFill>
              </a:rPr>
              <a:t>větrnými mlýny a tulipány</a:t>
            </a:r>
          </a:p>
          <a:p>
            <a:pPr marL="609600" indent="-609600" eaLnBrk="1" hangingPunct="1">
              <a:buFont typeface="Wingdings" pitchFamily="2" charset="2"/>
              <a:buAutoNum type="alphaLcParenR"/>
            </a:pPr>
            <a:endParaRPr lang="cs-CZ" sz="280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3000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/>
          </p:nvPr>
        </p:nvSpPr>
        <p:spPr>
          <a:xfrm>
            <a:off x="468313" y="836613"/>
            <a:ext cx="8229600" cy="5635625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v"/>
            </a:pPr>
            <a:r>
              <a:rPr lang="cs-CZ" smtClean="0"/>
              <a:t> Francie je: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mtClean="0"/>
              <a:t> </a:t>
            </a:r>
            <a:r>
              <a:rPr lang="cs-CZ" smtClean="0">
                <a:solidFill>
                  <a:srgbClr val="000099"/>
                </a:solidFill>
              </a:rPr>
              <a:t>království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mtClean="0">
                <a:solidFill>
                  <a:srgbClr val="000099"/>
                </a:solidFill>
              </a:rPr>
              <a:t> republika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mtClean="0">
                <a:solidFill>
                  <a:srgbClr val="000099"/>
                </a:solidFill>
              </a:rPr>
              <a:t> ostrovní stát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None/>
            </a:pPr>
            <a:endParaRPr lang="cs-CZ" smtClean="0">
              <a:solidFill>
                <a:srgbClr val="000099"/>
              </a:solidFill>
            </a:endParaRPr>
          </a:p>
          <a:p>
            <a:pPr marL="609600" indent="-609600" eaLnBrk="1" hangingPunct="1">
              <a:buClr>
                <a:schemeClr val="tx1"/>
              </a:buClr>
              <a:buFont typeface="Wingdings" pitchFamily="2" charset="2"/>
              <a:buChar char="v"/>
            </a:pPr>
            <a:r>
              <a:rPr lang="cs-CZ" smtClean="0"/>
              <a:t> Francie je proslavena: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mtClean="0">
                <a:solidFill>
                  <a:srgbClr val="000099"/>
                </a:solidFill>
              </a:rPr>
              <a:t> sýry, dřeváky, větrnými mlýny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mtClean="0">
                <a:solidFill>
                  <a:srgbClr val="000099"/>
                </a:solidFill>
              </a:rPr>
              <a:t> vínem, kosmetikou, Eiffelovou věží</a:t>
            </a:r>
          </a:p>
          <a:p>
            <a:pPr marL="609600" indent="-609600" eaLnBrk="1" hangingPunct="1">
              <a:buClr>
                <a:srgbClr val="000099"/>
              </a:buClr>
              <a:buFont typeface="Wingdings" pitchFamily="2" charset="2"/>
              <a:buAutoNum type="alphaLcParenR"/>
            </a:pPr>
            <a:r>
              <a:rPr lang="cs-CZ" smtClean="0">
                <a:solidFill>
                  <a:srgbClr val="000099"/>
                </a:solidFill>
              </a:rPr>
              <a:t> tabákem, ovocem, Zlatými písky</a:t>
            </a:r>
          </a:p>
          <a:p>
            <a:pPr marL="609600" indent="-609600" eaLnBrk="1" hangingPunct="1">
              <a:buClr>
                <a:schemeClr val="tx1"/>
              </a:buClr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0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/>
          </p:nvPr>
        </p:nvSpPr>
        <p:spPr>
          <a:xfrm>
            <a:off x="250825" y="260350"/>
            <a:ext cx="8229600" cy="63373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 typeface="Wingdings" pitchFamily="2" charset="2"/>
              <a:buChar char="v"/>
            </a:pPr>
            <a:r>
              <a:rPr lang="cs-CZ" dirty="0" smtClean="0"/>
              <a:t>  </a:t>
            </a:r>
            <a:r>
              <a:rPr lang="cs-CZ" sz="3600" b="1" i="1" dirty="0" smtClean="0"/>
              <a:t>Dánsko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i="1" dirty="0" smtClean="0"/>
              <a:t>Spolu s Grónskem a </a:t>
            </a:r>
            <a:r>
              <a:rPr lang="cs-CZ" i="1" dirty="0" err="1" smtClean="0"/>
              <a:t>Faerskými</a:t>
            </a:r>
            <a:r>
              <a:rPr lang="cs-CZ" i="1" dirty="0" smtClean="0"/>
              <a:t> ostrovy tvoří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i="1" dirty="0" smtClean="0">
                <a:solidFill>
                  <a:srgbClr val="FF9900"/>
                </a:solidFill>
              </a:rPr>
              <a:t>Dánské království</a:t>
            </a:r>
            <a:r>
              <a:rPr lang="cs-CZ" i="1" dirty="0" smtClean="0"/>
              <a:t>.</a:t>
            </a:r>
            <a:endParaRPr lang="cs-CZ" i="1" dirty="0" smtClean="0">
              <a:solidFill>
                <a:srgbClr val="FF99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i="1" dirty="0" smtClean="0">
                <a:solidFill>
                  <a:schemeClr val="tx2"/>
                </a:solidFill>
              </a:rPr>
              <a:t>Hlavou státu je královna.          </a:t>
            </a:r>
          </a:p>
          <a:p>
            <a:pPr eaLnBrk="1" hangingPunct="1">
              <a:buFont typeface="Wingdings" pitchFamily="2" charset="2"/>
              <a:buNone/>
            </a:pPr>
            <a:endParaRPr lang="cs-CZ" i="1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cs-CZ" i="1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i="1" dirty="0" smtClean="0">
                <a:solidFill>
                  <a:schemeClr val="tx2"/>
                </a:solidFill>
              </a:rPr>
              <a:t>Hlavní město je </a:t>
            </a:r>
            <a:r>
              <a:rPr lang="cs-CZ" i="1" dirty="0" smtClean="0">
                <a:solidFill>
                  <a:srgbClr val="FF9900"/>
                </a:solidFill>
              </a:rPr>
              <a:t>Kodaň.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i="1" dirty="0" smtClean="0">
                <a:solidFill>
                  <a:schemeClr val="tx2"/>
                </a:solidFill>
              </a:rPr>
              <a:t>Je členem Evropské unie.</a:t>
            </a:r>
          </a:p>
          <a:p>
            <a:pPr eaLnBrk="1" hangingPunct="1">
              <a:buFont typeface="Wingdings" pitchFamily="2" charset="2"/>
              <a:buNone/>
            </a:pPr>
            <a:endParaRPr lang="cs-CZ" i="1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1000" dirty="0" smtClean="0">
                <a:solidFill>
                  <a:schemeClr val="tx2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endParaRPr lang="cs-CZ" sz="1000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1000" dirty="0" smtClean="0">
                <a:solidFill>
                  <a:schemeClr val="tx2"/>
                </a:solidFill>
              </a:rPr>
              <a:t> </a:t>
            </a:r>
            <a:endParaRPr lang="cs-CZ" sz="1200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1200" dirty="0" smtClean="0">
                <a:solidFill>
                  <a:schemeClr val="tx2"/>
                </a:solidFill>
              </a:rPr>
              <a:t> </a:t>
            </a:r>
            <a:r>
              <a:rPr lang="cs-CZ" i="1" dirty="0" smtClean="0">
                <a:solidFill>
                  <a:schemeClr val="tx2"/>
                </a:solidFill>
              </a:rPr>
              <a:t>       </a:t>
            </a:r>
          </a:p>
        </p:txBody>
      </p:sp>
      <p:pic>
        <p:nvPicPr>
          <p:cNvPr id="5" name="Obrázek 4" descr="mapa dánsk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781300"/>
            <a:ext cx="26638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 descr="kodaň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724400"/>
            <a:ext cx="3055938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/>
          </p:nvPr>
        </p:nvSpPr>
        <p:spPr>
          <a:xfrm>
            <a:off x="395288" y="620713"/>
            <a:ext cx="8569325" cy="6048375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  <a:defRPr/>
            </a:pPr>
            <a:r>
              <a:rPr lang="cs-CZ" dirty="0" smtClean="0"/>
              <a:t>  </a:t>
            </a:r>
            <a:r>
              <a:rPr lang="cs-CZ" sz="44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Belgie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/>
              <a:t>Belgické království.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/>
              <a:t>Člen Evropské unie.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/>
              <a:t>Hlavní město </a:t>
            </a:r>
            <a:r>
              <a:rPr lang="cs-CZ" sz="2800" i="1" dirty="0" smtClean="0">
                <a:solidFill>
                  <a:srgbClr val="FF9900"/>
                </a:solidFill>
              </a:rPr>
              <a:t>Brusel</a:t>
            </a:r>
            <a:r>
              <a:rPr lang="cs-CZ" sz="2800" i="1" dirty="0" smtClean="0">
                <a:solidFill>
                  <a:schemeClr val="tx2"/>
                </a:solidFill>
              </a:rPr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>
                <a:solidFill>
                  <a:schemeClr val="tx2"/>
                </a:solidFill>
              </a:rPr>
              <a:t>Jazyk nizozemština, francouzština, němčina.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>
                <a:solidFill>
                  <a:schemeClr val="tx2"/>
                </a:solidFill>
              </a:rPr>
              <a:t>Měna </a:t>
            </a:r>
            <a:r>
              <a:rPr lang="cs-CZ" sz="2800" i="1" dirty="0" smtClean="0">
                <a:solidFill>
                  <a:srgbClr val="FF9900"/>
                </a:solidFill>
              </a:rPr>
              <a:t>euro</a:t>
            </a:r>
            <a:r>
              <a:rPr lang="cs-CZ" sz="2800" i="1" dirty="0" smtClean="0">
                <a:solidFill>
                  <a:schemeClr val="tx2"/>
                </a:solidFill>
              </a:rPr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>
                <a:solidFill>
                  <a:schemeClr val="tx2"/>
                </a:solidFill>
              </a:rPr>
              <a:t>Je známá kvalitní čokoládou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>
                <a:solidFill>
                  <a:schemeClr val="tx2"/>
                </a:solidFill>
              </a:rPr>
              <a:t>a soškou čurajícího chlapečka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err="1" smtClean="0">
                <a:solidFill>
                  <a:schemeClr val="tx2"/>
                </a:solidFill>
              </a:rPr>
              <a:t>Manneken</a:t>
            </a:r>
            <a:r>
              <a:rPr lang="cs-CZ" sz="2800" i="1" dirty="0" smtClean="0">
                <a:solidFill>
                  <a:schemeClr val="tx2"/>
                </a:solidFill>
              </a:rPr>
              <a:t> Pis.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i="1" dirty="0" smtClean="0">
              <a:solidFill>
                <a:schemeClr val="tx2"/>
              </a:solidFill>
            </a:endParaRPr>
          </a:p>
        </p:txBody>
      </p:sp>
      <p:pic>
        <p:nvPicPr>
          <p:cNvPr id="9219" name="Picture 6" descr="belgie-soš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981075"/>
            <a:ext cx="18097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Obrázek 5" descr="Grand-Plac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76250"/>
            <a:ext cx="33401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Obrázek 6" descr="obchod s čokoládou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3632200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smtClean="0">
                <a:solidFill>
                  <a:srgbClr val="000099"/>
                </a:solidFill>
              </a:rPr>
              <a:t>Víš, která hlavní města patří ke státům západní Evropy?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989138"/>
            <a:ext cx="4038600" cy="4525962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FF6600"/>
                </a:solidFill>
              </a:rPr>
              <a:t>DÁNSKO</a:t>
            </a:r>
          </a:p>
          <a:p>
            <a:pPr eaLnBrk="1" hangingPunct="1"/>
            <a:endParaRPr lang="cs-CZ" sz="3200" b="1" smtClean="0">
              <a:solidFill>
                <a:srgbClr val="FF6600"/>
              </a:solidFill>
            </a:endParaRPr>
          </a:p>
          <a:p>
            <a:pPr eaLnBrk="1" hangingPunct="1"/>
            <a:r>
              <a:rPr lang="cs-CZ" sz="3200" b="1" smtClean="0">
                <a:solidFill>
                  <a:srgbClr val="FF6600"/>
                </a:solidFill>
              </a:rPr>
              <a:t>NIZOZEMSKO</a:t>
            </a:r>
          </a:p>
          <a:p>
            <a:pPr eaLnBrk="1" hangingPunct="1"/>
            <a:endParaRPr lang="cs-CZ" sz="3200" b="1" smtClean="0">
              <a:solidFill>
                <a:srgbClr val="FF6600"/>
              </a:solidFill>
            </a:endParaRPr>
          </a:p>
          <a:p>
            <a:pPr eaLnBrk="1" hangingPunct="1"/>
            <a:r>
              <a:rPr lang="cs-CZ" sz="3200" b="1" smtClean="0">
                <a:solidFill>
                  <a:srgbClr val="FF6600"/>
                </a:solidFill>
              </a:rPr>
              <a:t>BELGIE</a:t>
            </a:r>
          </a:p>
          <a:p>
            <a:pPr eaLnBrk="1" hangingPunct="1"/>
            <a:endParaRPr lang="cs-CZ" sz="3200" b="1" smtClean="0">
              <a:solidFill>
                <a:srgbClr val="FF6600"/>
              </a:solidFill>
            </a:endParaRPr>
          </a:p>
          <a:p>
            <a:pPr eaLnBrk="1" hangingPunct="1"/>
            <a:r>
              <a:rPr lang="cs-CZ" sz="3200" b="1" smtClean="0">
                <a:solidFill>
                  <a:srgbClr val="FF6600"/>
                </a:solidFill>
              </a:rPr>
              <a:t>FRANCIE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716463" y="2060575"/>
            <a:ext cx="4038600" cy="4525963"/>
          </a:xfrm>
        </p:spPr>
        <p:txBody>
          <a:bodyPr/>
          <a:lstStyle/>
          <a:p>
            <a:pPr eaLnBrk="1" hangingPunct="1"/>
            <a:r>
              <a:rPr lang="cs-CZ" b="1" i="1" smtClean="0">
                <a:solidFill>
                  <a:srgbClr val="FFFF00"/>
                </a:solidFill>
              </a:rPr>
              <a:t>Kodaň</a:t>
            </a:r>
          </a:p>
          <a:p>
            <a:pPr eaLnBrk="1" hangingPunct="1"/>
            <a:endParaRPr lang="cs-CZ" b="1" i="1" smtClean="0">
              <a:solidFill>
                <a:srgbClr val="FFFF00"/>
              </a:solidFill>
            </a:endParaRPr>
          </a:p>
          <a:p>
            <a:pPr eaLnBrk="1" hangingPunct="1"/>
            <a:r>
              <a:rPr lang="cs-CZ" b="1" i="1" smtClean="0">
                <a:solidFill>
                  <a:srgbClr val="FFFF00"/>
                </a:solidFill>
              </a:rPr>
              <a:t>Amsterodam</a:t>
            </a:r>
          </a:p>
          <a:p>
            <a:pPr eaLnBrk="1" hangingPunct="1"/>
            <a:endParaRPr lang="cs-CZ" b="1" i="1" smtClean="0">
              <a:solidFill>
                <a:srgbClr val="FFFF00"/>
              </a:solidFill>
            </a:endParaRPr>
          </a:p>
          <a:p>
            <a:pPr eaLnBrk="1" hangingPunct="1"/>
            <a:r>
              <a:rPr lang="cs-CZ" b="1" i="1" smtClean="0">
                <a:solidFill>
                  <a:srgbClr val="FFFF00"/>
                </a:solidFill>
              </a:rPr>
              <a:t>Brusel</a:t>
            </a:r>
          </a:p>
          <a:p>
            <a:pPr eaLnBrk="1" hangingPunct="1"/>
            <a:endParaRPr lang="cs-CZ" b="1" i="1" smtClean="0">
              <a:solidFill>
                <a:srgbClr val="FFFF00"/>
              </a:solidFill>
            </a:endParaRPr>
          </a:p>
          <a:p>
            <a:pPr eaLnBrk="1" hangingPunct="1"/>
            <a:endParaRPr lang="cs-CZ" b="1" i="1" smtClean="0">
              <a:solidFill>
                <a:srgbClr val="FFFF00"/>
              </a:solidFill>
            </a:endParaRPr>
          </a:p>
          <a:p>
            <a:pPr eaLnBrk="1" hangingPunct="1"/>
            <a:r>
              <a:rPr lang="cs-CZ" b="1" i="1" smtClean="0">
                <a:solidFill>
                  <a:srgbClr val="FFFF00"/>
                </a:solidFill>
              </a:rPr>
              <a:t>Paříž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4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94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94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94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94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94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94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94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94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sah 4"/>
          <p:cNvSpPr>
            <a:spLocks noGrp="1"/>
          </p:cNvSpPr>
          <p:nvPr>
            <p:ph/>
          </p:nvPr>
        </p:nvSpPr>
        <p:spPr>
          <a:xfrm>
            <a:off x="107950" y="692150"/>
            <a:ext cx="8229600" cy="5851525"/>
          </a:xfrm>
        </p:spPr>
        <p:txBody>
          <a:bodyPr/>
          <a:lstStyle/>
          <a:p>
            <a:pPr>
              <a:buFontTx/>
              <a:buNone/>
            </a:pPr>
            <a:r>
              <a:rPr lang="cs-CZ" sz="2000" u="sng" smtClean="0"/>
              <a:t>Materiál byl čerpán z následujících zdrojů:</a:t>
            </a:r>
          </a:p>
          <a:p>
            <a:pPr>
              <a:buFontTx/>
              <a:buNone/>
            </a:pPr>
            <a:endParaRPr lang="cs-CZ" sz="2000" u="sng" smtClean="0"/>
          </a:p>
          <a:p>
            <a:pPr>
              <a:buFontTx/>
              <a:buNone/>
            </a:pPr>
            <a:endParaRPr lang="cs-CZ" sz="2000" u="sng" smtClean="0"/>
          </a:p>
          <a:p>
            <a:pPr>
              <a:buFontTx/>
              <a:buNone/>
            </a:pPr>
            <a:endParaRPr lang="cs-CZ" sz="2000" u="sng" smtClean="0"/>
          </a:p>
          <a:p>
            <a:pPr>
              <a:buFontTx/>
              <a:buNone/>
            </a:pPr>
            <a:endParaRPr lang="cs-CZ" sz="2000" u="sng" smtClean="0"/>
          </a:p>
        </p:txBody>
      </p:sp>
      <p:sp>
        <p:nvSpPr>
          <p:cNvPr id="11267" name="TextovéPole 5"/>
          <p:cNvSpPr txBox="1">
            <a:spLocks noChangeArrowheads="1"/>
          </p:cNvSpPr>
          <p:nvPr/>
        </p:nvSpPr>
        <p:spPr bwMode="auto">
          <a:xfrm>
            <a:off x="107950" y="1196975"/>
            <a:ext cx="89281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/>
              <a:t>učebnice Vlastivěda5, Prodos, ISBN</a:t>
            </a:r>
          </a:p>
          <a:p>
            <a:pPr eaLnBrk="1" hangingPunct="1"/>
            <a:r>
              <a:rPr lang="cs-CZ" sz="2000" u="sng"/>
              <a:t>Dánsko - mapa</a:t>
            </a:r>
          </a:p>
          <a:p>
            <a:pPr eaLnBrk="1" hangingPunct="1"/>
            <a:r>
              <a:rPr lang="cs-CZ" sz="2000"/>
              <a:t>http://cs.wikipedia.org/wiki/Soubor:Da-mapa.png,autor:original uploader was Tombo at cs. Wikipedia, 22.1.2012</a:t>
            </a:r>
          </a:p>
          <a:p>
            <a:pPr eaLnBrk="1" hangingPunct="1"/>
            <a:r>
              <a:rPr lang="cs-CZ" sz="2000" u="sng"/>
              <a:t>Kodaň</a:t>
            </a:r>
          </a:p>
          <a:p>
            <a:pPr eaLnBrk="1" hangingPunct="1"/>
            <a:r>
              <a:rPr lang="cs-CZ" sz="2000"/>
              <a:t>http://cs.wikipedia.org/wiki/Soubor:Vor_FreIsers_Kirke_view9.jpg, 22.1.2012</a:t>
            </a:r>
          </a:p>
          <a:p>
            <a:pPr eaLnBrk="1" hangingPunct="1"/>
            <a:r>
              <a:rPr lang="cs-CZ" sz="2000" u="sng"/>
              <a:t>Belgie – náměstí Grand Plac</a:t>
            </a:r>
          </a:p>
          <a:p>
            <a:pPr eaLnBrk="1" hangingPunct="1"/>
            <a:r>
              <a:rPr lang="cs-CZ" sz="2000"/>
              <a:t>http://cs.wikipedia.org/wiki/Soubor:Grand-Place.jpg, 22.1.2012</a:t>
            </a:r>
          </a:p>
          <a:p>
            <a:pPr eaLnBrk="1" hangingPunct="1"/>
            <a:r>
              <a:rPr lang="cs-CZ" sz="2000" u="sng"/>
              <a:t>Soška chlapečka Manneken Pis</a:t>
            </a:r>
          </a:p>
          <a:p>
            <a:pPr eaLnBrk="1" hangingPunct="1"/>
            <a:r>
              <a:rPr lang="cs-CZ" sz="2000"/>
              <a:t>http://cs.wikipedia.org/wiki/Soubor:Brusel%C4%8Duraj%C3%ADc%C3%AD-chlape%C4%8Dek.jpg, 22.1.2012</a:t>
            </a:r>
          </a:p>
          <a:p>
            <a:pPr eaLnBrk="1" hangingPunct="1"/>
            <a:r>
              <a:rPr lang="cs-CZ" sz="2000" u="sng"/>
              <a:t>Obchod s čokoládou</a:t>
            </a:r>
          </a:p>
          <a:p>
            <a:pPr eaLnBrk="1" hangingPunct="1"/>
            <a:r>
              <a:rPr lang="cs-CZ" sz="2000"/>
              <a:t>http://cs.wikipedia.org/wiki/Soubor:Brusel_pralines_1.jpg, 22.1.2012</a:t>
            </a:r>
          </a:p>
          <a:p>
            <a:pPr eaLnBrk="1" hangingPunct="1"/>
            <a:endParaRPr lang="cs-CZ" sz="2000"/>
          </a:p>
          <a:p>
            <a:pPr eaLnBrk="1" hangingPunct="1"/>
            <a:endParaRPr lang="cs-CZ" sz="2000"/>
          </a:p>
          <a:p>
            <a:pPr eaLnBrk="1" hangingPunct="1"/>
            <a:endParaRPr lang="cs-CZ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390</Words>
  <Application>Microsoft Office PowerPoint</Application>
  <PresentationFormat>Předvádění na obrazovce (4:3)</PresentationFormat>
  <Paragraphs>119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Výchozí návrh</vt:lpstr>
      <vt:lpstr>Prezentace aplikace PowerPoint</vt:lpstr>
      <vt:lpstr> Západní státy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Víš, která hlavní města patří ke státům západní Evropy?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Karel</dc:creator>
  <cp:lastModifiedBy>Karel</cp:lastModifiedBy>
  <cp:revision>176</cp:revision>
  <dcterms:created xsi:type="dcterms:W3CDTF">2012-02-24T16:23:32Z</dcterms:created>
  <dcterms:modified xsi:type="dcterms:W3CDTF">2012-10-02T13:34:30Z</dcterms:modified>
</cp:coreProperties>
</file>