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7"/>
  </p:notesMasterIdLst>
  <p:sldIdLst>
    <p:sldId id="256" r:id="rId2"/>
    <p:sldId id="257" r:id="rId3"/>
    <p:sldId id="259" r:id="rId4"/>
    <p:sldId id="258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04" y="12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</a:t>
          </a:r>
          <a:r>
            <a:rPr lang="cs-CZ" dirty="0" smtClean="0"/>
            <a:t>Základní škola a Mateřská škola Studená,  okres Jindřichův Hradec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Marie Švehlová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VY_32_INOVACE_4B26M2_Počítání do 100</a:t>
          </a:r>
          <a:endParaRPr lang="cs-CZ" dirty="0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Počítání do 100 </a:t>
          </a:r>
          <a:endParaRPr lang="cs-CZ" dirty="0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 custLinFactNeighborX="1515" custLinFactNeighborY="90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 custLinFactNeighborX="1515" custLinFactNeighborY="579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1632791B-0927-4DE0-B934-5165C3EBA43C}" type="presOf" srcId="{EBC41103-E2E5-4D48-9B4B-425520D3D098}" destId="{3BA01B75-849B-4716-8BCD-084A86FF328F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30032A97-FF62-4CCB-A8B0-C63763CB7C83}" type="presOf" srcId="{EBC41103-E2E5-4D48-9B4B-425520D3D098}" destId="{A27B6496-BF1B-4384-9217-9659064D5D6A}" srcOrd="1" destOrd="0" presId="urn:microsoft.com/office/officeart/2005/8/layout/target3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41C082A7-F5C4-4FE1-9959-03CA0FF8E283}" type="presParOf" srcId="{71045F8C-00FA-488E-A7BD-E2E6753D979D}" destId="{13BD0FAF-9F2C-4708-9E63-A8E8E5252943}" srcOrd="12" destOrd="0" presId="urn:microsoft.com/office/officeart/2005/8/layout/target3"/>
    <dgm:cxn modelId="{82F6F682-8507-4859-888C-7DAAA236DD12}" type="presParOf" srcId="{71045F8C-00FA-488E-A7BD-E2E6753D979D}" destId="{6821E7C9-5E4B-45FA-8F82-01E6F26FAA25}" srcOrd="13" destOrd="0" presId="urn:microsoft.com/office/officeart/2005/8/layout/target3"/>
    <dgm:cxn modelId="{47A8DC3A-09E4-436C-B66C-32604A177EA7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979B9B18-D08D-4ED9-A017-F5E6AEEB62E6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</a:t>
          </a:r>
          <a:r>
            <a:rPr lang="cs-CZ" sz="1800" kern="1200" dirty="0" smtClean="0"/>
            <a:t>Základní škola a Mateřská škola Studená,  okres Jindřichův Hradec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8058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Marie Švehlová</a:t>
          </a:r>
          <a:endParaRPr lang="cs-CZ" sz="1800" kern="1200" dirty="0"/>
        </a:p>
      </dsp:txBody>
      <dsp:txXfrm>
        <a:off x="2016223" y="648058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VY_32_INOVACE_4B26M2_Počítání do 100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44213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Počítání do 100 </a:t>
          </a:r>
          <a:endParaRPr lang="cs-CZ" sz="1800" kern="1200" dirty="0"/>
        </a:p>
      </dsp:txBody>
      <dsp:txXfrm>
        <a:off x="2016223" y="1944213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509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5768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82571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60038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65649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5564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2515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8420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3338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83513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3797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9310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222692174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DUM je zaměřen na počítání do sta, seznámení s číselnou řadou </a:t>
            </a:r>
          </a:p>
          <a:p>
            <a:pPr>
              <a:buNone/>
            </a:pPr>
            <a:r>
              <a:rPr lang="cs-CZ" dirty="0" smtClean="0"/>
              <a:t>      0-100, porovnávání </a:t>
            </a:r>
            <a:r>
              <a:rPr lang="cs-CZ" dirty="0" smtClean="0"/>
              <a:t>čísel.</a:t>
            </a:r>
            <a:endParaRPr lang="cs-CZ" dirty="0" smtClean="0"/>
          </a:p>
          <a:p>
            <a:r>
              <a:rPr lang="cs-CZ" dirty="0" smtClean="0"/>
              <a:t>Je určen pro žáky 2. ročníku. </a:t>
            </a:r>
          </a:p>
          <a:p>
            <a:r>
              <a:rPr lang="cs-CZ" dirty="0" smtClean="0"/>
              <a:t>Je připraven pro práci s interaktivní tabulí.</a:t>
            </a:r>
          </a:p>
          <a:p>
            <a:r>
              <a:rPr lang="cs-CZ" dirty="0" smtClean="0"/>
              <a:t>Činnost s interaktivní tabulí zvyšuje u dětí aktivitu, je zajímavá, jednotlivé snímky lze využít k různým činnostem, žáci pracují s názornými ukázkami, které přispívají k pochopení učiva.</a:t>
            </a:r>
          </a:p>
          <a:p>
            <a:r>
              <a:rPr lang="cs-CZ" dirty="0" smtClean="0"/>
              <a:t>Pomůcky: číselná osa do </a:t>
            </a:r>
            <a:r>
              <a:rPr lang="cs-CZ" dirty="0" smtClean="0"/>
              <a:t>100.</a:t>
            </a:r>
            <a:endParaRPr lang="cs-CZ" dirty="0" smtClean="0"/>
          </a:p>
          <a:p>
            <a:r>
              <a:rPr lang="cs-CZ" dirty="0" smtClean="0"/>
              <a:t>Metodické pokyny:</a:t>
            </a:r>
          </a:p>
          <a:p>
            <a:pPr lvl="1"/>
            <a:r>
              <a:rPr lang="cs-CZ" dirty="0" smtClean="0"/>
              <a:t>Snímek 3 – škrtat fixem nebo použít </a:t>
            </a:r>
            <a:r>
              <a:rPr lang="cs-CZ" dirty="0" err="1" smtClean="0"/>
              <a:t>Qdraw</a:t>
            </a:r>
            <a:r>
              <a:rPr lang="cs-CZ" dirty="0" smtClean="0"/>
              <a:t>, určovat počet desítek a jednotek, hledat čísla za, </a:t>
            </a:r>
            <a:r>
              <a:rPr lang="cs-CZ" dirty="0" smtClean="0"/>
              <a:t>před.</a:t>
            </a:r>
            <a:endParaRPr lang="cs-CZ" dirty="0" smtClean="0"/>
          </a:p>
          <a:p>
            <a:pPr lvl="1"/>
            <a:r>
              <a:rPr lang="cs-CZ" dirty="0" smtClean="0"/>
              <a:t>Snímek 4 – použít pero nebo chybějící čísla </a:t>
            </a:r>
            <a:r>
              <a:rPr lang="cs-CZ" dirty="0" smtClean="0"/>
              <a:t>dopisovat.</a:t>
            </a:r>
            <a:endParaRPr lang="cs-CZ" dirty="0" smtClean="0"/>
          </a:p>
          <a:p>
            <a:pPr lvl="1"/>
            <a:r>
              <a:rPr lang="cs-CZ" dirty="0" smtClean="0"/>
              <a:t>Snímek 5 – použít </a:t>
            </a:r>
            <a:r>
              <a:rPr lang="cs-CZ" dirty="0" smtClean="0"/>
              <a:t>pero.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634082"/>
          </a:xfrm>
        </p:spPr>
        <p:txBody>
          <a:bodyPr>
            <a:normAutofit/>
          </a:bodyPr>
          <a:lstStyle/>
          <a:p>
            <a:r>
              <a:rPr lang="cs-CZ" sz="3200" dirty="0" smtClean="0"/>
              <a:t>Zaškrtávej čísla podle </a:t>
            </a:r>
            <a:r>
              <a:rPr lang="cs-CZ" sz="3200" dirty="0" smtClean="0"/>
              <a:t>diktátu.</a:t>
            </a:r>
            <a:endParaRPr lang="cs-CZ" sz="32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8815913"/>
              </p:ext>
            </p:extLst>
          </p:nvPr>
        </p:nvGraphicFramePr>
        <p:xfrm>
          <a:off x="755576" y="1002738"/>
          <a:ext cx="7920880" cy="5450600"/>
        </p:xfrm>
        <a:graphic>
          <a:graphicData uri="http://schemas.openxmlformats.org/drawingml/2006/table">
            <a:tbl>
              <a:tblPr firstRow="1" bandRow="1">
                <a:effectLst>
                  <a:innerShdw blurRad="114300">
                    <a:prstClr val="black"/>
                  </a:innerShdw>
                </a:effectLst>
                <a:tableStyleId>{2D5ABB26-0587-4C30-8999-92F81FD0307C}</a:tableStyleId>
              </a:tblPr>
              <a:tblGrid>
                <a:gridCol w="792088"/>
                <a:gridCol w="792088"/>
                <a:gridCol w="792088"/>
                <a:gridCol w="792088"/>
                <a:gridCol w="792088"/>
                <a:gridCol w="792088"/>
                <a:gridCol w="792088"/>
                <a:gridCol w="792088"/>
                <a:gridCol w="792088"/>
                <a:gridCol w="792088"/>
              </a:tblGrid>
              <a:tr h="54506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2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3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4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5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6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9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10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4506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11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12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13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14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15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16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17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18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19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20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4506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21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22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23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24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25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26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27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28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29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30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4506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31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32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33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34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35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36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37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38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39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40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4506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41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42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43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44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45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46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47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48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49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50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4506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51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52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53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54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55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56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57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58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59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60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4506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61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62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63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64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65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66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67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68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69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cs-CZ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4506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71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72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73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74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75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76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77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78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79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80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4506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81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82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83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84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85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86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87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88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89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90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4506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91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92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93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94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95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96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97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98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99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100</a:t>
                      </a:r>
                      <a:endParaRPr lang="cs-CZ" sz="24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13013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229600" cy="1143000"/>
          </a:xfrm>
        </p:spPr>
        <p:txBody>
          <a:bodyPr/>
          <a:lstStyle/>
          <a:p>
            <a:r>
              <a:rPr lang="cs-CZ" dirty="0" smtClean="0"/>
              <a:t>Doplň chybějící </a:t>
            </a:r>
            <a:r>
              <a:rPr lang="cs-CZ" dirty="0" smtClean="0"/>
              <a:t>čísla.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611560" y="1916832"/>
            <a:ext cx="720080" cy="5040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403648" y="1916832"/>
            <a:ext cx="720080" cy="5040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</a:rPr>
              <a:t>27</a:t>
            </a:r>
            <a:endParaRPr lang="cs-CZ" sz="28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195736" y="1916832"/>
            <a:ext cx="720080" cy="5040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236296" y="1916832"/>
            <a:ext cx="720080" cy="5040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</a:rPr>
              <a:t>35</a:t>
            </a:r>
            <a:endParaRPr lang="cs-CZ" sz="28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444208" y="1916832"/>
            <a:ext cx="720080" cy="5040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652120" y="1916832"/>
            <a:ext cx="720080" cy="5040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860032" y="1916832"/>
            <a:ext cx="720080" cy="5040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</a:rPr>
              <a:t>38</a:t>
            </a:r>
            <a:endParaRPr lang="cs-CZ" sz="28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987824" y="1916832"/>
            <a:ext cx="720080" cy="5040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</a:rPr>
              <a:t>29</a:t>
            </a:r>
            <a:endParaRPr lang="cs-CZ" sz="28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779912" y="1916832"/>
            <a:ext cx="720080" cy="5040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8028384" y="1916832"/>
            <a:ext cx="720080" cy="5040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8028384" y="3501008"/>
            <a:ext cx="720080" cy="5040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7236296" y="3501008"/>
            <a:ext cx="720080" cy="5040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6444208" y="3501008"/>
            <a:ext cx="720080" cy="5040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652120" y="3501008"/>
            <a:ext cx="720080" cy="5040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4860032" y="3501008"/>
            <a:ext cx="720080" cy="5040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</a:rPr>
              <a:t>92</a:t>
            </a:r>
            <a:endParaRPr lang="cs-CZ" sz="28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8028384" y="2708920"/>
            <a:ext cx="720080" cy="5040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</a:rPr>
              <a:t>57</a:t>
            </a:r>
            <a:endParaRPr lang="cs-CZ" sz="28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7236296" y="2708920"/>
            <a:ext cx="720080" cy="5040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444208" y="2708920"/>
            <a:ext cx="720080" cy="5040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5652120" y="2708920"/>
            <a:ext cx="720080" cy="5040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</a:rPr>
              <a:t>60</a:t>
            </a:r>
            <a:endParaRPr lang="cs-CZ" sz="28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4860032" y="2708920"/>
            <a:ext cx="720080" cy="5040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8028384" y="4293096"/>
            <a:ext cx="720080" cy="5040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2060"/>
                </a:solidFill>
              </a:rPr>
              <a:t>34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7236296" y="4293096"/>
            <a:ext cx="720080" cy="5040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2060"/>
                </a:solidFill>
              </a:rPr>
              <a:t>91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6444208" y="4293096"/>
            <a:ext cx="720080" cy="5040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2060"/>
                </a:solidFill>
              </a:rPr>
              <a:t>59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5652120" y="4293096"/>
            <a:ext cx="720080" cy="5040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2060"/>
                </a:solidFill>
              </a:rPr>
              <a:t>37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4860032" y="4293096"/>
            <a:ext cx="720080" cy="5040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2060"/>
                </a:solidFill>
              </a:rPr>
              <a:t>90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611560" y="2708920"/>
            <a:ext cx="720080" cy="5040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</a:rPr>
              <a:t>39</a:t>
            </a:r>
            <a:endParaRPr lang="cs-CZ" sz="28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1403648" y="2708920"/>
            <a:ext cx="720080" cy="5040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</a:rPr>
              <a:t>40</a:t>
            </a:r>
            <a:endParaRPr lang="cs-CZ" sz="28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2195736" y="2708920"/>
            <a:ext cx="720080" cy="5040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2987824" y="2708920"/>
            <a:ext cx="720080" cy="5040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3779912" y="2708920"/>
            <a:ext cx="720080" cy="5040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611560" y="3501008"/>
            <a:ext cx="720080" cy="5040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6" name="Obdélník 35"/>
          <p:cNvSpPr/>
          <p:nvPr/>
        </p:nvSpPr>
        <p:spPr>
          <a:xfrm>
            <a:off x="1403648" y="3501008"/>
            <a:ext cx="720080" cy="5040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2195736" y="3501008"/>
            <a:ext cx="720080" cy="5040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</a:rPr>
              <a:t>70</a:t>
            </a:r>
            <a:endParaRPr lang="cs-CZ" sz="28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2987824" y="3501008"/>
            <a:ext cx="720080" cy="5040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3779912" y="3501008"/>
            <a:ext cx="720080" cy="5040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611560" y="4293096"/>
            <a:ext cx="720080" cy="5040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2060"/>
                </a:solidFill>
              </a:rPr>
              <a:t>41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1403648" y="4293096"/>
            <a:ext cx="720080" cy="5040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2060"/>
                </a:solidFill>
              </a:rPr>
              <a:t>71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42" name="Obdélník 41"/>
          <p:cNvSpPr/>
          <p:nvPr/>
        </p:nvSpPr>
        <p:spPr>
          <a:xfrm>
            <a:off x="2195736" y="4293096"/>
            <a:ext cx="720080" cy="5040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2060"/>
                </a:solidFill>
              </a:rPr>
              <a:t>26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43" name="Obdélník 42"/>
          <p:cNvSpPr/>
          <p:nvPr/>
        </p:nvSpPr>
        <p:spPr>
          <a:xfrm>
            <a:off x="2987824" y="4293096"/>
            <a:ext cx="720080" cy="5040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2060"/>
                </a:solidFill>
              </a:rPr>
              <a:t>69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44" name="Obdélník 43"/>
          <p:cNvSpPr/>
          <p:nvPr/>
        </p:nvSpPr>
        <p:spPr>
          <a:xfrm>
            <a:off x="3779912" y="4293096"/>
            <a:ext cx="720080" cy="5040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2060"/>
                </a:solidFill>
              </a:rPr>
              <a:t>43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45" name="Obdélník 44"/>
          <p:cNvSpPr/>
          <p:nvPr/>
        </p:nvSpPr>
        <p:spPr>
          <a:xfrm>
            <a:off x="1403648" y="5085184"/>
            <a:ext cx="720080" cy="5040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2060"/>
                </a:solidFill>
              </a:rPr>
              <a:t>68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46" name="Obdélník 45"/>
          <p:cNvSpPr/>
          <p:nvPr/>
        </p:nvSpPr>
        <p:spPr>
          <a:xfrm>
            <a:off x="2195736" y="5085184"/>
            <a:ext cx="720080" cy="5040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2060"/>
                </a:solidFill>
              </a:rPr>
              <a:t>42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47" name="Obdélník 46"/>
          <p:cNvSpPr/>
          <p:nvPr/>
        </p:nvSpPr>
        <p:spPr>
          <a:xfrm>
            <a:off x="2987824" y="5085184"/>
            <a:ext cx="720080" cy="5040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2060"/>
                </a:solidFill>
              </a:rPr>
              <a:t>28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48" name="Obdélník 47"/>
          <p:cNvSpPr/>
          <p:nvPr/>
        </p:nvSpPr>
        <p:spPr>
          <a:xfrm>
            <a:off x="611560" y="5085184"/>
            <a:ext cx="720080" cy="5040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2060"/>
                </a:solidFill>
              </a:rPr>
              <a:t>30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49" name="Obdélník 48"/>
          <p:cNvSpPr/>
          <p:nvPr/>
        </p:nvSpPr>
        <p:spPr>
          <a:xfrm>
            <a:off x="3779912" y="5085184"/>
            <a:ext cx="720080" cy="5040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2060"/>
                </a:solidFill>
              </a:rPr>
              <a:t>72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50" name="Obdélník 49"/>
          <p:cNvSpPr/>
          <p:nvPr/>
        </p:nvSpPr>
        <p:spPr>
          <a:xfrm>
            <a:off x="8028384" y="5085184"/>
            <a:ext cx="720080" cy="5040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2060"/>
                </a:solidFill>
              </a:rPr>
              <a:t>58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51" name="Obdélník 50"/>
          <p:cNvSpPr/>
          <p:nvPr/>
        </p:nvSpPr>
        <p:spPr>
          <a:xfrm>
            <a:off x="7236296" y="5085184"/>
            <a:ext cx="720080" cy="5040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2060"/>
                </a:solidFill>
              </a:rPr>
              <a:t>36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52" name="Obdélník 51"/>
          <p:cNvSpPr/>
          <p:nvPr/>
        </p:nvSpPr>
        <p:spPr>
          <a:xfrm>
            <a:off x="6444208" y="5085184"/>
            <a:ext cx="720080" cy="5040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2060"/>
                </a:solidFill>
              </a:rPr>
              <a:t>89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53" name="Obdélník 52"/>
          <p:cNvSpPr/>
          <p:nvPr/>
        </p:nvSpPr>
        <p:spPr>
          <a:xfrm>
            <a:off x="5652120" y="5085184"/>
            <a:ext cx="720080" cy="5040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2060"/>
                </a:solidFill>
              </a:rPr>
              <a:t>61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54" name="Obdélník 53"/>
          <p:cNvSpPr/>
          <p:nvPr/>
        </p:nvSpPr>
        <p:spPr>
          <a:xfrm>
            <a:off x="4860032" y="5085184"/>
            <a:ext cx="720080" cy="5040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2060"/>
                </a:solidFill>
              </a:rPr>
              <a:t>88</a:t>
            </a:r>
            <a:endParaRPr lang="cs-CZ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Seřaď čísla od nejmenšího k největšímu (a obráceně</a:t>
            </a:r>
            <a:r>
              <a:rPr lang="cs-CZ" dirty="0" smtClean="0"/>
              <a:t>).</a:t>
            </a:r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899592" y="2060848"/>
            <a:ext cx="576064" cy="432048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38</a:t>
            </a:r>
            <a:endParaRPr lang="cs-CZ" sz="2400" dirty="0"/>
          </a:p>
        </p:txBody>
      </p:sp>
      <p:sp>
        <p:nvSpPr>
          <p:cNvPr id="4" name="Zaoblený obdélník 3"/>
          <p:cNvSpPr/>
          <p:nvPr/>
        </p:nvSpPr>
        <p:spPr>
          <a:xfrm>
            <a:off x="7380312" y="2060848"/>
            <a:ext cx="576064" cy="432048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24</a:t>
            </a:r>
            <a:endParaRPr lang="cs-CZ" sz="2400" dirty="0"/>
          </a:p>
        </p:txBody>
      </p:sp>
      <p:sp>
        <p:nvSpPr>
          <p:cNvPr id="5" name="Zaoblený obdélník 4"/>
          <p:cNvSpPr/>
          <p:nvPr/>
        </p:nvSpPr>
        <p:spPr>
          <a:xfrm>
            <a:off x="1547664" y="2060848"/>
            <a:ext cx="576064" cy="432048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25</a:t>
            </a:r>
            <a:endParaRPr lang="cs-CZ" sz="2400" dirty="0"/>
          </a:p>
        </p:txBody>
      </p:sp>
      <p:sp>
        <p:nvSpPr>
          <p:cNvPr id="6" name="Zaoblený obdélník 5"/>
          <p:cNvSpPr/>
          <p:nvPr/>
        </p:nvSpPr>
        <p:spPr>
          <a:xfrm>
            <a:off x="2195736" y="2060848"/>
            <a:ext cx="576064" cy="432048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54</a:t>
            </a:r>
            <a:endParaRPr lang="cs-CZ" sz="2400" dirty="0"/>
          </a:p>
        </p:txBody>
      </p:sp>
      <p:sp>
        <p:nvSpPr>
          <p:cNvPr id="7" name="Zaoblený obdélník 6"/>
          <p:cNvSpPr/>
          <p:nvPr/>
        </p:nvSpPr>
        <p:spPr>
          <a:xfrm>
            <a:off x="2843808" y="2060848"/>
            <a:ext cx="576064" cy="432048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75</a:t>
            </a:r>
            <a:endParaRPr lang="cs-CZ" sz="2400" dirty="0"/>
          </a:p>
        </p:txBody>
      </p:sp>
      <p:sp>
        <p:nvSpPr>
          <p:cNvPr id="8" name="Zaoblený obdélník 7"/>
          <p:cNvSpPr/>
          <p:nvPr/>
        </p:nvSpPr>
        <p:spPr>
          <a:xfrm>
            <a:off x="3491880" y="2060848"/>
            <a:ext cx="576064" cy="432048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19</a:t>
            </a:r>
            <a:endParaRPr lang="cs-CZ" sz="2400" dirty="0"/>
          </a:p>
        </p:txBody>
      </p:sp>
      <p:sp>
        <p:nvSpPr>
          <p:cNvPr id="9" name="Zaoblený obdélník 8"/>
          <p:cNvSpPr/>
          <p:nvPr/>
        </p:nvSpPr>
        <p:spPr>
          <a:xfrm>
            <a:off x="4139952" y="2060848"/>
            <a:ext cx="576064" cy="432048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63</a:t>
            </a:r>
            <a:endParaRPr lang="cs-CZ" sz="2400" dirty="0"/>
          </a:p>
        </p:txBody>
      </p:sp>
      <p:sp>
        <p:nvSpPr>
          <p:cNvPr id="10" name="Zaoblený obdélník 9"/>
          <p:cNvSpPr/>
          <p:nvPr/>
        </p:nvSpPr>
        <p:spPr>
          <a:xfrm>
            <a:off x="4788024" y="2060848"/>
            <a:ext cx="576064" cy="432048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91</a:t>
            </a:r>
            <a:endParaRPr lang="cs-CZ" sz="2400" dirty="0"/>
          </a:p>
        </p:txBody>
      </p:sp>
      <p:sp>
        <p:nvSpPr>
          <p:cNvPr id="11" name="Zaoblený obdélník 10"/>
          <p:cNvSpPr/>
          <p:nvPr/>
        </p:nvSpPr>
        <p:spPr>
          <a:xfrm>
            <a:off x="5436096" y="2060848"/>
            <a:ext cx="576064" cy="432048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45</a:t>
            </a:r>
            <a:endParaRPr lang="cs-CZ" sz="2400" dirty="0"/>
          </a:p>
        </p:txBody>
      </p:sp>
      <p:sp>
        <p:nvSpPr>
          <p:cNvPr id="12" name="Zaoblený obdélník 11"/>
          <p:cNvSpPr/>
          <p:nvPr/>
        </p:nvSpPr>
        <p:spPr>
          <a:xfrm>
            <a:off x="6084168" y="2060848"/>
            <a:ext cx="576064" cy="432048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88</a:t>
            </a:r>
            <a:endParaRPr lang="cs-CZ" sz="2400" dirty="0"/>
          </a:p>
        </p:txBody>
      </p:sp>
      <p:sp>
        <p:nvSpPr>
          <p:cNvPr id="13" name="Zaoblený obdélník 12"/>
          <p:cNvSpPr/>
          <p:nvPr/>
        </p:nvSpPr>
        <p:spPr>
          <a:xfrm>
            <a:off x="6732240" y="2060848"/>
            <a:ext cx="576064" cy="432048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9</a:t>
            </a:r>
            <a:endParaRPr lang="cs-CZ" sz="2400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899592" y="3068960"/>
            <a:ext cx="69847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Zaoblený obdélník 15"/>
          <p:cNvSpPr/>
          <p:nvPr/>
        </p:nvSpPr>
        <p:spPr>
          <a:xfrm>
            <a:off x="1547664" y="3284984"/>
            <a:ext cx="576064" cy="432048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42</a:t>
            </a:r>
            <a:endParaRPr lang="cs-CZ" sz="2400" dirty="0"/>
          </a:p>
        </p:txBody>
      </p:sp>
      <p:sp>
        <p:nvSpPr>
          <p:cNvPr id="17" name="Zaoblený obdélník 16"/>
          <p:cNvSpPr/>
          <p:nvPr/>
        </p:nvSpPr>
        <p:spPr>
          <a:xfrm>
            <a:off x="2195736" y="3284984"/>
            <a:ext cx="576064" cy="432048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37</a:t>
            </a:r>
            <a:endParaRPr lang="cs-CZ" sz="2400" dirty="0"/>
          </a:p>
        </p:txBody>
      </p:sp>
      <p:sp>
        <p:nvSpPr>
          <p:cNvPr id="18" name="Zaoblený obdélník 17"/>
          <p:cNvSpPr/>
          <p:nvPr/>
        </p:nvSpPr>
        <p:spPr>
          <a:xfrm>
            <a:off x="2843808" y="3284984"/>
            <a:ext cx="576064" cy="432048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56</a:t>
            </a:r>
            <a:endParaRPr lang="cs-CZ" sz="2400" dirty="0"/>
          </a:p>
        </p:txBody>
      </p:sp>
      <p:sp>
        <p:nvSpPr>
          <p:cNvPr id="19" name="Zaoblený obdélník 18"/>
          <p:cNvSpPr/>
          <p:nvPr/>
        </p:nvSpPr>
        <p:spPr>
          <a:xfrm>
            <a:off x="3491880" y="3284984"/>
            <a:ext cx="576064" cy="432048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67</a:t>
            </a:r>
            <a:endParaRPr lang="cs-CZ" sz="2400" dirty="0"/>
          </a:p>
        </p:txBody>
      </p:sp>
      <p:sp>
        <p:nvSpPr>
          <p:cNvPr id="20" name="Zaoblený obdélník 19"/>
          <p:cNvSpPr/>
          <p:nvPr/>
        </p:nvSpPr>
        <p:spPr>
          <a:xfrm>
            <a:off x="4139952" y="3284984"/>
            <a:ext cx="576064" cy="432048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58</a:t>
            </a:r>
            <a:endParaRPr lang="cs-CZ" sz="2400" dirty="0"/>
          </a:p>
        </p:txBody>
      </p:sp>
      <p:sp>
        <p:nvSpPr>
          <p:cNvPr id="21" name="Zaoblený obdélník 20"/>
          <p:cNvSpPr/>
          <p:nvPr/>
        </p:nvSpPr>
        <p:spPr>
          <a:xfrm>
            <a:off x="4788024" y="3284984"/>
            <a:ext cx="576064" cy="432048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77</a:t>
            </a:r>
            <a:endParaRPr lang="cs-CZ" sz="2400" dirty="0"/>
          </a:p>
        </p:txBody>
      </p:sp>
      <p:sp>
        <p:nvSpPr>
          <p:cNvPr id="22" name="Zaoblený obdélník 21"/>
          <p:cNvSpPr/>
          <p:nvPr/>
        </p:nvSpPr>
        <p:spPr>
          <a:xfrm>
            <a:off x="5436096" y="3284984"/>
            <a:ext cx="576064" cy="432048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48</a:t>
            </a:r>
            <a:endParaRPr lang="cs-CZ" sz="2400" dirty="0"/>
          </a:p>
        </p:txBody>
      </p:sp>
      <p:sp>
        <p:nvSpPr>
          <p:cNvPr id="23" name="Zaoblený obdélník 22"/>
          <p:cNvSpPr/>
          <p:nvPr/>
        </p:nvSpPr>
        <p:spPr>
          <a:xfrm>
            <a:off x="6084168" y="3284984"/>
            <a:ext cx="576064" cy="432048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71</a:t>
            </a:r>
            <a:endParaRPr lang="cs-CZ" sz="2400" dirty="0"/>
          </a:p>
        </p:txBody>
      </p:sp>
      <p:sp>
        <p:nvSpPr>
          <p:cNvPr id="24" name="Zaoblený obdélník 23"/>
          <p:cNvSpPr/>
          <p:nvPr/>
        </p:nvSpPr>
        <p:spPr>
          <a:xfrm>
            <a:off x="6732240" y="3284984"/>
            <a:ext cx="576064" cy="432048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70</a:t>
            </a:r>
            <a:endParaRPr lang="cs-CZ" sz="2400" dirty="0"/>
          </a:p>
        </p:txBody>
      </p:sp>
      <p:sp>
        <p:nvSpPr>
          <p:cNvPr id="25" name="Zaoblený obdélník 24"/>
          <p:cNvSpPr/>
          <p:nvPr/>
        </p:nvSpPr>
        <p:spPr>
          <a:xfrm>
            <a:off x="7380312" y="3284984"/>
            <a:ext cx="576064" cy="432048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39</a:t>
            </a:r>
            <a:endParaRPr lang="cs-CZ" sz="2400" dirty="0"/>
          </a:p>
        </p:txBody>
      </p:sp>
      <p:sp>
        <p:nvSpPr>
          <p:cNvPr id="26" name="Zaoblený obdélník 25"/>
          <p:cNvSpPr/>
          <p:nvPr/>
        </p:nvSpPr>
        <p:spPr>
          <a:xfrm>
            <a:off x="899592" y="3284984"/>
            <a:ext cx="576064" cy="432048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61</a:t>
            </a:r>
            <a:endParaRPr lang="cs-CZ" sz="2400" dirty="0"/>
          </a:p>
        </p:txBody>
      </p:sp>
      <p:cxnSp>
        <p:nvCxnSpPr>
          <p:cNvPr id="27" name="Přímá spojovací čára 26"/>
          <p:cNvCxnSpPr/>
          <p:nvPr/>
        </p:nvCxnSpPr>
        <p:spPr>
          <a:xfrm>
            <a:off x="899592" y="4365104"/>
            <a:ext cx="69847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>
            <a:off x="899592" y="5805264"/>
            <a:ext cx="69847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Zaoblený obdélník 30"/>
          <p:cNvSpPr/>
          <p:nvPr/>
        </p:nvSpPr>
        <p:spPr>
          <a:xfrm>
            <a:off x="1547664" y="4581128"/>
            <a:ext cx="576064" cy="432048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72</a:t>
            </a:r>
            <a:endParaRPr lang="cs-CZ" sz="2400" dirty="0"/>
          </a:p>
        </p:txBody>
      </p:sp>
      <p:sp>
        <p:nvSpPr>
          <p:cNvPr id="32" name="Zaoblený obdélník 31"/>
          <p:cNvSpPr/>
          <p:nvPr/>
        </p:nvSpPr>
        <p:spPr>
          <a:xfrm>
            <a:off x="2195736" y="4581128"/>
            <a:ext cx="576064" cy="432048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95</a:t>
            </a:r>
            <a:endParaRPr lang="cs-CZ" sz="2400" dirty="0"/>
          </a:p>
        </p:txBody>
      </p:sp>
      <p:sp>
        <p:nvSpPr>
          <p:cNvPr id="33" name="Zaoblený obdélník 32"/>
          <p:cNvSpPr/>
          <p:nvPr/>
        </p:nvSpPr>
        <p:spPr>
          <a:xfrm>
            <a:off x="2843808" y="4581128"/>
            <a:ext cx="576064" cy="432048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53</a:t>
            </a:r>
            <a:endParaRPr lang="cs-CZ" sz="2400" dirty="0"/>
          </a:p>
        </p:txBody>
      </p:sp>
      <p:sp>
        <p:nvSpPr>
          <p:cNvPr id="34" name="Zaoblený obdélník 33"/>
          <p:cNvSpPr/>
          <p:nvPr/>
        </p:nvSpPr>
        <p:spPr>
          <a:xfrm>
            <a:off x="3491880" y="4581128"/>
            <a:ext cx="576064" cy="432048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42</a:t>
            </a:r>
            <a:endParaRPr lang="cs-CZ" sz="2400" dirty="0"/>
          </a:p>
        </p:txBody>
      </p:sp>
      <p:sp>
        <p:nvSpPr>
          <p:cNvPr id="35" name="Zaoblený obdélník 34"/>
          <p:cNvSpPr/>
          <p:nvPr/>
        </p:nvSpPr>
        <p:spPr>
          <a:xfrm>
            <a:off x="4139952" y="4581128"/>
            <a:ext cx="576064" cy="432048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99</a:t>
            </a:r>
            <a:endParaRPr lang="cs-CZ" sz="2400" dirty="0"/>
          </a:p>
        </p:txBody>
      </p:sp>
      <p:sp>
        <p:nvSpPr>
          <p:cNvPr id="36" name="Zaoblený obdélník 35"/>
          <p:cNvSpPr/>
          <p:nvPr/>
        </p:nvSpPr>
        <p:spPr>
          <a:xfrm>
            <a:off x="4788024" y="4581128"/>
            <a:ext cx="576064" cy="432048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76</a:t>
            </a:r>
            <a:endParaRPr lang="cs-CZ" sz="2400" dirty="0"/>
          </a:p>
        </p:txBody>
      </p:sp>
      <p:sp>
        <p:nvSpPr>
          <p:cNvPr id="37" name="Zaoblený obdélník 36"/>
          <p:cNvSpPr/>
          <p:nvPr/>
        </p:nvSpPr>
        <p:spPr>
          <a:xfrm>
            <a:off x="5436096" y="4581128"/>
            <a:ext cx="576064" cy="432048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91</a:t>
            </a:r>
            <a:endParaRPr lang="cs-CZ" sz="2400" dirty="0"/>
          </a:p>
        </p:txBody>
      </p:sp>
      <p:sp>
        <p:nvSpPr>
          <p:cNvPr id="38" name="Zaoblený obdélník 37"/>
          <p:cNvSpPr/>
          <p:nvPr/>
        </p:nvSpPr>
        <p:spPr>
          <a:xfrm>
            <a:off x="6084168" y="4581128"/>
            <a:ext cx="576064" cy="432048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56</a:t>
            </a:r>
            <a:endParaRPr lang="cs-CZ" sz="2400" dirty="0"/>
          </a:p>
        </p:txBody>
      </p:sp>
      <p:sp>
        <p:nvSpPr>
          <p:cNvPr id="39" name="Zaoblený obdélník 38"/>
          <p:cNvSpPr/>
          <p:nvPr/>
        </p:nvSpPr>
        <p:spPr>
          <a:xfrm>
            <a:off x="6732240" y="4581128"/>
            <a:ext cx="576064" cy="432048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47</a:t>
            </a:r>
            <a:endParaRPr lang="cs-CZ" sz="2400" dirty="0"/>
          </a:p>
        </p:txBody>
      </p:sp>
      <p:sp>
        <p:nvSpPr>
          <p:cNvPr id="40" name="Zaoblený obdélník 39"/>
          <p:cNvSpPr/>
          <p:nvPr/>
        </p:nvSpPr>
        <p:spPr>
          <a:xfrm>
            <a:off x="7380312" y="4581128"/>
            <a:ext cx="576064" cy="432048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73</a:t>
            </a:r>
            <a:endParaRPr lang="cs-CZ" sz="2400" dirty="0"/>
          </a:p>
        </p:txBody>
      </p:sp>
      <p:sp>
        <p:nvSpPr>
          <p:cNvPr id="41" name="Zaoblený obdélník 40"/>
          <p:cNvSpPr/>
          <p:nvPr/>
        </p:nvSpPr>
        <p:spPr>
          <a:xfrm>
            <a:off x="899592" y="4581128"/>
            <a:ext cx="576064" cy="432048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48</a:t>
            </a:r>
            <a:endParaRPr lang="cs-CZ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544</TotalTime>
  <Words>329</Words>
  <Application>Microsoft Office PowerPoint</Application>
  <PresentationFormat>Předvádění na obrazovce (4:3)</PresentationFormat>
  <Paragraphs>182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Zaškrtávej čísla podle diktátu.</vt:lpstr>
      <vt:lpstr>Doplň chybějící čísla.</vt:lpstr>
      <vt:lpstr>Seřaď čísla od nejmenšího k největšímu (a obráceně).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Martin Králík</cp:lastModifiedBy>
  <cp:revision>66</cp:revision>
  <dcterms:created xsi:type="dcterms:W3CDTF">2011-08-21T15:31:45Z</dcterms:created>
  <dcterms:modified xsi:type="dcterms:W3CDTF">2012-03-08T15:28:14Z</dcterms:modified>
</cp:coreProperties>
</file>