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sz="3200" b="1"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6600"/>
    <a:srgbClr val="FFFF00"/>
    <a:srgbClr val="FFCC66"/>
    <a:srgbClr val="FF66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28" y="-1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8681A-6EED-4DD9-9318-9AB6AFF3F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813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777FC-D050-4A47-A76B-ACEF03FB7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04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B0A53-2E1B-4DBB-9C79-94DD69962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0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B5F0A-F5A6-4077-9051-5AF7FF993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867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8EE91-20EA-4A8A-AB9B-5A2FFB04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54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CA567-E313-41FF-8A94-C77C5F2AB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30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064F5-1212-48BF-B079-F6B9C8326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915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AC612-D01C-42C7-B98C-E8D2E8777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37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F8556-EE20-4592-9135-BF2AC4944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592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7C068-34F8-4DC2-A537-81EC4CDFA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85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8F9F2-3190-48CA-AF9A-2A45AF4BF5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504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E5081-7EBA-4596-85B6-69C903226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492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CEA560C5-223D-44FF-824E-F1C719211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12" r:id="rId2"/>
    <p:sldLayoutId id="214748382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23" r:id="rId9"/>
    <p:sldLayoutId id="2147483818" r:id="rId10"/>
    <p:sldLayoutId id="2147483819" r:id="rId11"/>
    <p:sldLayoutId id="2147483820" r:id="rId12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/>
          </p:nvPr>
        </p:nvSpPr>
        <p:spPr>
          <a:xfrm>
            <a:off x="0" y="377825"/>
            <a:ext cx="9324975" cy="6480175"/>
          </a:xfrm>
        </p:spPr>
        <p:txBody>
          <a:bodyPr rtlCol="0">
            <a:normAutofit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Název školy: Základní škola Chomutov, Písečná 5144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Název materiálu:VY_52_INOVACE_09_Balkánský_poloostrov_ib2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Číslo projektu: CZ1.07/1.4.00/21.3355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Autor: Mgr. Ivana Benešová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Datum vyhotovení: 3.2.2012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Cílový ročník: pátý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Vzdělávací oblast/obor: Člověk a jeho svět_Vlastivěda_Evropa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Klíčové slovo: Řecko, Olymp, Albánie, Bulharsko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Anotace: Prezentace je určena pro žáky 5. ročníku.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               Slouží k prezentaci nové látky učitelem,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               procvičování a opakování učiva žáky.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6170613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5125" name="Rectangle 6"/>
          <p:cNvSpPr>
            <a:spLocks noChangeArrowheads="1"/>
          </p:cNvSpPr>
          <p:nvPr/>
        </p:nvSpPr>
        <p:spPr bwMode="auto">
          <a:xfrm>
            <a:off x="179388" y="6021388"/>
            <a:ext cx="48974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eaLnBrk="0" hangingPunct="0"/>
            <a:r>
              <a:rPr lang="cs-CZ" sz="1200" i="1" dirty="0">
                <a:latin typeface="Arial" charset="0"/>
              </a:rPr>
              <a:t>Autorem materiálu a všech jeho částí,</a:t>
            </a:r>
            <a:r>
              <a:rPr lang="cs-CZ" sz="1200" dirty="0">
                <a:latin typeface="Arial" charset="0"/>
              </a:rPr>
              <a:t> </a:t>
            </a:r>
            <a:r>
              <a:rPr lang="cs-CZ" sz="1200" i="1" dirty="0">
                <a:latin typeface="Arial" charset="0"/>
              </a:rPr>
              <a:t>není-li uvedeno jinak, je Mgr. Ivana Benešová.</a:t>
            </a:r>
            <a:endParaRPr lang="cs-CZ" sz="1200" dirty="0">
              <a:latin typeface="Arial" charset="0"/>
            </a:endParaRPr>
          </a:p>
          <a:p>
            <a:pPr eaLnBrk="0" hangingPunct="0"/>
            <a:r>
              <a:rPr lang="cs-CZ" sz="1200" i="1" dirty="0">
                <a:latin typeface="Arial" charset="0"/>
              </a:rPr>
              <a:t>Financováno z </a:t>
            </a:r>
            <a:r>
              <a:rPr lang="cs-CZ" sz="1200" i="1" dirty="0" smtClean="0">
                <a:latin typeface="Arial" charset="0"/>
              </a:rPr>
              <a:t>ESF </a:t>
            </a:r>
            <a:r>
              <a:rPr lang="cs-CZ" sz="1200" i="1" dirty="0">
                <a:latin typeface="Arial" charset="0"/>
              </a:rPr>
              <a:t>a státního rozpočtu ČR. </a:t>
            </a:r>
            <a:endParaRPr lang="cs-CZ" sz="12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708275"/>
            <a:ext cx="7796212" cy="1139825"/>
          </a:xfrm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eaLnBrk="1" hangingPunct="1">
              <a:buFont typeface="Georgia" pitchFamily="18" charset="0"/>
              <a:buNone/>
            </a:pPr>
            <a:r>
              <a:rPr lang="cs-CZ" i="1" smtClean="0">
                <a:solidFill>
                  <a:srgbClr val="006600"/>
                </a:solidFill>
                <a:effectLst/>
                <a:latin typeface="Verdana" pitchFamily="34" charset="0"/>
              </a:rPr>
              <a:t>Balkánský poloostrov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2468960" cy="1139825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i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ŘECKO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23850" y="1268413"/>
            <a:ext cx="8661400" cy="4746625"/>
          </a:xfrm>
        </p:spPr>
        <p:txBody>
          <a:bodyPr rtlCol="0">
            <a:normAutofit fontScale="62500" lnSpcReduction="20000"/>
          </a:bodyPr>
          <a:lstStyle/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kolébka antické kultury a evropské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vzdělanosti         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31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31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100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3800" dirty="0" smtClean="0">
                <a:solidFill>
                  <a:srgbClr val="000000"/>
                </a:solidFill>
                <a:latin typeface="Arial" charset="0"/>
              </a:rPr>
              <a:t>Zde vznikla první demokratická společnost,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latin typeface="Arial" charset="0"/>
              </a:rPr>
              <a:t> rozvíjelo se divadlo.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latin typeface="Arial" charset="0"/>
              </a:rPr>
              <a:t> Z velkého přístavního města na severu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– </a:t>
            </a:r>
            <a:r>
              <a:rPr lang="cs-CZ" sz="3800" b="1" i="1" dirty="0" smtClean="0">
                <a:solidFill>
                  <a:schemeClr val="hlink"/>
                </a:solidFill>
                <a:latin typeface="Arial" charset="0"/>
              </a:rPr>
              <a:t>Soluně </a:t>
            </a:r>
            <a:r>
              <a:rPr lang="cs-CZ" sz="3800" dirty="0" smtClean="0">
                <a:solidFill>
                  <a:srgbClr val="000000"/>
                </a:solidFill>
                <a:latin typeface="Arial" charset="0"/>
              </a:rPr>
              <a:t>k nám přišli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                                        </a:t>
            </a:r>
            <a:r>
              <a:rPr lang="cs-CZ" sz="3800" dirty="0" smtClean="0">
                <a:solidFill>
                  <a:srgbClr val="FF6600"/>
                </a:solidFill>
                <a:latin typeface="Arial" charset="0"/>
              </a:rPr>
              <a:t>Cyril a 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FF6600"/>
                </a:solidFill>
                <a:latin typeface="Arial" charset="0"/>
              </a:rPr>
              <a:t>                                                    Metoděj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                                   </a:t>
            </a: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2400" b="1" i="1" dirty="0" smtClean="0">
              <a:solidFill>
                <a:srgbClr val="FF6600"/>
              </a:solidFill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900" b="1" i="1" dirty="0" smtClean="0">
                <a:solidFill>
                  <a:srgbClr val="FF6600"/>
                </a:solidFill>
              </a:rPr>
              <a:t>                                      </a:t>
            </a:r>
            <a:endParaRPr lang="cs-CZ" sz="1200" b="1" i="1" dirty="0" smtClean="0">
              <a:solidFill>
                <a:srgbClr val="FF6600"/>
              </a:solidFill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600" b="1" i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600" b="1" i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600" b="1" i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  <a:p>
            <a:pPr indent="-182880" eaLnBrk="1" fontAlgn="auto" hangingPunct="1">
              <a:lnSpc>
                <a:spcPct val="80000"/>
              </a:lnSpc>
              <a:buClr>
                <a:schemeClr val="accent6">
                  <a:lumMod val="75000"/>
                </a:schemeClr>
              </a:buClr>
              <a:buFont typeface="Wingdings" pitchFamily="2" charset="2"/>
              <a:buNone/>
              <a:defRPr/>
            </a:pPr>
            <a:endParaRPr lang="cs-CZ" sz="600" b="1" i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</p:txBody>
      </p:sp>
      <p:pic>
        <p:nvPicPr>
          <p:cNvPr id="6" name="Obrázek 5" descr="Cyril a Metoděj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2420938"/>
            <a:ext cx="2378075" cy="353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7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/>
          </p:nvPr>
        </p:nvSpPr>
        <p:spPr>
          <a:xfrm>
            <a:off x="539750" y="260350"/>
            <a:ext cx="8229600" cy="6391275"/>
          </a:xfrm>
        </p:spPr>
        <p:txBody>
          <a:bodyPr rtlCol="0">
            <a:normAutofit lnSpcReduction="10000"/>
          </a:bodyPr>
          <a:lstStyle/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sz="2400" dirty="0" smtClean="0">
              <a:solidFill>
                <a:srgbClr val="0000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 charset="0"/>
              </a:rPr>
              <a:t>Vznikají zde 1. sportovní hry…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                  olympijské hry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sz="2400" b="1" i="1" dirty="0" smtClean="0">
              <a:solidFill>
                <a:srgbClr val="FF66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sz="2400" b="1" i="1" dirty="0" smtClean="0">
              <a:solidFill>
                <a:srgbClr val="FF66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sz="2400" b="1" i="1" dirty="0" smtClean="0">
              <a:solidFill>
                <a:srgbClr val="FF66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sz="2400" b="1" i="1" dirty="0" smtClean="0">
              <a:solidFill>
                <a:srgbClr val="FF66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000000"/>
                </a:solidFill>
                <a:latin typeface="Arial" charset="0"/>
              </a:rPr>
              <a:t>Nejvyšší horou je…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000000"/>
                </a:solidFill>
                <a:latin typeface="Arial" charset="0"/>
              </a:rPr>
              <a:t>                                  </a:t>
            </a: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Olymp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              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b="1" dirty="0" smtClean="0">
              <a:solidFill>
                <a:srgbClr val="0000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endParaRPr lang="cs-CZ" b="1" dirty="0" smtClean="0">
              <a:solidFill>
                <a:srgbClr val="000000"/>
              </a:solidFill>
              <a:latin typeface="Arial" charset="0"/>
            </a:endParaRP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dirty="0" smtClean="0">
                <a:solidFill>
                  <a:srgbClr val="000000"/>
                </a:solidFill>
                <a:latin typeface="Arial" charset="0"/>
              </a:rPr>
              <a:t>                         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dirty="0" smtClean="0">
                <a:solidFill>
                  <a:srgbClr val="000000"/>
                </a:solidFill>
                <a:latin typeface="Arial" charset="0"/>
              </a:rPr>
              <a:t>                  Bylo to sídlo …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dirty="0" smtClean="0">
                <a:solidFill>
                  <a:srgbClr val="000000"/>
                </a:solidFill>
                <a:latin typeface="Arial" charset="0"/>
              </a:rPr>
              <a:t>                  </a:t>
            </a: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antických bohů</a:t>
            </a:r>
          </a:p>
          <a:p>
            <a:pPr marL="1389888" lvl="4" indent="-182880" eaLnBrk="1" fontAlgn="auto" hangingPunct="1">
              <a:lnSpc>
                <a:spcPct val="90000"/>
              </a:lnSpc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   Zeus </a:t>
            </a:r>
            <a:endParaRPr lang="cs-CZ" sz="2400" b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8197" name="Picture 5" descr="imagesCATSS9G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429000"/>
            <a:ext cx="2611438" cy="199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 descr="Zeu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644900"/>
            <a:ext cx="180022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325" y="1484313"/>
            <a:ext cx="2438400" cy="1624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21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04664"/>
            <a:ext cx="4104456" cy="72008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200" dirty="0" smtClean="0">
                <a:latin typeface="Verdana" pitchFamily="34" charset="0"/>
              </a:rPr>
              <a:t>Další země jsou: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188" y="1412875"/>
            <a:ext cx="3024187" cy="4625975"/>
          </a:xfrm>
        </p:spPr>
        <p:txBody>
          <a:bodyPr rtlCol="0">
            <a:normAutofit fontScale="92500"/>
          </a:bodyPr>
          <a:lstStyle/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v"/>
              <a:defRPr/>
            </a:pPr>
            <a:r>
              <a:rPr lang="cs-CZ" sz="3600" b="1" i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Albánie </a:t>
            </a:r>
            <a:r>
              <a:rPr lang="cs-CZ" sz="3600" b="1" i="1" dirty="0" smtClean="0">
                <a:solidFill>
                  <a:srgbClr val="FF6600"/>
                </a:solidFill>
              </a:rPr>
              <a:t>     </a:t>
            </a:r>
            <a:r>
              <a:rPr lang="cs-CZ" sz="2400" b="1" i="1" dirty="0" smtClean="0">
                <a:solidFill>
                  <a:srgbClr val="FF6600"/>
                </a:solidFill>
                <a:latin typeface="Arial" charset="0"/>
              </a:rPr>
              <a:t> </a:t>
            </a: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Georgia" pitchFamily="18" charset="0"/>
              <a:buNone/>
              <a:defRPr/>
            </a:pPr>
            <a:r>
              <a:rPr lang="cs-CZ" sz="2400" b="1" i="1" dirty="0" smtClean="0">
                <a:solidFill>
                  <a:srgbClr val="FF6600"/>
                </a:solidFill>
                <a:latin typeface="Arial" charset="0"/>
                <a:cs typeface="Arial" pitchFamily="34" charset="0"/>
              </a:rPr>
              <a:t>                                                  </a:t>
            </a:r>
            <a:endParaRPr lang="cs-CZ" sz="3600" b="1" i="1" dirty="0" smtClean="0">
              <a:solidFill>
                <a:srgbClr val="FF6600"/>
              </a:solidFill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v"/>
              <a:defRPr/>
            </a:pPr>
            <a:r>
              <a:rPr lang="cs-CZ" sz="3600" b="1" i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Makedonie</a:t>
            </a:r>
            <a:endParaRPr lang="cs-CZ" sz="2600" b="1" i="1" dirty="0" smtClean="0">
              <a:solidFill>
                <a:srgbClr val="FF6600"/>
              </a:solidFill>
              <a:latin typeface="Arial" pitchFamily="34" charset="0"/>
              <a:cs typeface="Arial" pitchFamily="34" charset="0"/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None/>
              <a:defRPr/>
            </a:pPr>
            <a:endParaRPr lang="cs-CZ" sz="3600" b="1" i="1" dirty="0" smtClean="0">
              <a:solidFill>
                <a:srgbClr val="FF6600"/>
              </a:solidFill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v"/>
              <a:defRPr/>
            </a:pPr>
            <a:endParaRPr lang="cs-CZ" sz="3600" b="1" i="1" dirty="0" smtClean="0">
              <a:solidFill>
                <a:srgbClr val="FF6600"/>
              </a:solidFill>
              <a:latin typeface="Arial" pitchFamily="34" charset="0"/>
              <a:cs typeface="Arial" pitchFamily="34" charset="0"/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v"/>
              <a:defRPr/>
            </a:pPr>
            <a:r>
              <a:rPr lang="cs-CZ" sz="3600" b="1" i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Chorvatsko</a:t>
            </a:r>
            <a:endParaRPr lang="cs-CZ" sz="2600" b="1" i="1" dirty="0" smtClean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Georgia" pitchFamily="18" charset="0"/>
              <a:buNone/>
              <a:defRPr/>
            </a:pPr>
            <a:endParaRPr lang="cs-CZ" sz="3600" b="1" i="1" dirty="0" smtClean="0">
              <a:solidFill>
                <a:srgbClr val="FF6600"/>
              </a:solidFill>
            </a:endParaRPr>
          </a:p>
          <a:p>
            <a:pPr indent="-182880" eaLnBrk="1" fontAlgn="auto" hangingPunct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v"/>
              <a:defRPr/>
            </a:pPr>
            <a:r>
              <a:rPr lang="cs-CZ" sz="3600" b="1" i="1" dirty="0" smtClean="0">
                <a:solidFill>
                  <a:srgbClr val="FF6600"/>
                </a:solidFill>
                <a:latin typeface="Arial" pitchFamily="34" charset="0"/>
                <a:cs typeface="Arial" pitchFamily="34" charset="0"/>
              </a:rPr>
              <a:t>Slovinsko</a:t>
            </a:r>
            <a:endParaRPr lang="cs-CZ" sz="2800" b="1" i="1" dirty="0" smtClean="0">
              <a:solidFill>
                <a:srgbClr val="FF66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3563938" y="1412875"/>
            <a:ext cx="2303462" cy="4895850"/>
          </a:xfrm>
        </p:spPr>
        <p:txBody>
          <a:bodyPr/>
          <a:lstStyle/>
          <a:p>
            <a:pPr>
              <a:buFont typeface="Georgia" pitchFamily="18" charset="0"/>
              <a:buNone/>
              <a:defRPr/>
            </a:pPr>
            <a:r>
              <a:rPr lang="cs-CZ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hlavní město:</a:t>
            </a:r>
          </a:p>
          <a:p>
            <a:pPr>
              <a:buFont typeface="Georgia" pitchFamily="18" charset="0"/>
              <a:buNone/>
              <a:defRPr/>
            </a:pPr>
            <a:r>
              <a:rPr lang="cs-CZ" dirty="0" smtClean="0"/>
              <a:t>  </a:t>
            </a:r>
            <a:r>
              <a:rPr lang="cs-CZ" sz="24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Tirana</a:t>
            </a:r>
          </a:p>
          <a:p>
            <a:pPr>
              <a:buFont typeface="Georgia" pitchFamily="18" charset="0"/>
              <a:buNone/>
              <a:defRPr/>
            </a:pPr>
            <a:endParaRPr lang="cs-CZ" sz="2400" b="1" i="1" dirty="0" smtClean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Georgia" pitchFamily="18" charset="0"/>
              <a:buNone/>
              <a:defRPr/>
            </a:pPr>
            <a:r>
              <a:rPr lang="cs-CZ" sz="2400" b="1" i="1" dirty="0" smtClean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Skopje</a:t>
            </a:r>
          </a:p>
          <a:p>
            <a:pPr>
              <a:buFont typeface="Georgia" pitchFamily="18" charset="0"/>
              <a:buNone/>
              <a:defRPr/>
            </a:pPr>
            <a:endParaRPr lang="cs-CZ" sz="2400" b="1" i="1" dirty="0" smtClean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Georgia" pitchFamily="18" charset="0"/>
              <a:buNone/>
              <a:defRPr/>
            </a:pPr>
            <a:endParaRPr lang="cs-CZ" sz="2400" b="1" i="1" dirty="0" smtClean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Georgia" pitchFamily="18" charset="0"/>
              <a:buNone/>
              <a:defRPr/>
            </a:pPr>
            <a:r>
              <a:rPr lang="cs-CZ" sz="2400" b="1" i="1" dirty="0" smtClean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pPr>
              <a:buFont typeface="Georgia" pitchFamily="18" charset="0"/>
              <a:buNone/>
              <a:defRPr/>
            </a:pPr>
            <a:r>
              <a:rPr lang="cs-CZ" sz="2400" b="1" i="1" dirty="0" smtClean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Záhřeb</a:t>
            </a:r>
          </a:p>
          <a:p>
            <a:pPr>
              <a:buFont typeface="Georgia" pitchFamily="18" charset="0"/>
              <a:buNone/>
              <a:defRPr/>
            </a:pPr>
            <a:endParaRPr lang="cs-CZ" sz="2400" b="1" i="1" dirty="0" smtClean="0">
              <a:solidFill>
                <a:srgbClr val="FFCC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Georgia" pitchFamily="18" charset="0"/>
              <a:buNone/>
              <a:defRPr/>
            </a:pPr>
            <a:r>
              <a:rPr lang="cs-CZ" sz="2400" b="1" i="1" dirty="0" smtClean="0">
                <a:solidFill>
                  <a:srgbClr val="FFCC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Lublaň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220" name="Picture 4" descr="vlajka Ma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420938"/>
            <a:ext cx="259715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 descr="vlajka Ch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789363"/>
            <a:ext cx="2592388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 descr="vlajkaSlov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013325"/>
            <a:ext cx="2592388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8" descr="vlajka Al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196975"/>
            <a:ext cx="2592388" cy="113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3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3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/>
          </p:nvPr>
        </p:nvSpPr>
        <p:spPr>
          <a:xfrm>
            <a:off x="468313" y="333375"/>
            <a:ext cx="8229600" cy="63357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cs-CZ" sz="2800" smtClean="0">
              <a:solidFill>
                <a:srgbClr val="FFCC00"/>
              </a:solidFill>
            </a:endParaRPr>
          </a:p>
          <a:p>
            <a:pPr eaLnBrk="1" hangingPunct="1">
              <a:lnSpc>
                <a:spcPct val="90000"/>
              </a:lnSpc>
              <a:buFont typeface="Georgia" pitchFamily="18" charset="0"/>
              <a:buNone/>
            </a:pPr>
            <a:r>
              <a:rPr lang="cs-CZ" sz="4400" b="1" i="1" smtClean="0">
                <a:solidFill>
                  <a:srgbClr val="FFCC00"/>
                </a:solidFill>
                <a:latin typeface="Arial" charset="0"/>
                <a:cs typeface="Arial" charset="0"/>
              </a:rPr>
              <a:t> </a:t>
            </a:r>
            <a:r>
              <a:rPr lang="cs-CZ" sz="4800" b="1" i="1" smtClean="0">
                <a:solidFill>
                  <a:srgbClr val="FF6600"/>
                </a:solidFill>
                <a:latin typeface="Arial" charset="0"/>
                <a:cs typeface="Arial" charset="0"/>
              </a:rPr>
              <a:t>Bulharsko</a:t>
            </a:r>
          </a:p>
          <a:p>
            <a:pPr eaLnBrk="1" hangingPunct="1">
              <a:lnSpc>
                <a:spcPct val="90000"/>
              </a:lnSpc>
              <a:buFont typeface="Georgia" pitchFamily="18" charset="0"/>
              <a:buNone/>
            </a:pPr>
            <a:endParaRPr lang="cs-CZ" sz="4800" b="1" i="1" smtClean="0">
              <a:solidFill>
                <a:srgbClr val="FF6600"/>
              </a:solidFill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smtClean="0">
                <a:solidFill>
                  <a:srgbClr val="006600"/>
                </a:solidFill>
                <a:latin typeface="Arial" charset="0"/>
                <a:cs typeface="Arial" charset="0"/>
              </a:rPr>
              <a:t>Pobřeží </a:t>
            </a:r>
            <a:r>
              <a:rPr lang="cs-CZ" sz="2800" b="1" i="1" smtClean="0">
                <a:solidFill>
                  <a:srgbClr val="FF6600"/>
                </a:solidFill>
                <a:latin typeface="Arial" charset="0"/>
                <a:cs typeface="Arial" charset="0"/>
              </a:rPr>
              <a:t>Černého moře</a:t>
            </a:r>
          </a:p>
          <a:p>
            <a:pPr eaLnBrk="1" hangingPunct="1">
              <a:lnSpc>
                <a:spcPct val="90000"/>
              </a:lnSpc>
            </a:pPr>
            <a:endParaRPr lang="cs-CZ" sz="2800" b="1" i="1" smtClean="0">
              <a:solidFill>
                <a:srgbClr val="FF6600"/>
              </a:solidFill>
            </a:endParaRPr>
          </a:p>
          <a:p>
            <a:pPr eaLnBrk="1" hangingPunct="1">
              <a:lnSpc>
                <a:spcPct val="90000"/>
              </a:lnSpc>
              <a:buFont typeface="Georgia" pitchFamily="18" charset="0"/>
              <a:buNone/>
            </a:pPr>
            <a:r>
              <a:rPr lang="cs-CZ" sz="2800" i="1" smtClean="0">
                <a:solidFill>
                  <a:srgbClr val="FFCC00"/>
                </a:solidFill>
              </a:rPr>
              <a:t>  </a:t>
            </a:r>
            <a:r>
              <a:rPr lang="cs-CZ" sz="2800" i="1" smtClean="0">
                <a:solidFill>
                  <a:srgbClr val="000000"/>
                </a:solidFill>
              </a:rPr>
              <a:t>Láká lázeňskými a rekreačními středisky…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FFCC00"/>
                </a:solidFill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FFCC00"/>
                </a:solidFill>
              </a:rPr>
              <a:t>                                                     </a:t>
            </a:r>
            <a:r>
              <a:rPr lang="cs-CZ" sz="2800" b="1" i="1" smtClean="0">
                <a:solidFill>
                  <a:srgbClr val="FF6600"/>
                </a:solidFill>
                <a:latin typeface="Arial" charset="0"/>
                <a:cs typeface="Arial" charset="0"/>
              </a:rPr>
              <a:t>Zlaté písky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i="1" smtClean="0">
              <a:solidFill>
                <a:srgbClr val="FF66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>
                <a:solidFill>
                  <a:srgbClr val="FFCC00"/>
                </a:solidFill>
              </a:rPr>
              <a:t>  </a:t>
            </a:r>
            <a:r>
              <a:rPr lang="cs-CZ" sz="2800" smtClean="0">
                <a:solidFill>
                  <a:srgbClr val="000000"/>
                </a:solidFill>
              </a:rPr>
              <a:t>Hlavní město…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200" smtClean="0">
                <a:solidFill>
                  <a:srgbClr val="FF6600"/>
                </a:solidFill>
              </a:rPr>
              <a:t>                       </a:t>
            </a:r>
            <a:r>
              <a:rPr lang="cs-CZ" sz="2800" b="1" i="1" smtClean="0">
                <a:solidFill>
                  <a:srgbClr val="FF6600"/>
                </a:solidFill>
                <a:latin typeface="Arial" charset="0"/>
                <a:cs typeface="Arial" charset="0"/>
              </a:rPr>
              <a:t>Sofie    </a:t>
            </a:r>
            <a:r>
              <a:rPr lang="cs-CZ" sz="2800" b="1" i="1" smtClean="0">
                <a:solidFill>
                  <a:srgbClr val="FF6600"/>
                </a:solidFill>
              </a:rPr>
              <a:t>                      </a:t>
            </a:r>
            <a:endParaRPr lang="cs-CZ" sz="2800" smtClean="0">
              <a:solidFill>
                <a:srgbClr val="FFCC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1200" smtClean="0">
              <a:solidFill>
                <a:srgbClr val="FF6600"/>
              </a:solidFill>
              <a:latin typeface="Arial" charset="0"/>
            </a:endParaRPr>
          </a:p>
        </p:txBody>
      </p:sp>
      <p:pic>
        <p:nvPicPr>
          <p:cNvPr id="5" name="Obrázek 4" descr="Bulharsk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125538"/>
            <a:ext cx="2925762" cy="194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/>
          </p:nvPr>
        </p:nvSpPr>
        <p:spPr>
          <a:xfrm>
            <a:off x="250825" y="104775"/>
            <a:ext cx="9037638" cy="6753225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sz="1800" u="sng" smtClean="0">
                <a:latin typeface="Arial" charset="0"/>
                <a:cs typeface="Arial" charset="0"/>
              </a:rPr>
              <a:t>Materiál byl čerpán z následujících zdrojů: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Cyril a Metoděj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http://cs.wikipedia.org/wiki/Soubor:KyrilMethod.jpg,3.2.2012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</a:rPr>
              <a:t>Olympijská vlajka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</a:rPr>
              <a:t>http://cs.wikipedia.org/wiki/Soubor:Olympic_flag.svg,3.2.2012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Olymp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http://cs.wikipedia.org/wiki/Soubor:Olympus_Litochoro.JPG,3.2.2012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Zeus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http://cs.wikipedia.org/wiki/Soubor:Zeus_Otricolli_Pio_Clementino_Inv257.jpg,3.2.2012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Albánie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http://cs.wikipedia.org/wiki/Soubor:Flag_of_Albania.svg,3.2.2012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Makedonie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http://cs.wikipedia.org/wiki/Soubor:Flag_of_Macedonia.svg,3.2.2012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Chorvatsko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http://cs.wikipedia.org/wiki/Soubor:Flag_of_Croatia.svg,3.2.2012 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Slovinsko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http://cs.wikipedia.org/wiki/Soubor:Flag_of_Slovenia.svg,3.2.2012</a:t>
            </a:r>
          </a:p>
          <a:p>
            <a:pPr>
              <a:buFont typeface="Georgia" pitchFamily="18" charset="0"/>
              <a:buNone/>
            </a:pPr>
            <a:r>
              <a:rPr lang="cs-CZ" sz="1600" u="sng" smtClean="0">
                <a:latin typeface="Arial" charset="0"/>
                <a:cs typeface="Arial" charset="0"/>
              </a:rPr>
              <a:t>Bulharsko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http://cs.wikipedia.org/wiki/Soubor:Oilcape.jp,licence:Creative Commons, autor: Evgord,</a:t>
            </a:r>
          </a:p>
          <a:p>
            <a:pPr>
              <a:buFont typeface="Georgia" pitchFamily="18" charset="0"/>
              <a:buNone/>
            </a:pPr>
            <a:r>
              <a:rPr lang="cs-CZ" sz="1600" smtClean="0">
                <a:latin typeface="Arial" charset="0"/>
                <a:cs typeface="Arial" charset="0"/>
              </a:rPr>
              <a:t>3.2.2012</a:t>
            </a:r>
          </a:p>
          <a:p>
            <a:pPr>
              <a:buFont typeface="Georgia" pitchFamily="18" charset="0"/>
              <a:buNone/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354</TotalTime>
  <Words>258</Words>
  <Application>Microsoft Office PowerPoint</Application>
  <PresentationFormat>Předvádění na obrazovce (4:3)</PresentationFormat>
  <Paragraphs>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Balkánský poloostrov</vt:lpstr>
      <vt:lpstr>ŘECKO</vt:lpstr>
      <vt:lpstr>Prezentace aplikace PowerPoint</vt:lpstr>
      <vt:lpstr>Další země jsou: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Balkánský poloostrov</dc:title>
  <dc:creator>Karel</dc:creator>
  <cp:lastModifiedBy>Karel</cp:lastModifiedBy>
  <cp:revision>63</cp:revision>
  <dcterms:created xsi:type="dcterms:W3CDTF">2012-02-12T14:30:32Z</dcterms:created>
  <dcterms:modified xsi:type="dcterms:W3CDTF">2012-10-01T13:24:58Z</dcterms:modified>
</cp:coreProperties>
</file>