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2" end="7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66FF"/>
    <a:srgbClr val="FF3399"/>
    <a:srgbClr val="FF9933"/>
    <a:srgbClr val="FFFF99"/>
    <a:srgbClr val="FF0000"/>
    <a:srgbClr val="FFFF00"/>
    <a:srgbClr val="990099"/>
    <a:srgbClr val="66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096" autoAdjust="0"/>
    <p:restoredTop sz="94612" autoAdjust="0"/>
  </p:normalViewPr>
  <p:slideViewPr>
    <p:cSldViewPr>
      <p:cViewPr>
        <p:scale>
          <a:sx n="66" d="100"/>
          <a:sy n="66" d="100"/>
        </p:scale>
        <p:origin x="-768" y="-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88709A-EB83-449B-B248-ECA8E62DE9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003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F6D00F-96D7-43C6-B5F7-DB9EB42BB8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630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F9D245-F96E-4FDC-A5EF-7A3BF5453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27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0599F8-F12A-402B-8904-956307C368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436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B7BDE0-2A4A-45B4-9499-EAD421FB1D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162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B9CF3C-0567-45E6-9F27-9ED4DDF0A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125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192638-3E3B-401B-9128-EFD1B0C037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929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C470A2-C2AA-4D96-AB9A-F4511A77D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294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E946FC-E56A-4A19-AA33-2A9350F59F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153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A33699-B1CC-4990-AE1E-C76DDAC99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229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A6BB6-E46B-4E6F-B20E-FD550199E5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7065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A08EA3-5FD6-4141-9103-3BACF15EB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9135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618816-5140-4D76-BE57-77097C6C3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30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666699"/>
            </a:gs>
            <a:gs pos="50000">
              <a:srgbClr val="2F2F47"/>
            </a:gs>
            <a:gs pos="100000">
              <a:srgbClr val="666699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0D50AD7-D8A8-455D-8750-877F56146B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8"/>
          <p:cNvSpPr>
            <a:spLocks noGrp="1" noChangeArrowheads="1"/>
          </p:cNvSpPr>
          <p:nvPr>
            <p:ph/>
          </p:nvPr>
        </p:nvSpPr>
        <p:spPr>
          <a:xfrm>
            <a:off x="468313" y="0"/>
            <a:ext cx="8675687" cy="68580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000" dirty="0" smtClean="0"/>
          </a:p>
          <a:p>
            <a:pPr eaLnBrk="1" hangingPunct="1">
              <a:buFontTx/>
              <a:buNone/>
            </a:pPr>
            <a:endParaRPr lang="cs-CZ" sz="2000" dirty="0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Název materiálu: VY_52_INOVACE_10_Severovýchodní_Evropa_ib2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Číslo projektu: CZ1.07/1.4.00/21.3355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Datum vyhotovení: 3.2.2012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Vzdělávací oblast/obor: Člověk a jeho </a:t>
            </a:r>
            <a:r>
              <a:rPr lang="cs-CZ" sz="2000" dirty="0" err="1" smtClean="0">
                <a:solidFill>
                  <a:schemeClr val="bg1"/>
                </a:solidFill>
              </a:rPr>
              <a:t>svět_Vlastivěda_Evropa</a:t>
            </a:r>
            <a:endParaRPr lang="cs-CZ" sz="2000" dirty="0" smtClean="0">
              <a:solidFill>
                <a:schemeClr val="bg1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Klíčové slovo: pobaltské státy, Rusko, major Jurij Gagarin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Anotace: Prezentace je určena pro žáky 5. ročníku.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         Slouží k prezentaci nové látky učitelem,</a:t>
            </a:r>
          </a:p>
          <a:p>
            <a:pPr eaLnBrk="1" hangingPunct="1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         procvičování a opakování učiva žáky.</a:t>
            </a:r>
          </a:p>
          <a:p>
            <a:pPr eaLnBrk="1" hangingPunct="1">
              <a:buFontTx/>
              <a:buNone/>
            </a:pPr>
            <a:endParaRPr lang="cs-CZ" sz="2000" dirty="0" smtClean="0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60350"/>
            <a:ext cx="8229600" cy="1143000"/>
          </a:xfrm>
        </p:spPr>
        <p:txBody>
          <a:bodyPr/>
          <a:lstStyle/>
          <a:p>
            <a:pPr eaLnBrk="1" hangingPunct="1"/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800" i="1" smtClean="0">
                <a:solidFill>
                  <a:srgbClr val="990099"/>
                </a:solidFill>
              </a:rPr>
              <a:t/>
            </a:r>
            <a:br>
              <a:rPr lang="cs-CZ" sz="4800" i="1" smtClean="0">
                <a:solidFill>
                  <a:srgbClr val="990099"/>
                </a:solidFill>
              </a:rPr>
            </a:br>
            <a:r>
              <a:rPr lang="cs-CZ" sz="4000" i="1" smtClean="0"/>
              <a:t/>
            </a:r>
            <a:br>
              <a:rPr lang="cs-CZ" sz="4000" i="1" smtClean="0"/>
            </a:br>
            <a:endParaRPr lang="cs-CZ" sz="4000" i="1" smtClean="0"/>
          </a:p>
        </p:txBody>
      </p:sp>
      <p:sp>
        <p:nvSpPr>
          <p:cNvPr id="2" name="TextovéPole 3"/>
          <p:cNvSpPr txBox="1">
            <a:spLocks noChangeArrowheads="1"/>
          </p:cNvSpPr>
          <p:nvPr/>
        </p:nvSpPr>
        <p:spPr bwMode="auto">
          <a:xfrm>
            <a:off x="539750" y="5661025"/>
            <a:ext cx="44640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sz="1200" i="1" dirty="0">
                <a:solidFill>
                  <a:schemeClr val="bg1"/>
                </a:solidFill>
                <a:cs typeface="Calibri" pitchFamily="34" charset="0"/>
              </a:rPr>
              <a:t>Autorem materiálu a všech jeho částí,</a:t>
            </a:r>
            <a:r>
              <a:rPr lang="cs-CZ" sz="1200" dirty="0">
                <a:solidFill>
                  <a:schemeClr val="bg1"/>
                </a:solidFill>
                <a:cs typeface="Calibri" pitchFamily="34" charset="0"/>
              </a:rPr>
              <a:t> </a:t>
            </a:r>
            <a:r>
              <a:rPr lang="cs-CZ" sz="1200" i="1" dirty="0">
                <a:solidFill>
                  <a:schemeClr val="bg1"/>
                </a:solidFill>
                <a:cs typeface="Calibri" pitchFamily="34" charset="0"/>
              </a:rPr>
              <a:t>není-li uvedeno jinak, je </a:t>
            </a:r>
          </a:p>
          <a:p>
            <a:r>
              <a:rPr lang="cs-CZ" sz="1200" i="1" dirty="0">
                <a:solidFill>
                  <a:schemeClr val="bg1"/>
                </a:solidFill>
                <a:cs typeface="Calibri" pitchFamily="34" charset="0"/>
              </a:rPr>
              <a:t>Mgr. Ivana Benešová.</a:t>
            </a:r>
          </a:p>
          <a:p>
            <a:r>
              <a:rPr lang="cs-CZ" sz="1200" i="1" dirty="0">
                <a:solidFill>
                  <a:schemeClr val="bg1"/>
                </a:solidFill>
              </a:rPr>
              <a:t>Financováno z </a:t>
            </a:r>
            <a:r>
              <a:rPr lang="cs-CZ" sz="1200" i="1" dirty="0" smtClean="0">
                <a:solidFill>
                  <a:schemeClr val="bg1"/>
                </a:solidFill>
              </a:rPr>
              <a:t>ESF </a:t>
            </a:r>
            <a:r>
              <a:rPr lang="cs-CZ" sz="1200" i="1" dirty="0">
                <a:solidFill>
                  <a:schemeClr val="bg1"/>
                </a:solidFill>
              </a:rPr>
              <a:t>a státního rozpočtu.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5651500" y="5661025"/>
            <a:ext cx="936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5661025"/>
            <a:ext cx="3024188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000" i="1" smtClean="0"/>
              <a:t/>
            </a:r>
            <a:br>
              <a:rPr lang="cs-CZ" sz="4000" i="1" smtClean="0"/>
            </a:br>
            <a:r>
              <a:rPr lang="cs-CZ" sz="4800" i="1" smtClean="0">
                <a:solidFill>
                  <a:srgbClr val="990099"/>
                </a:solidFill>
              </a:rPr>
              <a:t>Severovýchodní Evropa</a:t>
            </a:r>
            <a:br>
              <a:rPr lang="cs-CZ" sz="4800" i="1" smtClean="0">
                <a:solidFill>
                  <a:srgbClr val="990099"/>
                </a:solidFill>
              </a:rPr>
            </a:br>
            <a:r>
              <a:rPr lang="cs-CZ" sz="4000" i="1" smtClean="0"/>
              <a:t/>
            </a:r>
            <a:br>
              <a:rPr lang="cs-CZ" sz="4000" i="1" smtClean="0"/>
            </a:br>
            <a:endParaRPr lang="cs-CZ" sz="4000" i="1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1196975"/>
            <a:ext cx="4105275" cy="536098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             </a:t>
            </a:r>
            <a:r>
              <a:rPr lang="cs-CZ" sz="3200" smtClean="0">
                <a:solidFill>
                  <a:srgbClr val="FFFF00"/>
                </a:solidFill>
              </a:rPr>
              <a:t>Estonsko</a:t>
            </a:r>
            <a:endParaRPr lang="cs-CZ" smtClean="0">
              <a:solidFill>
                <a:srgbClr val="FFFF00"/>
              </a:solidFill>
            </a:endParaRPr>
          </a:p>
          <a:p>
            <a:pPr eaLnBrk="1" hangingPunct="1">
              <a:buFontTx/>
              <a:buNone/>
            </a:pPr>
            <a:endParaRPr lang="cs-CZ" sz="3200" smtClean="0">
              <a:solidFill>
                <a:srgbClr val="FFFF00"/>
              </a:solidFill>
            </a:endParaRPr>
          </a:p>
          <a:p>
            <a:pPr eaLnBrk="1" hangingPunct="1">
              <a:buFontTx/>
              <a:buNone/>
            </a:pPr>
            <a:r>
              <a:rPr lang="cs-CZ" sz="3200" smtClean="0">
                <a:solidFill>
                  <a:srgbClr val="FFFF00"/>
                </a:solidFill>
              </a:rPr>
              <a:t>            Lotyšsko</a:t>
            </a:r>
          </a:p>
          <a:p>
            <a:pPr eaLnBrk="1" hangingPunct="1">
              <a:buFontTx/>
              <a:buNone/>
            </a:pPr>
            <a:r>
              <a:rPr lang="cs-CZ" sz="3200" smtClean="0">
                <a:solidFill>
                  <a:srgbClr val="FFFF00"/>
                </a:solidFill>
              </a:rPr>
              <a:t>            Litva</a:t>
            </a:r>
          </a:p>
          <a:p>
            <a:pPr eaLnBrk="1" hangingPunct="1">
              <a:buFontTx/>
              <a:buNone/>
            </a:pPr>
            <a:endParaRPr lang="cs-CZ" sz="3200" smtClean="0">
              <a:solidFill>
                <a:srgbClr val="FFFF00"/>
              </a:solidFill>
            </a:endParaRPr>
          </a:p>
          <a:p>
            <a:pPr eaLnBrk="1" hangingPunct="1">
              <a:buFontTx/>
              <a:buNone/>
            </a:pPr>
            <a:r>
              <a:rPr lang="cs-CZ" sz="3200" smtClean="0">
                <a:solidFill>
                  <a:srgbClr val="FFFF00"/>
                </a:solidFill>
              </a:rPr>
              <a:t>            Rusko</a:t>
            </a:r>
          </a:p>
          <a:p>
            <a:pPr eaLnBrk="1" hangingPunct="1">
              <a:buFontTx/>
              <a:buNone/>
            </a:pPr>
            <a:r>
              <a:rPr lang="cs-CZ" sz="3200" smtClean="0">
                <a:solidFill>
                  <a:srgbClr val="FFFF00"/>
                </a:solidFill>
              </a:rPr>
              <a:t>            Bělorusko</a:t>
            </a:r>
          </a:p>
          <a:p>
            <a:pPr eaLnBrk="1" hangingPunct="1">
              <a:buFontTx/>
              <a:buNone/>
            </a:pPr>
            <a:endParaRPr lang="cs-CZ" sz="3200" smtClean="0">
              <a:solidFill>
                <a:srgbClr val="FFFF00"/>
              </a:solidFill>
            </a:endParaRPr>
          </a:p>
          <a:p>
            <a:pPr eaLnBrk="1" hangingPunct="1">
              <a:buFontTx/>
              <a:buNone/>
            </a:pPr>
            <a:r>
              <a:rPr lang="cs-CZ" sz="3200" smtClean="0">
                <a:solidFill>
                  <a:srgbClr val="FFFF00"/>
                </a:solidFill>
              </a:rPr>
              <a:t>            Ukrajina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5364163" y="1125538"/>
            <a:ext cx="3240087" cy="5732462"/>
          </a:xfrm>
        </p:spPr>
        <p:txBody>
          <a:bodyPr/>
          <a:lstStyle/>
          <a:p>
            <a:pPr eaLnBrk="1" hangingPunct="1"/>
            <a:r>
              <a:rPr lang="cs-CZ" sz="3200" b="1" i="1" smtClean="0">
                <a:solidFill>
                  <a:srgbClr val="FF0000"/>
                </a:solidFill>
              </a:rPr>
              <a:t>Tallinn</a:t>
            </a:r>
          </a:p>
          <a:p>
            <a:pPr eaLnBrk="1" hangingPunct="1"/>
            <a:endParaRPr lang="cs-CZ" sz="3200" b="1" i="1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3200" b="1" i="1" smtClean="0">
                <a:solidFill>
                  <a:srgbClr val="FF0000"/>
                </a:solidFill>
              </a:rPr>
              <a:t>Riga</a:t>
            </a:r>
          </a:p>
          <a:p>
            <a:pPr eaLnBrk="1" hangingPunct="1"/>
            <a:r>
              <a:rPr lang="cs-CZ" sz="3200" b="1" i="1" smtClean="0">
                <a:solidFill>
                  <a:srgbClr val="FF0000"/>
                </a:solidFill>
              </a:rPr>
              <a:t>Vilnius</a:t>
            </a:r>
          </a:p>
          <a:p>
            <a:pPr eaLnBrk="1" hangingPunct="1"/>
            <a:endParaRPr lang="cs-CZ" sz="3200" b="1" i="1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3200" b="1" i="1" smtClean="0">
                <a:solidFill>
                  <a:srgbClr val="FF0000"/>
                </a:solidFill>
              </a:rPr>
              <a:t>Moskva</a:t>
            </a:r>
          </a:p>
          <a:p>
            <a:pPr eaLnBrk="1" hangingPunct="1"/>
            <a:r>
              <a:rPr lang="cs-CZ" sz="3200" b="1" i="1" smtClean="0">
                <a:solidFill>
                  <a:srgbClr val="FF0000"/>
                </a:solidFill>
              </a:rPr>
              <a:t>Minsk</a:t>
            </a:r>
          </a:p>
          <a:p>
            <a:pPr eaLnBrk="1" hangingPunct="1">
              <a:buFontTx/>
              <a:buNone/>
            </a:pPr>
            <a:endParaRPr lang="cs-CZ" sz="3200" b="1" i="1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3200" b="1" i="1" smtClean="0">
                <a:solidFill>
                  <a:srgbClr val="FF0000"/>
                </a:solidFill>
              </a:rPr>
              <a:t>Kyjev</a:t>
            </a:r>
          </a:p>
          <a:p>
            <a:pPr eaLnBrk="1" hangingPunct="1">
              <a:buFontTx/>
              <a:buNone/>
            </a:pPr>
            <a:endParaRPr lang="cs-CZ" sz="1000" i="1" smtClean="0">
              <a:solidFill>
                <a:srgbClr val="FF0000"/>
              </a:solidFill>
            </a:endParaRPr>
          </a:p>
          <a:p>
            <a:pPr eaLnBrk="1" hangingPunct="1">
              <a:buFontTx/>
              <a:buNone/>
            </a:pPr>
            <a:r>
              <a:rPr lang="cs-CZ" sz="1000" i="1" smtClean="0">
                <a:solidFill>
                  <a:schemeClr val="tx2"/>
                </a:solidFill>
              </a:rPr>
              <a:t>                                                            </a:t>
            </a:r>
            <a:endParaRPr lang="cs-CZ" sz="1200" i="1" smtClean="0">
              <a:solidFill>
                <a:schemeClr val="tx2"/>
              </a:solidFill>
            </a:endParaRPr>
          </a:p>
        </p:txBody>
      </p:sp>
      <p:pic>
        <p:nvPicPr>
          <p:cNvPr id="2" name="Picture 8" descr="Estonsk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125538"/>
            <a:ext cx="1079500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9" descr="Lotyšsk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989138"/>
            <a:ext cx="1079500" cy="79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10" descr="litv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924175"/>
            <a:ext cx="1079500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11" descr="110px-Flag_of_Russia_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3933825"/>
            <a:ext cx="1079500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12" descr="Bělorusk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4797425"/>
            <a:ext cx="1079500" cy="71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Box 14"/>
          <p:cNvSpPr txBox="1">
            <a:spLocks noChangeArrowheads="1"/>
          </p:cNvSpPr>
          <p:nvPr/>
        </p:nvSpPr>
        <p:spPr bwMode="auto">
          <a:xfrm>
            <a:off x="-1423988" y="-1016000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12" name="Obrázek 11" descr="vlajka Ukrajiny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5732463"/>
            <a:ext cx="1150937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3000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41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41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41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41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41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41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41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41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41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3000"/>
                                        <p:tgtEl>
                                          <p:spTgt spid="41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41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41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41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41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41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41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41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41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41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41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i="1" smtClean="0">
                <a:solidFill>
                  <a:srgbClr val="FF66FF"/>
                </a:solidFill>
              </a:rPr>
              <a:t>Pobaltské státy – </a:t>
            </a:r>
            <a:r>
              <a:rPr lang="cs-CZ" sz="3200" b="1" smtClean="0">
                <a:solidFill>
                  <a:srgbClr val="FF66FF"/>
                </a:solidFill>
              </a:rPr>
              <a:t>Pobaltí</a:t>
            </a:r>
            <a:r>
              <a:rPr lang="cs-CZ" sz="3200" b="1" smtClean="0">
                <a:solidFill>
                  <a:srgbClr val="990099"/>
                </a:solidFill>
              </a:rPr>
              <a:t/>
            </a:r>
            <a:br>
              <a:rPr lang="cs-CZ" sz="3200" b="1" smtClean="0">
                <a:solidFill>
                  <a:srgbClr val="990099"/>
                </a:solidFill>
              </a:rPr>
            </a:br>
            <a:r>
              <a:rPr lang="cs-CZ" sz="3200" b="1" smtClean="0">
                <a:solidFill>
                  <a:srgbClr val="FF3399"/>
                </a:solidFill>
              </a:rPr>
              <a:t>Estonsko, Lotyšsko, Litva</a:t>
            </a:r>
            <a:endParaRPr lang="cs-CZ" sz="3200" i="1" smtClean="0">
              <a:solidFill>
                <a:srgbClr val="990099"/>
              </a:solidFill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628775"/>
            <a:ext cx="9324975" cy="50403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smtClean="0">
                <a:solidFill>
                  <a:srgbClr val="FF9933"/>
                </a:solidFill>
              </a:rPr>
              <a:t>15. st.</a:t>
            </a:r>
            <a:r>
              <a:rPr lang="cs-CZ" sz="2400" smtClean="0">
                <a:solidFill>
                  <a:srgbClr val="FFFF99"/>
                </a:solidFill>
              </a:rPr>
              <a:t> – evropská velmoc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>
                <a:solidFill>
                  <a:srgbClr val="FFFF99"/>
                </a:solidFill>
              </a:rPr>
              <a:t>                - území od Baltu až k Černému moři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>
                <a:solidFill>
                  <a:srgbClr val="FF9933"/>
                </a:solidFill>
              </a:rPr>
              <a:t>16. st.</a:t>
            </a:r>
            <a:r>
              <a:rPr lang="cs-CZ" sz="2400" smtClean="0">
                <a:solidFill>
                  <a:srgbClr val="FFFF99"/>
                </a:solidFill>
              </a:rPr>
              <a:t> -  Litva se spojila s Polskem v </a:t>
            </a:r>
            <a:r>
              <a:rPr lang="cs-CZ" sz="2400" i="1" smtClean="0">
                <a:solidFill>
                  <a:srgbClr val="FF9933"/>
                </a:solidFill>
              </a:rPr>
              <a:t>Lublinskou unii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>
                <a:solidFill>
                  <a:srgbClr val="FFFF99"/>
                </a:solidFill>
              </a:rPr>
              <a:t>Estonsko a Lotyšsko se velmocemi nikdy nestaly, trpěly pod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>
                <a:solidFill>
                  <a:srgbClr val="FFFF99"/>
                </a:solidFill>
              </a:rPr>
              <a:t>cizí nadvládou.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>
                <a:solidFill>
                  <a:srgbClr val="FF9933"/>
                </a:solidFill>
              </a:rPr>
              <a:t>Koncem 1. světové války</a:t>
            </a:r>
            <a:r>
              <a:rPr lang="cs-CZ" sz="2400" smtClean="0">
                <a:solidFill>
                  <a:srgbClr val="FFFF99"/>
                </a:solidFill>
              </a:rPr>
              <a:t> získaly pobaltské státy nezávislost.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>
                <a:solidFill>
                  <a:srgbClr val="FF9933"/>
                </a:solidFill>
              </a:rPr>
              <a:t>V roce 1940</a:t>
            </a:r>
            <a:r>
              <a:rPr lang="cs-CZ" sz="2400" smtClean="0">
                <a:solidFill>
                  <a:srgbClr val="FFFF99"/>
                </a:solidFill>
              </a:rPr>
              <a:t> je obsadila rudá armáda a všechny byly začleněny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>
                <a:solidFill>
                  <a:srgbClr val="FFFF99"/>
                </a:solidFill>
              </a:rPr>
              <a:t>do Sovětského svazu.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>
                <a:solidFill>
                  <a:srgbClr val="FF9933"/>
                </a:solidFill>
              </a:rPr>
              <a:t>Roku 1991</a:t>
            </a:r>
            <a:r>
              <a:rPr lang="cs-CZ" sz="2400" smtClean="0">
                <a:solidFill>
                  <a:srgbClr val="FFFF99"/>
                </a:solidFill>
              </a:rPr>
              <a:t> proběhl puč proti vládě Gorbačeva a každá pobaltská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>
                <a:solidFill>
                  <a:srgbClr val="FFFF99"/>
                </a:solidFill>
              </a:rPr>
              <a:t>republika vyhlásila nezávislost.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smtClean="0">
                <a:solidFill>
                  <a:srgbClr val="FFFF99"/>
                </a:solidFill>
              </a:rPr>
              <a:t>Členy </a:t>
            </a:r>
            <a:r>
              <a:rPr lang="cs-CZ" sz="2400" i="1" smtClean="0">
                <a:solidFill>
                  <a:srgbClr val="FF9933"/>
                </a:solidFill>
              </a:rPr>
              <a:t>Evropské unie </a:t>
            </a:r>
            <a:r>
              <a:rPr lang="cs-CZ" sz="2400" smtClean="0">
                <a:solidFill>
                  <a:srgbClr val="FFFF99"/>
                </a:solidFill>
              </a:rPr>
              <a:t>od roku </a:t>
            </a:r>
            <a:r>
              <a:rPr lang="cs-CZ" sz="2400" smtClean="0">
                <a:solidFill>
                  <a:srgbClr val="FF9933"/>
                </a:solidFill>
              </a:rPr>
              <a:t>2004</a:t>
            </a:r>
            <a:r>
              <a:rPr lang="cs-CZ" sz="2400" smtClean="0">
                <a:solidFill>
                  <a:srgbClr val="FFFF99"/>
                </a:solidFill>
              </a:rPr>
              <a:t>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900" i="1" smtClean="0">
                <a:solidFill>
                  <a:srgbClr val="FFFF99"/>
                </a:solidFill>
              </a:rPr>
              <a:t>                                                                                                                        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90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90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3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1000"/>
                            </p:stCondLst>
                            <p:childTnLst>
                              <p:par>
                                <p:cTn id="4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4000"/>
                            </p:stCondLst>
                            <p:childTnLst>
                              <p:par>
                                <p:cTn id="5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3000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27000"/>
                            </p:stCondLst>
                            <p:childTnLst>
                              <p:par>
                                <p:cTn id="5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6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7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3000"/>
                                        <p:tgtEl>
                                          <p:spTgt spid="7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4751387" cy="1143000"/>
          </a:xfrm>
        </p:spPr>
        <p:txBody>
          <a:bodyPr/>
          <a:lstStyle/>
          <a:p>
            <a:pPr eaLnBrk="1" hangingPunct="1"/>
            <a:r>
              <a:rPr lang="cs-CZ" b="1" i="1" smtClean="0">
                <a:solidFill>
                  <a:srgbClr val="FF0000"/>
                </a:solidFill>
              </a:rPr>
              <a:t>Rusko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628775"/>
            <a:ext cx="8748712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400" smtClean="0">
                <a:solidFill>
                  <a:schemeClr val="bg1"/>
                </a:solidFill>
              </a:rPr>
              <a:t>Oficiální název </a:t>
            </a:r>
            <a:r>
              <a:rPr lang="cs-CZ" sz="1800" smtClean="0">
                <a:solidFill>
                  <a:schemeClr val="bg1"/>
                </a:solidFill>
              </a:rPr>
              <a:t>– </a:t>
            </a:r>
            <a:r>
              <a:rPr lang="cs-CZ" sz="2400" i="1" smtClean="0">
                <a:solidFill>
                  <a:srgbClr val="FF0000"/>
                </a:solidFill>
              </a:rPr>
              <a:t>Ruská federace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i="1" smtClean="0">
                <a:solidFill>
                  <a:schemeClr val="bg1"/>
                </a:solidFill>
              </a:rPr>
              <a:t>Svou rozlohou je největší zemí na světě –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smtClean="0">
                <a:solidFill>
                  <a:schemeClr val="bg1"/>
                </a:solidFill>
              </a:rPr>
              <a:t>      </a:t>
            </a:r>
            <a:r>
              <a:rPr lang="cs-CZ" sz="2400" smtClean="0">
                <a:solidFill>
                  <a:schemeClr val="bg1"/>
                </a:solidFill>
              </a:rPr>
              <a:t>zahrnuje značnou část východní Evropy a téměř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>
                <a:solidFill>
                  <a:schemeClr val="bg1"/>
                </a:solidFill>
              </a:rPr>
              <a:t>    celou severní Asii.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>
                <a:solidFill>
                  <a:schemeClr val="bg1"/>
                </a:solidFill>
              </a:rPr>
              <a:t>Současné Rusko je mnohonárodnostním státem</a:t>
            </a:r>
            <a:r>
              <a:rPr lang="cs-CZ" sz="1800" smtClean="0">
                <a:solidFill>
                  <a:schemeClr val="bg1"/>
                </a:solidFill>
              </a:rPr>
              <a:t>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>
                <a:solidFill>
                  <a:schemeClr val="bg1"/>
                </a:solidFill>
              </a:rPr>
              <a:t>Úřední jazyk </a:t>
            </a:r>
            <a:r>
              <a:rPr lang="cs-CZ" sz="2400" i="1" smtClean="0">
                <a:solidFill>
                  <a:srgbClr val="FF0000"/>
                </a:solidFill>
              </a:rPr>
              <a:t>ruština, </a:t>
            </a:r>
            <a:r>
              <a:rPr lang="cs-CZ" sz="2400" smtClean="0">
                <a:solidFill>
                  <a:schemeClr val="bg1"/>
                </a:solidFill>
              </a:rPr>
              <a:t>ale uznává i jazyky jednotlivých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>
                <a:solidFill>
                  <a:schemeClr val="bg1"/>
                </a:solidFill>
              </a:rPr>
              <a:t>menšin. Rusové tvoří 80% obyvatel.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>
                <a:solidFill>
                  <a:schemeClr val="bg1"/>
                </a:solidFill>
              </a:rPr>
              <a:t>Největší</a:t>
            </a:r>
            <a:r>
              <a:rPr lang="cs-CZ" sz="2400" smtClean="0">
                <a:solidFill>
                  <a:schemeClr val="tx2"/>
                </a:solidFill>
              </a:rPr>
              <a:t> </a:t>
            </a:r>
            <a:r>
              <a:rPr lang="cs-CZ" sz="2400" i="1" smtClean="0">
                <a:solidFill>
                  <a:srgbClr val="FF0000"/>
                </a:solidFill>
              </a:rPr>
              <a:t>řeky – Jenisej, Ob, Volha, Dněpr, Don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>
                <a:solidFill>
                  <a:schemeClr val="bg1"/>
                </a:solidFill>
              </a:rPr>
              <a:t>Historicky známým městem je </a:t>
            </a:r>
            <a:r>
              <a:rPr lang="cs-CZ" sz="2400" i="1" smtClean="0">
                <a:solidFill>
                  <a:srgbClr val="FF0000"/>
                </a:solidFill>
              </a:rPr>
              <a:t>Petrohrad </a:t>
            </a:r>
            <a:r>
              <a:rPr lang="cs-CZ" sz="2400" i="1" smtClean="0">
                <a:solidFill>
                  <a:schemeClr val="bg1"/>
                </a:solidFill>
              </a:rPr>
              <a:t>– někdejší hlavní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chemeClr val="bg1"/>
                </a:solidFill>
              </a:rPr>
              <a:t>město.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chemeClr val="bg1"/>
                </a:solidFill>
              </a:rPr>
              <a:t>Přírodní bohatství – </a:t>
            </a:r>
            <a:r>
              <a:rPr lang="cs-CZ" sz="2400" i="1" smtClean="0">
                <a:solidFill>
                  <a:srgbClr val="FF0000"/>
                </a:solidFill>
              </a:rPr>
              <a:t>ropa, titan, zemní plyn, hnědé uhlí, nikl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>
                <a:solidFill>
                  <a:schemeClr val="bg1"/>
                </a:solidFill>
              </a:rPr>
              <a:t>Měna </a:t>
            </a:r>
            <a:r>
              <a:rPr lang="cs-CZ" sz="2400" i="1" smtClean="0">
                <a:solidFill>
                  <a:schemeClr val="bg1"/>
                </a:solidFill>
              </a:rPr>
              <a:t>– </a:t>
            </a:r>
            <a:r>
              <a:rPr lang="cs-CZ" sz="2400" i="1" smtClean="0">
                <a:solidFill>
                  <a:srgbClr val="FF0000"/>
                </a:solidFill>
              </a:rPr>
              <a:t>ruský rubl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i="1" smtClean="0">
                <a:solidFill>
                  <a:srgbClr val="FF0000"/>
                </a:solidFill>
              </a:rPr>
              <a:t>                        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i="1" smtClean="0">
              <a:solidFill>
                <a:srgbClr val="FF0000"/>
              </a:solidFill>
            </a:endParaRPr>
          </a:p>
        </p:txBody>
      </p:sp>
      <p:pic>
        <p:nvPicPr>
          <p:cNvPr id="7172" name="Picture 4" descr="rub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333375"/>
            <a:ext cx="2971800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30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3000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3000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3000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3000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0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3000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2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29540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rgbClr val="FF0000"/>
                </a:solidFill>
              </a:rPr>
              <a:t/>
            </a:r>
            <a:br>
              <a:rPr lang="cs-CZ" sz="4000" smtClean="0">
                <a:solidFill>
                  <a:srgbClr val="FF0000"/>
                </a:solidFill>
              </a:rPr>
            </a:br>
            <a:r>
              <a:rPr lang="cs-CZ" sz="4000" smtClean="0">
                <a:solidFill>
                  <a:srgbClr val="FF0000"/>
                </a:solidFill>
              </a:rPr>
              <a:t/>
            </a:r>
            <a:br>
              <a:rPr lang="cs-CZ" sz="4000" smtClean="0">
                <a:solidFill>
                  <a:srgbClr val="FF0000"/>
                </a:solidFill>
              </a:rPr>
            </a:br>
            <a:r>
              <a:rPr lang="cs-CZ" sz="3200" smtClean="0">
                <a:solidFill>
                  <a:srgbClr val="FF0000"/>
                </a:solidFill>
              </a:rPr>
              <a:t>Sovětský svaz byl prvním státem na světě, který dosáhl hranice vesmíru.</a:t>
            </a:r>
            <a:r>
              <a:rPr lang="cs-CZ" sz="4000" smtClean="0">
                <a:solidFill>
                  <a:srgbClr val="FF0000"/>
                </a:solidFill>
              </a:rPr>
              <a:t/>
            </a:r>
            <a:br>
              <a:rPr lang="cs-CZ" sz="4000" smtClean="0">
                <a:solidFill>
                  <a:srgbClr val="FF0000"/>
                </a:solidFill>
              </a:rPr>
            </a:br>
            <a:endParaRPr lang="cs-CZ" sz="4000" smtClean="0">
              <a:solidFill>
                <a:srgbClr val="FF0000"/>
              </a:solidFill>
            </a:endParaRPr>
          </a:p>
        </p:txBody>
      </p:sp>
      <p:sp>
        <p:nvSpPr>
          <p:cNvPr id="1024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989138"/>
            <a:ext cx="5329238" cy="46799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>
                <a:solidFill>
                  <a:srgbClr val="FF0000"/>
                </a:solidFill>
              </a:rPr>
              <a:t>1957 –</a:t>
            </a:r>
            <a:r>
              <a:rPr lang="cs-CZ" sz="1800" smtClean="0">
                <a:solidFill>
                  <a:srgbClr val="FF0000"/>
                </a:solidFill>
              </a:rPr>
              <a:t> </a:t>
            </a:r>
            <a:r>
              <a:rPr lang="cs-CZ" sz="2400" smtClean="0">
                <a:solidFill>
                  <a:schemeClr val="bg1"/>
                </a:solidFill>
              </a:rPr>
              <a:t>první umělá družice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i="1" smtClean="0">
                <a:solidFill>
                  <a:srgbClr val="FF0000"/>
                </a:solidFill>
              </a:rPr>
              <a:t>                </a:t>
            </a:r>
            <a:r>
              <a:rPr lang="cs-CZ" sz="2400" i="1" smtClean="0">
                <a:solidFill>
                  <a:srgbClr val="FF0000"/>
                </a:solidFill>
              </a:rPr>
              <a:t>Sputnik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i="1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i="1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i="1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i="1" smtClean="0">
                <a:solidFill>
                  <a:srgbClr val="FF0000"/>
                </a:solidFill>
              </a:rPr>
              <a:t>          - </a:t>
            </a:r>
            <a:r>
              <a:rPr lang="cs-CZ" sz="2400" i="1" smtClean="0">
                <a:solidFill>
                  <a:schemeClr val="bg1"/>
                </a:solidFill>
              </a:rPr>
              <a:t>první živý tvor ve vesmíru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i="1" smtClean="0">
                <a:solidFill>
                  <a:schemeClr val="tx2"/>
                </a:solidFill>
              </a:rPr>
              <a:t>            </a:t>
            </a:r>
            <a:r>
              <a:rPr lang="cs-CZ" sz="2400" i="1" smtClean="0">
                <a:solidFill>
                  <a:srgbClr val="FF0000"/>
                </a:solidFill>
              </a:rPr>
              <a:t>fena Lajka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i="1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rgbClr val="FF0000"/>
                </a:solidFill>
              </a:rPr>
              <a:t>12.dubna 1961- </a:t>
            </a:r>
            <a:r>
              <a:rPr lang="cs-CZ" sz="2400" smtClean="0">
                <a:solidFill>
                  <a:schemeClr val="bg1"/>
                </a:solidFill>
              </a:rPr>
              <a:t>první člověk ve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smtClean="0">
                <a:solidFill>
                  <a:schemeClr val="bg1"/>
                </a:solidFill>
              </a:rPr>
              <a:t>                          vesmíru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800" smtClean="0">
                <a:solidFill>
                  <a:schemeClr val="tx2"/>
                </a:solidFill>
              </a:rPr>
              <a:t>                                   </a:t>
            </a:r>
            <a:r>
              <a:rPr lang="cs-CZ" sz="2400" smtClean="0">
                <a:solidFill>
                  <a:srgbClr val="FF0000"/>
                </a:solidFill>
              </a:rPr>
              <a:t>major Jurij Gagarin</a:t>
            </a:r>
            <a:endParaRPr lang="cs-CZ" sz="240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chemeClr val="bg1"/>
                </a:solidFill>
              </a:rPr>
              <a:t>První obydlená </a:t>
            </a:r>
            <a:r>
              <a:rPr lang="cs-CZ" sz="2400" i="1" smtClean="0">
                <a:solidFill>
                  <a:srgbClr val="FF0000"/>
                </a:solidFill>
              </a:rPr>
              <a:t>vesmírná stanice Mir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i="1" smtClean="0">
                <a:solidFill>
                  <a:schemeClr val="bg1"/>
                </a:solidFill>
              </a:rPr>
              <a:t>na oběžné dráze Země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1800" i="1" smtClean="0">
              <a:solidFill>
                <a:schemeClr val="tx2"/>
              </a:solidFill>
            </a:endParaRPr>
          </a:p>
        </p:txBody>
      </p:sp>
      <p:pic>
        <p:nvPicPr>
          <p:cNvPr id="7173" name="Picture 8" descr="Lai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3357563"/>
            <a:ext cx="2160588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Zástupný symbol pro obsah 8" descr="Sputnik.jp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6825" y="1844675"/>
            <a:ext cx="2087563" cy="1296988"/>
          </a:xfrm>
        </p:spPr>
      </p:pic>
      <p:pic>
        <p:nvPicPr>
          <p:cNvPr id="10" name="Obrázek 9" descr="Gagarin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3789363"/>
            <a:ext cx="1512887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7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102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02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02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2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02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02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102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102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02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02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3000"/>
                                        <p:tgtEl>
                                          <p:spTgt spid="1024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1024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1024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40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3000" fill="hold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000" fill="hold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3000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3000" fill="hold"/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000" fill="hold"/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3000"/>
                                        <p:tgtEl>
                                          <p:spTgt spid="102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2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 nodeType="clickPar">
                      <p:stCondLst>
                        <p:cond delay="indefinite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02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02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02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3000" fill="hold"/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000" fill="hold"/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3000"/>
                                        <p:tgtEl>
                                          <p:spTgt spid="102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3000" fill="hold"/>
                                        <p:tgtEl>
                                          <p:spTgt spid="102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000" fill="hold"/>
                                        <p:tgtEl>
                                          <p:spTgt spid="102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3000"/>
                                        <p:tgtEl>
                                          <p:spTgt spid="102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 nodeType="clickPar">
                      <p:stCondLst>
                        <p:cond delay="indefinite"/>
                      </p:stCondLst>
                      <p:childTnLst>
                        <p:par>
                          <p:cTn id="1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02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02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02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 nodeType="clickPar">
                      <p:stCondLst>
                        <p:cond delay="indefinite"/>
                      </p:stCondLst>
                      <p:childTnLst>
                        <p:par>
                          <p:cTn id="1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3000" fill="hold"/>
                                        <p:tgtEl>
                                          <p:spTgt spid="102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3000" fill="hold"/>
                                        <p:tgtEl>
                                          <p:spTgt spid="102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3000"/>
                                        <p:tgtEl>
                                          <p:spTgt spid="102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53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3000" fill="hold"/>
                                        <p:tgtEl>
                                          <p:spTgt spid="1024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000" fill="hold"/>
                                        <p:tgtEl>
                                          <p:spTgt spid="1024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3000"/>
                                        <p:tgtEl>
                                          <p:spTgt spid="1024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/>
          </p:nvPr>
        </p:nvSpPr>
        <p:spPr>
          <a:xfrm>
            <a:off x="601663" y="333375"/>
            <a:ext cx="8218487" cy="6191250"/>
          </a:xfrm>
        </p:spPr>
        <p:txBody>
          <a:bodyPr/>
          <a:lstStyle/>
          <a:p>
            <a:pPr>
              <a:buFontTx/>
              <a:buNone/>
            </a:pPr>
            <a:r>
              <a:rPr lang="cs-CZ" sz="1600" u="sng" dirty="0" smtClean="0">
                <a:solidFill>
                  <a:schemeClr val="bg1"/>
                </a:solidFill>
              </a:rPr>
              <a:t>Materiál byl čerpán z následujících zdrojů:</a:t>
            </a:r>
          </a:p>
          <a:p>
            <a:pPr>
              <a:buFontTx/>
              <a:buNone/>
            </a:pPr>
            <a:r>
              <a:rPr lang="cs-CZ" sz="1400" u="sng" dirty="0" smtClean="0">
                <a:solidFill>
                  <a:schemeClr val="bg1"/>
                </a:solidFill>
              </a:rPr>
              <a:t>Estonsko - vlajka</a:t>
            </a:r>
          </a:p>
          <a:p>
            <a:pPr>
              <a:buFontTx/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http://cs.wikipedia.org/wiki/Soubor:Flag_of_Estonia.svg,3.2.2012</a:t>
            </a:r>
          </a:p>
          <a:p>
            <a:pPr>
              <a:buFontTx/>
              <a:buNone/>
            </a:pPr>
            <a:r>
              <a:rPr lang="cs-CZ" sz="1400" u="sng" dirty="0" smtClean="0">
                <a:solidFill>
                  <a:schemeClr val="bg1"/>
                </a:solidFill>
              </a:rPr>
              <a:t>Lotyšsko vlajka</a:t>
            </a:r>
            <a:endParaRPr lang="cs-CZ" sz="1400" dirty="0" smtClean="0">
              <a:solidFill>
                <a:schemeClr val="bg1"/>
              </a:solidFill>
            </a:endParaRPr>
          </a:p>
          <a:p>
            <a:pPr>
              <a:buFontTx/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http://cs.wikipedia.org/wiki/Soubor:Flag_of_Latvia.svg,3.2.2012</a:t>
            </a:r>
          </a:p>
          <a:p>
            <a:pPr>
              <a:buFontTx/>
              <a:buNone/>
            </a:pPr>
            <a:r>
              <a:rPr lang="cs-CZ" sz="1400" u="sng" dirty="0" smtClean="0">
                <a:solidFill>
                  <a:schemeClr val="bg1"/>
                </a:solidFill>
              </a:rPr>
              <a:t>Litva vlajka</a:t>
            </a:r>
          </a:p>
          <a:p>
            <a:pPr>
              <a:buFontTx/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http://cs.wikipedia.org/wiki/Soubor:Flag_of_Lithuania.svg,3.2.2012</a:t>
            </a:r>
          </a:p>
          <a:p>
            <a:pPr>
              <a:buFontTx/>
              <a:buNone/>
            </a:pPr>
            <a:r>
              <a:rPr lang="cs-CZ" sz="1400" u="sng" dirty="0" smtClean="0">
                <a:solidFill>
                  <a:schemeClr val="bg1"/>
                </a:solidFill>
              </a:rPr>
              <a:t>Rusko</a:t>
            </a:r>
          </a:p>
          <a:p>
            <a:pPr>
              <a:buFontTx/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http://cs.wikipedia.org/wiki/Soubor:Flag_of_Russia.svg,3.2.2012</a:t>
            </a:r>
          </a:p>
          <a:p>
            <a:pPr>
              <a:buFontTx/>
              <a:buNone/>
            </a:pPr>
            <a:r>
              <a:rPr lang="cs-CZ" sz="1400" u="sng" dirty="0" smtClean="0">
                <a:solidFill>
                  <a:schemeClr val="bg1"/>
                </a:solidFill>
              </a:rPr>
              <a:t>Bělorusko vlajka</a:t>
            </a:r>
          </a:p>
          <a:p>
            <a:pPr>
              <a:buFontTx/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http://cs.wikipedia.org/wiki/Soubor:Flag_of_Belarus.svg,3.2.2012</a:t>
            </a:r>
          </a:p>
          <a:p>
            <a:pPr>
              <a:buFontTx/>
              <a:buNone/>
            </a:pPr>
            <a:r>
              <a:rPr lang="cs-CZ" sz="1400" u="sng" dirty="0" smtClean="0">
                <a:solidFill>
                  <a:schemeClr val="bg1"/>
                </a:solidFill>
              </a:rPr>
              <a:t>Ukrajina vlajka</a:t>
            </a:r>
          </a:p>
          <a:p>
            <a:pPr>
              <a:buFontTx/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http</a:t>
            </a:r>
            <a:r>
              <a:rPr lang="cs-CZ" sz="1400" smtClean="0">
                <a:solidFill>
                  <a:schemeClr val="bg1"/>
                </a:solidFill>
              </a:rPr>
              <a:t>://</a:t>
            </a:r>
            <a:r>
              <a:rPr lang="cs-CZ" sz="1400" smtClean="0">
                <a:solidFill>
                  <a:schemeClr val="bg1"/>
                </a:solidFill>
              </a:rPr>
              <a:t>cs.wikipedia.org/wiki/Soubor:Flag_of_Ukraine.svg,3.2.2012</a:t>
            </a:r>
            <a:endParaRPr lang="cs-CZ" sz="1400" dirty="0" smtClean="0">
              <a:solidFill>
                <a:schemeClr val="bg1"/>
              </a:solidFill>
            </a:endParaRPr>
          </a:p>
          <a:p>
            <a:pPr>
              <a:buFontTx/>
              <a:buNone/>
            </a:pPr>
            <a:r>
              <a:rPr lang="cs-CZ" sz="1400" u="sng" dirty="0" smtClean="0">
                <a:solidFill>
                  <a:schemeClr val="bg1"/>
                </a:solidFill>
              </a:rPr>
              <a:t>Ruský Rubl</a:t>
            </a:r>
          </a:p>
          <a:p>
            <a:pPr>
              <a:buFontTx/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http://cs.wikipedia.org/wiki/Soubor:Rouble_coins.png,licence </a:t>
            </a:r>
            <a:r>
              <a:rPr lang="cs-CZ" sz="1400" dirty="0" err="1" smtClean="0">
                <a:solidFill>
                  <a:schemeClr val="bg1"/>
                </a:solidFill>
              </a:rPr>
              <a:t>Creative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</a:rPr>
              <a:t>Commons</a:t>
            </a:r>
            <a:r>
              <a:rPr lang="cs-CZ" sz="1400" dirty="0" smtClean="0">
                <a:solidFill>
                  <a:schemeClr val="bg1"/>
                </a:solidFill>
              </a:rPr>
              <a:t> autor:</a:t>
            </a:r>
          </a:p>
          <a:p>
            <a:pPr>
              <a:buFontTx/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Wway,3.2.2012</a:t>
            </a:r>
          </a:p>
          <a:p>
            <a:pPr>
              <a:buFontTx/>
              <a:buNone/>
            </a:pPr>
            <a:r>
              <a:rPr lang="cs-CZ" sz="1400" u="sng" dirty="0" smtClean="0">
                <a:solidFill>
                  <a:schemeClr val="bg1"/>
                </a:solidFill>
              </a:rPr>
              <a:t>Sputnik</a:t>
            </a:r>
          </a:p>
          <a:p>
            <a:pPr>
              <a:buFontTx/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http://cs.wikipedia.org/wiki/Soubor:Sputnik_asm.jpg,autor: NSSDC, </a:t>
            </a:r>
            <a:r>
              <a:rPr lang="cs-CZ" sz="1400" dirty="0" smtClean="0">
                <a:solidFill>
                  <a:schemeClr val="bg1"/>
                </a:solidFill>
              </a:rPr>
              <a:t>NASA,3.2.2012</a:t>
            </a:r>
            <a:endParaRPr lang="cs-CZ" sz="1400" dirty="0" smtClean="0">
              <a:solidFill>
                <a:schemeClr val="bg1"/>
              </a:solidFill>
            </a:endParaRPr>
          </a:p>
          <a:p>
            <a:pPr>
              <a:buFontTx/>
              <a:buNone/>
            </a:pPr>
            <a:r>
              <a:rPr lang="cs-CZ" sz="1400" u="sng" dirty="0" smtClean="0">
                <a:solidFill>
                  <a:schemeClr val="bg1"/>
                </a:solidFill>
              </a:rPr>
              <a:t>Pes Lajka</a:t>
            </a:r>
          </a:p>
          <a:p>
            <a:pPr>
              <a:buFontTx/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http://cs.wikipedia.org/wiki/Soubor:Lajka-pies_kosmonauta.jgg</a:t>
            </a:r>
            <a:r>
              <a:rPr lang="en-US" sz="1400" dirty="0" smtClean="0">
                <a:solidFill>
                  <a:schemeClr val="bg1"/>
                </a:solidFill>
              </a:rPr>
              <a:t>#file</a:t>
            </a:r>
          </a:p>
          <a:p>
            <a:pPr>
              <a:buFontTx/>
              <a:buNone/>
            </a:pPr>
            <a:r>
              <a:rPr lang="en-US" sz="1400" dirty="0" smtClean="0">
                <a:solidFill>
                  <a:schemeClr val="bg1"/>
                </a:solidFill>
              </a:rPr>
              <a:t>      </a:t>
            </a:r>
            <a:r>
              <a:rPr lang="cs-CZ" sz="1400" dirty="0" smtClean="0">
                <a:solidFill>
                  <a:schemeClr val="bg1"/>
                </a:solidFill>
              </a:rPr>
              <a:t>zdroj: image – http://nssdc.gsfc.nasa.gov/planetary/image/laika.jpg,3.2.2012      </a:t>
            </a:r>
          </a:p>
          <a:p>
            <a:pPr>
              <a:buFontTx/>
              <a:buNone/>
            </a:pPr>
            <a:r>
              <a:rPr lang="cs-CZ" sz="1400" u="sng" dirty="0" smtClean="0">
                <a:solidFill>
                  <a:schemeClr val="bg1"/>
                </a:solidFill>
              </a:rPr>
              <a:t>Jurij Gagarin</a:t>
            </a:r>
            <a:r>
              <a:rPr lang="cs-CZ" sz="1400" dirty="0" smtClean="0">
                <a:solidFill>
                  <a:schemeClr val="bg1"/>
                </a:solidFill>
              </a:rPr>
              <a:t> </a:t>
            </a:r>
          </a:p>
          <a:p>
            <a:pPr>
              <a:buFontTx/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http://cs.wikipedia.org/wiki/Soubor:Gagarin_in_Sweden.jpg,3.2.2012                                  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</TotalTime>
  <Words>413</Words>
  <Application>Microsoft Office PowerPoint</Application>
  <PresentationFormat>Předvádění na obrazovce (4:3)</PresentationFormat>
  <Paragraphs>103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          </vt:lpstr>
      <vt:lpstr>           Severovýchodní Evropa  </vt:lpstr>
      <vt:lpstr>Prezentace aplikace PowerPoint</vt:lpstr>
      <vt:lpstr>Pobaltské státy – Pobaltí Estonsko, Lotyšsko, Litva</vt:lpstr>
      <vt:lpstr>Rusko</vt:lpstr>
      <vt:lpstr>  Sovětský svaz byl prvním státem na světě, který dosáhl hranice vesmíru.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Severovýchodní Evropa</dc:title>
  <dc:creator>Karel</dc:creator>
  <cp:lastModifiedBy>Karel</cp:lastModifiedBy>
  <cp:revision>76</cp:revision>
  <dcterms:created xsi:type="dcterms:W3CDTF">2012-02-19T13:38:20Z</dcterms:created>
  <dcterms:modified xsi:type="dcterms:W3CDTF">2012-10-02T13:36:28Z</dcterms:modified>
</cp:coreProperties>
</file>