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80" r:id="rId3"/>
  </p:sldMasterIdLst>
  <p:notesMasterIdLst>
    <p:notesMasterId r:id="rId12"/>
  </p:notesMasterIdLst>
  <p:sldIdLst>
    <p:sldId id="261" r:id="rId4"/>
    <p:sldId id="262" r:id="rId5"/>
    <p:sldId id="256" r:id="rId6"/>
    <p:sldId id="257" r:id="rId7"/>
    <p:sldId id="259" r:id="rId8"/>
    <p:sldId id="258" r:id="rId9"/>
    <p:sldId id="26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EC05D7D-D4B6-41F9-A302-2EA80B983E93}" type="presOf" srcId="{130831A4-0540-4EC5-8F5A-93030E89D2D9}" destId="{F69CC921-512E-49F4-824C-A648EC5F27A5}" srcOrd="0" destOrd="0" presId="urn:microsoft.com/office/officeart/2005/8/layout/target3"/>
    <dgm:cxn modelId="{31D3CEBA-E8A7-4D1D-BD6A-6C2FFAC40F04}" type="presOf" srcId="{100B6B2E-82E6-4C11-B19B-F2DB3A0EA64F}" destId="{DBA8199F-D892-4A8E-A352-2B7844050E09}" srcOrd="1" destOrd="0" presId="urn:microsoft.com/office/officeart/2005/8/layout/target3"/>
    <dgm:cxn modelId="{A2FA8363-CB90-4D16-89C8-61E17B631C8A}" type="presOf" srcId="{914700B9-77B5-440A-A438-DE98B6D4894D}" destId="{BD9AF279-D483-48F2-BBBD-45F8E8923512}" srcOrd="1" destOrd="0" presId="urn:microsoft.com/office/officeart/2005/8/layout/target3"/>
    <dgm:cxn modelId="{AAE38FED-922B-4FA5-B1BB-9D94B0A42E41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5DB9A02B-F845-4655-B10C-816247D67428}" type="presOf" srcId="{1D8420EA-BFA0-403B-80F5-647FA396CC45}" destId="{8467D0EB-87A2-4285-8ACA-0398EFBF29BC}" srcOrd="1" destOrd="0" presId="urn:microsoft.com/office/officeart/2005/8/layout/target3"/>
    <dgm:cxn modelId="{9DD4DCE5-1BCF-4E36-87C2-DF83DFF446E0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53FC447B-6902-476E-9115-CD615A3B9164}" type="presOf" srcId="{914700B9-77B5-440A-A438-DE98B6D4894D}" destId="{E73F1C26-6DCD-4001-88B9-355E01E2BCE7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6EC3F3BE-A186-467E-902D-4F19389B222F}" type="presOf" srcId="{130831A4-0540-4EC5-8F5A-93030E89D2D9}" destId="{8E23E229-92FC-49D1-B5FE-0303176B8A4E}" srcOrd="1" destOrd="0" presId="urn:microsoft.com/office/officeart/2005/8/layout/target3"/>
    <dgm:cxn modelId="{6B0E474F-C70F-4AEE-9A5C-37D3CBA62DB7}" type="presOf" srcId="{27FE2D31-D344-4B63-A89A-A89AB0D9F3E3}" destId="{FE47432B-CA46-450C-8D8F-66C300A95B52}" srcOrd="0" destOrd="0" presId="urn:microsoft.com/office/officeart/2005/8/layout/target3"/>
    <dgm:cxn modelId="{7F9B684E-4DA9-4EB8-A75D-104368452CA1}" type="presParOf" srcId="{FE47432B-CA46-450C-8D8F-66C300A95B52}" destId="{B522209E-30D0-49D6-A340-2D383A11C668}" srcOrd="0" destOrd="0" presId="urn:microsoft.com/office/officeart/2005/8/layout/target3"/>
    <dgm:cxn modelId="{0F386925-7B12-4EFC-84C3-8CAF9B4887F7}" type="presParOf" srcId="{FE47432B-CA46-450C-8D8F-66C300A95B52}" destId="{ED5A8377-51D5-4DC5-B0E7-680166966720}" srcOrd="1" destOrd="0" presId="urn:microsoft.com/office/officeart/2005/8/layout/target3"/>
    <dgm:cxn modelId="{C2E241AF-2B10-4110-9B4E-8D0CEA24B999}" type="presParOf" srcId="{FE47432B-CA46-450C-8D8F-66C300A95B52}" destId="{F69CC921-512E-49F4-824C-A648EC5F27A5}" srcOrd="2" destOrd="0" presId="urn:microsoft.com/office/officeart/2005/8/layout/target3"/>
    <dgm:cxn modelId="{49B6489B-1E48-40D2-9A54-8DB46694CB7C}" type="presParOf" srcId="{FE47432B-CA46-450C-8D8F-66C300A95B52}" destId="{61C9CE18-EDA6-4EDF-BA1C-09779D38FBBF}" srcOrd="3" destOrd="0" presId="urn:microsoft.com/office/officeart/2005/8/layout/target3"/>
    <dgm:cxn modelId="{C46CC0DA-D18B-4C99-BF67-9E99ED8D8DE4}" type="presParOf" srcId="{FE47432B-CA46-450C-8D8F-66C300A95B52}" destId="{D60DEAAB-7AFE-435A-ACF6-18851E4B0426}" srcOrd="4" destOrd="0" presId="urn:microsoft.com/office/officeart/2005/8/layout/target3"/>
    <dgm:cxn modelId="{2793AA91-FBA0-4EE8-9F75-4C05042FA23E}" type="presParOf" srcId="{FE47432B-CA46-450C-8D8F-66C300A95B52}" destId="{F7B3C0B7-F0F7-4F49-B02C-3630F8C5FAE5}" srcOrd="5" destOrd="0" presId="urn:microsoft.com/office/officeart/2005/8/layout/target3"/>
    <dgm:cxn modelId="{0B2E8633-6F06-44DF-A5A4-C9DFDFA41BBB}" type="presParOf" srcId="{FE47432B-CA46-450C-8D8F-66C300A95B52}" destId="{C9DA9446-E2D3-4F6A-8960-3CADFBF870B8}" srcOrd="6" destOrd="0" presId="urn:microsoft.com/office/officeart/2005/8/layout/target3"/>
    <dgm:cxn modelId="{ACF1C412-D59A-47AC-81A7-F4B0B7E7CC54}" type="presParOf" srcId="{FE47432B-CA46-450C-8D8F-66C300A95B52}" destId="{9726EC6F-D322-4CD3-B489-1BE3DF7CE70B}" srcOrd="7" destOrd="0" presId="urn:microsoft.com/office/officeart/2005/8/layout/target3"/>
    <dgm:cxn modelId="{F7C125C7-543D-4D79-A2A1-E4FADAA17957}" type="presParOf" srcId="{FE47432B-CA46-450C-8D8F-66C300A95B52}" destId="{645AA564-2E9E-4954-AD87-AE01782CEC59}" srcOrd="8" destOrd="0" presId="urn:microsoft.com/office/officeart/2005/8/layout/target3"/>
    <dgm:cxn modelId="{9930EB76-6CA7-4E35-AC01-B442DEC30708}" type="presParOf" srcId="{FE47432B-CA46-450C-8D8F-66C300A95B52}" destId="{8538CAC4-6A86-42B8-B5AF-2FF155DB9D02}" srcOrd="9" destOrd="0" presId="urn:microsoft.com/office/officeart/2005/8/layout/target3"/>
    <dgm:cxn modelId="{EDC0087E-C1BE-4198-91F2-E84F55B6681F}" type="presParOf" srcId="{FE47432B-CA46-450C-8D8F-66C300A95B52}" destId="{26FD6024-A07F-46D0-8BC0-B5E595C5673D}" srcOrd="10" destOrd="0" presId="urn:microsoft.com/office/officeart/2005/8/layout/target3"/>
    <dgm:cxn modelId="{570B172C-A363-47CE-88E8-301BDCA5EE4C}" type="presParOf" srcId="{FE47432B-CA46-450C-8D8F-66C300A95B52}" destId="{E73F1C26-6DCD-4001-88B9-355E01E2BCE7}" srcOrd="11" destOrd="0" presId="urn:microsoft.com/office/officeart/2005/8/layout/target3"/>
    <dgm:cxn modelId="{264729D0-C2BA-40DD-ACF5-EBCF6D4230A8}" type="presParOf" srcId="{FE47432B-CA46-450C-8D8F-66C300A95B52}" destId="{8E23E229-92FC-49D1-B5FE-0303176B8A4E}" srcOrd="12" destOrd="0" presId="urn:microsoft.com/office/officeart/2005/8/layout/target3"/>
    <dgm:cxn modelId="{235FE807-4C99-41D5-8A85-97DED2371F25}" type="presParOf" srcId="{FE47432B-CA46-450C-8D8F-66C300A95B52}" destId="{8467D0EB-87A2-4285-8ACA-0398EFBF29BC}" srcOrd="13" destOrd="0" presId="urn:microsoft.com/office/officeart/2005/8/layout/target3"/>
    <dgm:cxn modelId="{71FF3AF5-4F6D-4B3F-91ED-9EB44226D18B}" type="presParOf" srcId="{FE47432B-CA46-450C-8D8F-66C300A95B52}" destId="{DBA8199F-D892-4A8E-A352-2B7844050E09}" srcOrd="14" destOrd="0" presId="urn:microsoft.com/office/officeart/2005/8/layout/target3"/>
    <dgm:cxn modelId="{EA56AEB3-98ED-46BA-94D6-0788A8CA5FA0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47DAB-0B89-45E1-BDD2-447C842249E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4B12E4-D03B-42A5-A559-6C7538ED464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1447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B12E4-D03B-42A5-A559-6C7538ED464C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087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B12E4-D03B-42A5-A559-6C7538ED464C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7934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048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147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682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397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97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0570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808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736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1589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985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2864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336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074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392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48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9311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048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2969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9823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9220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3611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361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6426361-C163-4336-B714-335CE6D9D611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4AE3159-9C42-47BF-830E-03E0D572913B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378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47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2697783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37321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402340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VY_32_INOVACE_01_S03-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Prosinec 2011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Opakování z 1. třídy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78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063857"/>
              </p:ext>
            </p:extLst>
          </p:nvPr>
        </p:nvGraphicFramePr>
        <p:xfrm>
          <a:off x="539552" y="3356992"/>
          <a:ext cx="8280920" cy="3012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obrázky - tabulky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přiřazují číslo k danému souboru prvků. Doplňují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číselné 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řady,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porovnávají soubory obrázků a používají symboly větší, menší a rovná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se.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Sčítají a odčítají příklady do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10. </a:t>
                      </a:r>
                      <a:b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69875"/>
              </p:ext>
            </p:extLst>
          </p:nvPr>
        </p:nvGraphicFramePr>
        <p:xfrm>
          <a:off x="539552" y="1196752"/>
          <a:ext cx="8280920" cy="208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práci počítání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prvků konkrétního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souboru,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k práci s číselnou řadou 0 – 10 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k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porovnávání čísel 0 -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10.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 materiálu se sčítá a odčítá do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zvládá počítat konkrétní soubory prvků do 10. Umí porovnávat čísla a zapisovat pomocí symbolů vztahy mezi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nimi.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zvládá početní úkony sčítání a odčítání do 10.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08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124744"/>
            <a:ext cx="7772400" cy="310896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2">
                    <a:lumMod val="50000"/>
                  </a:schemeClr>
                </a:solidFill>
              </a:rPr>
              <a:t>Matematika 2</a:t>
            </a:r>
            <a:endParaRPr lang="cs-CZ" sz="6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4437112"/>
            <a:ext cx="7772400" cy="15087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Opakování z 1. třídy</a:t>
            </a:r>
          </a:p>
        </p:txBody>
      </p:sp>
    </p:spTree>
    <p:extLst>
      <p:ext uri="{BB962C8B-B14F-4D97-AF65-F5344CB8AC3E}">
        <p14:creationId xmlns:p14="http://schemas.microsoft.com/office/powerpoint/2010/main" val="1437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86395" y="430451"/>
            <a:ext cx="8316514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Spočítej obrázky a spoj skupiny od nejmenšího počtu k největšímu a </a:t>
            </a:r>
            <a:r>
              <a:rPr lang="cs-CZ" dirty="0" smtClean="0"/>
              <a:t>naopak.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39" y="1086672"/>
            <a:ext cx="539490" cy="7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738" y="1130722"/>
            <a:ext cx="664666" cy="6522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972" y="942865"/>
            <a:ext cx="664666" cy="6522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197" y="1086672"/>
            <a:ext cx="642157" cy="6962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450" y="1130722"/>
            <a:ext cx="642157" cy="6962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105" y="912239"/>
            <a:ext cx="642157" cy="6962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246" y="1750367"/>
            <a:ext cx="578942" cy="5139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715980"/>
            <a:ext cx="578942" cy="5139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221" y="1177829"/>
            <a:ext cx="578942" cy="5139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4584" y="1268986"/>
            <a:ext cx="578942" cy="51397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12" y="1822034"/>
            <a:ext cx="745664" cy="687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70" y="2105645"/>
            <a:ext cx="745664" cy="687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105" y="2507643"/>
            <a:ext cx="745664" cy="687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012" y="2312349"/>
            <a:ext cx="745664" cy="687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317" y="2940619"/>
            <a:ext cx="745664" cy="687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09" y="3459039"/>
            <a:ext cx="564218" cy="5151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0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85" y="4774264"/>
            <a:ext cx="564218" cy="5151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68669"/>
            <a:ext cx="564218" cy="5151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866" y="3867624"/>
            <a:ext cx="564218" cy="515156"/>
          </a:xfrm>
          <a:prstGeom prst="rect">
            <a:avLst/>
          </a:prstGeom>
          <a:solidFill>
            <a:srgbClr val="99FF66"/>
          </a:solidFill>
          <a:ln>
            <a:noFill/>
          </a:ln>
          <a:effectLst/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626" y="4149080"/>
            <a:ext cx="564218" cy="5151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05064"/>
            <a:ext cx="564218" cy="5151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49" y="4735417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6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778" y="5946326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7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734" y="5328983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8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17" y="5311421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230" y="5947803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96" y="5949280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1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748" y="5949280"/>
            <a:ext cx="502742" cy="554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407" y="4613613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803" y="4909962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4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761" y="3950668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92" y="3716617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688" y="3424237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7" name="Picture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968" y="4326636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8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364" y="4592723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39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55" y="4007031"/>
            <a:ext cx="689604" cy="58082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573" y="2688031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48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978" y="3198537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49" name="Picture 10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304" y="2664435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0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184" y="2793054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1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79" y="2474275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2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275" y="2786679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3" name="Picture 1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477" y="3478023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4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034" y="2105645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5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477" y="2100227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365" y="4544569"/>
            <a:ext cx="2153479" cy="14897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5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304" y="3397838"/>
            <a:ext cx="586326" cy="6375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621230" y="1909547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Obdélník 59"/>
          <p:cNvSpPr/>
          <p:nvPr/>
        </p:nvSpPr>
        <p:spPr>
          <a:xfrm>
            <a:off x="4661826" y="1904129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Obdélník 60"/>
          <p:cNvSpPr/>
          <p:nvPr/>
        </p:nvSpPr>
        <p:spPr>
          <a:xfrm>
            <a:off x="2594488" y="1130722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Obdélník 61"/>
          <p:cNvSpPr/>
          <p:nvPr/>
        </p:nvSpPr>
        <p:spPr>
          <a:xfrm>
            <a:off x="2287194" y="3198537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Obdélník 62"/>
          <p:cNvSpPr/>
          <p:nvPr/>
        </p:nvSpPr>
        <p:spPr>
          <a:xfrm>
            <a:off x="320630" y="4324122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4" name="Obdélník 63"/>
          <p:cNvSpPr/>
          <p:nvPr/>
        </p:nvSpPr>
        <p:spPr>
          <a:xfrm>
            <a:off x="1035812" y="6111086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Obdélník 64"/>
          <p:cNvSpPr/>
          <p:nvPr/>
        </p:nvSpPr>
        <p:spPr>
          <a:xfrm>
            <a:off x="4464170" y="5490789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Obdélník 65"/>
          <p:cNvSpPr/>
          <p:nvPr/>
        </p:nvSpPr>
        <p:spPr>
          <a:xfrm>
            <a:off x="7845467" y="868189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Obdélník 66"/>
          <p:cNvSpPr/>
          <p:nvPr/>
        </p:nvSpPr>
        <p:spPr>
          <a:xfrm>
            <a:off x="8034584" y="3070003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8" name="Obdélník 67"/>
          <p:cNvSpPr/>
          <p:nvPr/>
        </p:nvSpPr>
        <p:spPr>
          <a:xfrm>
            <a:off x="7284221" y="6027229"/>
            <a:ext cx="457200" cy="392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88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4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22861" y="476672"/>
            <a:ext cx="2326278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Doplň číselné řady.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924436"/>
              </p:ext>
            </p:extLst>
          </p:nvPr>
        </p:nvGraphicFramePr>
        <p:xfrm>
          <a:off x="755334" y="980728"/>
          <a:ext cx="360064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4250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278992"/>
              </p:ext>
            </p:extLst>
          </p:nvPr>
        </p:nvGraphicFramePr>
        <p:xfrm>
          <a:off x="765326" y="1556792"/>
          <a:ext cx="359065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415099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863393"/>
              </p:ext>
            </p:extLst>
          </p:nvPr>
        </p:nvGraphicFramePr>
        <p:xfrm>
          <a:off x="762028" y="2132856"/>
          <a:ext cx="35939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41839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968807"/>
              </p:ext>
            </p:extLst>
          </p:nvPr>
        </p:nvGraphicFramePr>
        <p:xfrm>
          <a:off x="4716016" y="2132856"/>
          <a:ext cx="367240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856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137109"/>
              </p:ext>
            </p:extLst>
          </p:nvPr>
        </p:nvGraphicFramePr>
        <p:xfrm>
          <a:off x="4716016" y="1556792"/>
          <a:ext cx="369428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737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  <a:gridCol w="352839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425087"/>
              </p:ext>
            </p:extLst>
          </p:nvPr>
        </p:nvGraphicFramePr>
        <p:xfrm>
          <a:off x="4716017" y="980728"/>
          <a:ext cx="368572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046"/>
                <a:gridCol w="360313"/>
                <a:gridCol w="354171"/>
                <a:gridCol w="354171"/>
                <a:gridCol w="354171"/>
                <a:gridCol w="354171"/>
                <a:gridCol w="354171"/>
                <a:gridCol w="354171"/>
                <a:gridCol w="354171"/>
                <a:gridCol w="35417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lechovka 8"/>
          <p:cNvSpPr/>
          <p:nvPr/>
        </p:nvSpPr>
        <p:spPr>
          <a:xfrm>
            <a:off x="971600" y="3429000"/>
            <a:ext cx="914400" cy="1216152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</a:t>
            </a:r>
            <a:endParaRPr lang="cs-CZ" dirty="0"/>
          </a:p>
        </p:txBody>
      </p:sp>
      <p:sp>
        <p:nvSpPr>
          <p:cNvPr id="10" name="Plechovka 9"/>
          <p:cNvSpPr/>
          <p:nvPr/>
        </p:nvSpPr>
        <p:spPr>
          <a:xfrm>
            <a:off x="4860032" y="4949952"/>
            <a:ext cx="914400" cy="1216152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</a:t>
            </a:r>
            <a:endParaRPr lang="cs-CZ" dirty="0"/>
          </a:p>
        </p:txBody>
      </p:sp>
      <p:sp>
        <p:nvSpPr>
          <p:cNvPr id="11" name="Plechovka 10"/>
          <p:cNvSpPr/>
          <p:nvPr/>
        </p:nvSpPr>
        <p:spPr>
          <a:xfrm>
            <a:off x="4860032" y="3429000"/>
            <a:ext cx="914400" cy="1216152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</a:t>
            </a:r>
            <a:endParaRPr lang="cs-CZ" dirty="0"/>
          </a:p>
        </p:txBody>
      </p:sp>
      <p:sp>
        <p:nvSpPr>
          <p:cNvPr id="12" name="Plechovka 11"/>
          <p:cNvSpPr/>
          <p:nvPr/>
        </p:nvSpPr>
        <p:spPr>
          <a:xfrm>
            <a:off x="971600" y="4949952"/>
            <a:ext cx="914400" cy="1216152"/>
          </a:xfrm>
          <a:prstGeom prst="ca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094175" y="3560963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2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110368" y="5191625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 rot="1317873">
            <a:off x="2737667" y="5721480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376340" y="5074405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 rot="18800345">
            <a:off x="1354870" y="5619057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 rot="20418496">
            <a:off x="7921352" y="5734056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 rot="1963048">
            <a:off x="7668344" y="5136742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236296" y="595008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010641" y="511159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 rot="19257471">
            <a:off x="6605705" y="564647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6021791" y="5293134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 rot="1153283">
            <a:off x="6003357" y="5950080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7938833" y="4089648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5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 rot="20372947">
            <a:off x="7884368" y="3323612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3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 rot="1124664">
            <a:off x="5284423" y="3799207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8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 rot="19298931">
            <a:off x="6858713" y="4317712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6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693535" y="3366454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2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104027" y="4155828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4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 rot="20679845">
            <a:off x="5993721" y="3458534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9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 rot="2435277">
            <a:off x="2719233" y="3235037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7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782856" y="4089648"/>
            <a:ext cx="456999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10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 rot="20169831">
            <a:off x="3491880" y="4171251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326160" y="3516497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5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006637" y="5845548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 rot="20081527">
            <a:off x="4067704" y="3723780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9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 rot="898005">
            <a:off x="2134739" y="4191000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 rot="19451267">
            <a:off x="3831651" y="5239093"/>
            <a:ext cx="487274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326160" y="5950080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723519" y="2729500"/>
            <a:ext cx="3344185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Která čísla jsou ukryta v koši?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 rot="1261023">
            <a:off x="1331640" y="4089648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8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 rot="19674704">
            <a:off x="1057091" y="3858049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1071881" y="5232906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2140750" y="5641505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 rot="2090438">
            <a:off x="5004048" y="4089648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1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919357" y="3560963"/>
            <a:ext cx="432048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7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 rot="2533812">
            <a:off x="7253059" y="3755660"/>
            <a:ext cx="505481" cy="432048"/>
          </a:xfrm>
          <a:prstGeom prst="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10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 rot="1991954">
            <a:off x="1370929" y="3525221"/>
            <a:ext cx="43204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1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 rot="980948">
            <a:off x="1401880" y="5168041"/>
            <a:ext cx="432048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 rot="1492167">
            <a:off x="5253711" y="566838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 rot="20635931">
            <a:off x="5004048" y="532761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5253261" y="5241849"/>
            <a:ext cx="4865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723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42" grpId="0" animBg="1"/>
      <p:bldP spid="43" grpId="0" animBg="1"/>
      <p:bldP spid="45" grpId="0" animBg="1"/>
      <p:bldP spid="47" grpId="0" animBg="1"/>
      <p:bldP spid="48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46" y="980728"/>
            <a:ext cx="3482024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3" y="1952999"/>
            <a:ext cx="3516492" cy="617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45" y="3247119"/>
            <a:ext cx="3516492" cy="85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45" y="4436453"/>
            <a:ext cx="3516492" cy="721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52999"/>
            <a:ext cx="3312368" cy="528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3" y="5487445"/>
            <a:ext cx="3513004" cy="84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022623"/>
            <a:ext cx="3312368" cy="606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872314"/>
            <a:ext cx="3312368" cy="762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02374"/>
            <a:ext cx="3312368" cy="597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6012"/>
            <a:ext cx="3312367" cy="633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436083"/>
            <a:ext cx="3312367" cy="719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991858" y="1097111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11769" y="2032982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566862" y="3406155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860280" y="4586012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083169" y="5642813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715759" y="5567435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855623" y="4619003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398423" y="3802374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651763" y="2960597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638436" y="1952999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914208" y="1097111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1960" y="1683886"/>
            <a:ext cx="744114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7200" dirty="0"/>
              <a:t>&lt;</a:t>
            </a:r>
            <a:endParaRPr lang="cs-CZ" sz="72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211960" y="2960597"/>
            <a:ext cx="744114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7200" dirty="0" smtClean="0"/>
              <a:t>&gt;</a:t>
            </a:r>
            <a:endParaRPr lang="cs-CZ" sz="7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211960" y="4235754"/>
            <a:ext cx="744114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7200" dirty="0" smtClean="0"/>
              <a:t>=</a:t>
            </a:r>
            <a:endParaRPr lang="cs-CZ" sz="7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0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Porovnej skupinky obrázků.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715759" y="5567435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855623" y="4619003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860280" y="4586012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&lt;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566862" y="3406155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311769" y="2032982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914208" y="1076164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&gt;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2083169" y="5642813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=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398423" y="3802374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&lt;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647656" y="2960597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&lt;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6647655" y="1952999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=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977008" y="1076164"/>
            <a:ext cx="4572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</a:rPr>
              <a:t>&lt;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24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ovéPole 22"/>
          <p:cNvSpPr txBox="1"/>
          <p:nvPr/>
        </p:nvSpPr>
        <p:spPr>
          <a:xfrm>
            <a:off x="777690" y="120613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7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885253" y="1220644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7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885507" y="1718755"/>
            <a:ext cx="469746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885253" y="2201993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10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885507" y="2728465"/>
            <a:ext cx="469746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0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885253" y="322745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885253" y="3741943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10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885253" y="421931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885253" y="4742022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885253" y="5301208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8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885507" y="5877272"/>
            <a:ext cx="469746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77690" y="1683935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77690" y="2201993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8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777690" y="271316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77690" y="322745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9</a:t>
            </a:r>
            <a:endParaRPr lang="cs-CZ" sz="20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77690" y="3742171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0</a:t>
            </a:r>
            <a:endParaRPr lang="cs-CZ" sz="20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77690" y="4219317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777690" y="4742022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0</a:t>
            </a:r>
            <a:endParaRPr lang="cs-CZ" sz="20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77690" y="5301208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10</a:t>
            </a:r>
            <a:endParaRPr lang="cs-CZ" sz="20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77690" y="5877272"/>
            <a:ext cx="47000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6</a:t>
            </a:r>
            <a:endParaRPr lang="cs-CZ" sz="20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1355140" y="1206137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355140" y="1718755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350973" y="2201993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355140" y="2728465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1350973" y="3227457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355140" y="3742171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350973" y="4219317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354359" y="4742022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354359" y="5301208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354359" y="5877272"/>
            <a:ext cx="396262" cy="4001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61" name="Obdélník 60"/>
          <p:cNvSpPr/>
          <p:nvPr/>
        </p:nvSpPr>
        <p:spPr>
          <a:xfrm>
            <a:off x="2699792" y="1178246"/>
            <a:ext cx="457200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2" name="Šipka doprava 61"/>
          <p:cNvSpPr/>
          <p:nvPr/>
        </p:nvSpPr>
        <p:spPr>
          <a:xfrm>
            <a:off x="3298095" y="1143095"/>
            <a:ext cx="1440160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5 více</a:t>
            </a:r>
            <a:endParaRPr lang="cs-CZ" dirty="0"/>
          </a:p>
        </p:txBody>
      </p:sp>
      <p:sp>
        <p:nvSpPr>
          <p:cNvPr id="63" name="Obdélník 62"/>
          <p:cNvSpPr/>
          <p:nvPr/>
        </p:nvSpPr>
        <p:spPr>
          <a:xfrm>
            <a:off x="4923478" y="1177592"/>
            <a:ext cx="2664296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   </a:t>
            </a:r>
            <a:r>
              <a:rPr lang="cs-CZ" dirty="0" smtClean="0">
                <a:solidFill>
                  <a:srgbClr val="FF0000"/>
                </a:solidFill>
              </a:rPr>
              <a:t>+</a:t>
            </a:r>
            <a:r>
              <a:rPr lang="cs-CZ" dirty="0" smtClean="0"/>
              <a:t>   ___   =   ___</a:t>
            </a:r>
            <a:endParaRPr lang="cs-CZ" dirty="0"/>
          </a:p>
        </p:txBody>
      </p:sp>
      <p:sp>
        <p:nvSpPr>
          <p:cNvPr id="64" name="Obdélník 63"/>
          <p:cNvSpPr/>
          <p:nvPr/>
        </p:nvSpPr>
        <p:spPr>
          <a:xfrm>
            <a:off x="2699792" y="1718755"/>
            <a:ext cx="457200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66" name="Obdélník 65"/>
          <p:cNvSpPr/>
          <p:nvPr/>
        </p:nvSpPr>
        <p:spPr>
          <a:xfrm>
            <a:off x="2699792" y="2255967"/>
            <a:ext cx="457200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7" name="Obdélník 66"/>
          <p:cNvSpPr/>
          <p:nvPr/>
        </p:nvSpPr>
        <p:spPr>
          <a:xfrm>
            <a:off x="2699792" y="2869106"/>
            <a:ext cx="457200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68" name="Obdélník 67"/>
          <p:cNvSpPr/>
          <p:nvPr/>
        </p:nvSpPr>
        <p:spPr>
          <a:xfrm>
            <a:off x="2718729" y="3438207"/>
            <a:ext cx="457200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69" name="Obdélník 68"/>
          <p:cNvSpPr/>
          <p:nvPr/>
        </p:nvSpPr>
        <p:spPr>
          <a:xfrm>
            <a:off x="7884368" y="3427512"/>
            <a:ext cx="457200" cy="4572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0" name="Obdélník 69"/>
          <p:cNvSpPr/>
          <p:nvPr/>
        </p:nvSpPr>
        <p:spPr>
          <a:xfrm>
            <a:off x="7884368" y="2847348"/>
            <a:ext cx="457200" cy="4572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7884368" y="2273728"/>
            <a:ext cx="457200" cy="4572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72" name="Obdélník 71"/>
          <p:cNvSpPr/>
          <p:nvPr/>
        </p:nvSpPr>
        <p:spPr>
          <a:xfrm>
            <a:off x="7884368" y="1718755"/>
            <a:ext cx="457200" cy="4572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73" name="Obdélník 72"/>
          <p:cNvSpPr/>
          <p:nvPr/>
        </p:nvSpPr>
        <p:spPr>
          <a:xfrm>
            <a:off x="7884368" y="1177592"/>
            <a:ext cx="457200" cy="4572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4" name="Šipka doprava 73"/>
          <p:cNvSpPr/>
          <p:nvPr/>
        </p:nvSpPr>
        <p:spPr>
          <a:xfrm>
            <a:off x="3325805" y="1718989"/>
            <a:ext cx="1440160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3 méně</a:t>
            </a:r>
            <a:endParaRPr lang="cs-CZ" dirty="0"/>
          </a:p>
        </p:txBody>
      </p:sp>
      <p:sp>
        <p:nvSpPr>
          <p:cNvPr id="75" name="Šipka doprava 74"/>
          <p:cNvSpPr/>
          <p:nvPr/>
        </p:nvSpPr>
        <p:spPr>
          <a:xfrm>
            <a:off x="3308292" y="2249925"/>
            <a:ext cx="1440160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7 více</a:t>
            </a:r>
            <a:endParaRPr lang="cs-CZ" dirty="0"/>
          </a:p>
        </p:txBody>
      </p:sp>
      <p:sp>
        <p:nvSpPr>
          <p:cNvPr id="76" name="Šipka doprava 75"/>
          <p:cNvSpPr/>
          <p:nvPr/>
        </p:nvSpPr>
        <p:spPr>
          <a:xfrm>
            <a:off x="3325805" y="2857245"/>
            <a:ext cx="1440160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5 méně</a:t>
            </a:r>
            <a:endParaRPr lang="cs-CZ" dirty="0"/>
          </a:p>
        </p:txBody>
      </p:sp>
      <p:sp>
        <p:nvSpPr>
          <p:cNvPr id="77" name="Šipka doprava 76"/>
          <p:cNvSpPr/>
          <p:nvPr/>
        </p:nvSpPr>
        <p:spPr>
          <a:xfrm>
            <a:off x="3298095" y="3438207"/>
            <a:ext cx="1440160" cy="484632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 2 více</a:t>
            </a:r>
            <a:endParaRPr lang="cs-CZ" dirty="0"/>
          </a:p>
        </p:txBody>
      </p:sp>
      <p:sp>
        <p:nvSpPr>
          <p:cNvPr id="78" name="Obdélník 77"/>
          <p:cNvSpPr/>
          <p:nvPr/>
        </p:nvSpPr>
        <p:spPr>
          <a:xfrm>
            <a:off x="4923478" y="1718755"/>
            <a:ext cx="2664296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___   </a:t>
            </a:r>
            <a:r>
              <a:rPr lang="cs-CZ" dirty="0" smtClean="0">
                <a:solidFill>
                  <a:srgbClr val="FF0000"/>
                </a:solidFill>
              </a:rPr>
              <a:t> -   </a:t>
            </a:r>
            <a:r>
              <a:rPr lang="cs-CZ" dirty="0" smtClean="0"/>
              <a:t>___   =   ___</a:t>
            </a:r>
            <a:endParaRPr lang="cs-CZ" dirty="0"/>
          </a:p>
        </p:txBody>
      </p:sp>
      <p:sp>
        <p:nvSpPr>
          <p:cNvPr id="79" name="Obdélník 78"/>
          <p:cNvSpPr/>
          <p:nvPr/>
        </p:nvSpPr>
        <p:spPr>
          <a:xfrm>
            <a:off x="4923478" y="2255967"/>
            <a:ext cx="2664296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        ___   =   ___</a:t>
            </a:r>
            <a:endParaRPr lang="cs-CZ" dirty="0"/>
          </a:p>
        </p:txBody>
      </p:sp>
      <p:sp>
        <p:nvSpPr>
          <p:cNvPr id="80" name="Obdélník 79"/>
          <p:cNvSpPr/>
          <p:nvPr/>
        </p:nvSpPr>
        <p:spPr>
          <a:xfrm>
            <a:off x="4914706" y="2851205"/>
            <a:ext cx="2664296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         ___   =   ___</a:t>
            </a:r>
            <a:endParaRPr lang="cs-CZ" dirty="0"/>
          </a:p>
        </p:txBody>
      </p:sp>
      <p:sp>
        <p:nvSpPr>
          <p:cNvPr id="81" name="Obdélník 80"/>
          <p:cNvSpPr/>
          <p:nvPr/>
        </p:nvSpPr>
        <p:spPr>
          <a:xfrm>
            <a:off x="4923478" y="3438207"/>
            <a:ext cx="2664296" cy="457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         ___   =   ___</a:t>
            </a:r>
            <a:endParaRPr lang="cs-CZ" dirty="0"/>
          </a:p>
        </p:txBody>
      </p:sp>
      <p:sp>
        <p:nvSpPr>
          <p:cNvPr id="82" name="Obdélník 81"/>
          <p:cNvSpPr/>
          <p:nvPr/>
        </p:nvSpPr>
        <p:spPr>
          <a:xfrm>
            <a:off x="5677272" y="4219317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  7     -     5 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2686027" y="4219317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3    +      5    =    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4" name="Obdélník 83"/>
          <p:cNvSpPr/>
          <p:nvPr/>
        </p:nvSpPr>
        <p:spPr>
          <a:xfrm>
            <a:off x="2686027" y="4759644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4     +     3    = 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5" name="Obdélník 84"/>
          <p:cNvSpPr/>
          <p:nvPr/>
        </p:nvSpPr>
        <p:spPr>
          <a:xfrm>
            <a:off x="2686027" y="5301208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 6     +     0 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5677272" y="4759644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 10     -     9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7" name="Obdélník 86"/>
          <p:cNvSpPr/>
          <p:nvPr/>
        </p:nvSpPr>
        <p:spPr>
          <a:xfrm>
            <a:off x="2686027" y="5870953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3     +     3 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8" name="Obdélník 87"/>
          <p:cNvSpPr/>
          <p:nvPr/>
        </p:nvSpPr>
        <p:spPr>
          <a:xfrm>
            <a:off x="5677272" y="5303317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   6      -     1 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89" name="Obdélník 88"/>
          <p:cNvSpPr/>
          <p:nvPr/>
        </p:nvSpPr>
        <p:spPr>
          <a:xfrm>
            <a:off x="5677272" y="5870953"/>
            <a:ext cx="2664296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</a:rPr>
              <a:t>    8      -     8    =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217650" y="519112"/>
            <a:ext cx="2662908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Porovnej dvojice čísel.</a:t>
            </a:r>
            <a:endParaRPr lang="cs-CZ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4748452" y="717772"/>
            <a:ext cx="1313180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03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700808"/>
            <a:ext cx="4860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materiály.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843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480</TotalTime>
  <Words>436</Words>
  <Application>Microsoft Office PowerPoint</Application>
  <PresentationFormat>Předvádění na obrazovce (4:3)</PresentationFormat>
  <Paragraphs>183</Paragraphs>
  <Slides>8</Slides>
  <Notes>2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Austin</vt:lpstr>
      <vt:lpstr>Motiv systému Office</vt:lpstr>
      <vt:lpstr>1_Motiv systému Office</vt:lpstr>
      <vt:lpstr>Prezentace aplikace PowerPoint</vt:lpstr>
      <vt:lpstr>ANOTACE:</vt:lpstr>
      <vt:lpstr>Matematika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MatejovicovaA</dc:creator>
  <cp:lastModifiedBy>admin</cp:lastModifiedBy>
  <cp:revision>42</cp:revision>
  <dcterms:created xsi:type="dcterms:W3CDTF">2012-01-15T05:14:50Z</dcterms:created>
  <dcterms:modified xsi:type="dcterms:W3CDTF">2012-07-11T20:43:10Z</dcterms:modified>
</cp:coreProperties>
</file>