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2"/>
  </p:notesMasterIdLst>
  <p:sldIdLst>
    <p:sldId id="261" r:id="rId4"/>
    <p:sldId id="262" r:id="rId5"/>
    <p:sldId id="256" r:id="rId6"/>
    <p:sldId id="257" r:id="rId7"/>
    <p:sldId id="258" r:id="rId8"/>
    <p:sldId id="259" r:id="rId9"/>
    <p:sldId id="260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152" y="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A3517DC-8F9B-44DD-867F-A9879DCCEFAC}" type="presOf" srcId="{1D8420EA-BFA0-403B-80F5-647FA396CC45}" destId="{8467D0EB-87A2-4285-8ACA-0398EFBF29BC}" srcOrd="1" destOrd="0" presId="urn:microsoft.com/office/officeart/2005/8/layout/target3"/>
    <dgm:cxn modelId="{5F7A1745-63BB-44D9-ABEC-C5C08021B6B6}" type="presOf" srcId="{100B6B2E-82E6-4C11-B19B-F2DB3A0EA64F}" destId="{DBA8199F-D892-4A8E-A352-2B7844050E09}" srcOrd="1" destOrd="0" presId="urn:microsoft.com/office/officeart/2005/8/layout/target3"/>
    <dgm:cxn modelId="{04700423-7D11-4B34-B307-6191232A3A13}" type="presOf" srcId="{130831A4-0540-4EC5-8F5A-93030E89D2D9}" destId="{8E23E229-92FC-49D1-B5FE-0303176B8A4E}" srcOrd="1" destOrd="0" presId="urn:microsoft.com/office/officeart/2005/8/layout/target3"/>
    <dgm:cxn modelId="{23F4B1E7-75C0-4F3A-B89A-636199B63B44}" type="presOf" srcId="{914700B9-77B5-440A-A438-DE98B6D4894D}" destId="{E73F1C26-6DCD-4001-88B9-355E01E2BCE7}" srcOrd="0" destOrd="0" presId="urn:microsoft.com/office/officeart/2005/8/layout/target3"/>
    <dgm:cxn modelId="{9D67D654-F794-4280-A60A-1FA02B6A1E5A}" type="presOf" srcId="{1D8420EA-BFA0-403B-80F5-647FA396CC45}" destId="{F7B3C0B7-F0F7-4F49-B02C-3630F8C5FAE5}" srcOrd="0" destOrd="0" presId="urn:microsoft.com/office/officeart/2005/8/layout/target3"/>
    <dgm:cxn modelId="{1392A480-1FD5-4A70-B36C-D993B7BB88F5}" type="presOf" srcId="{100B6B2E-82E6-4C11-B19B-F2DB3A0EA64F}" destId="{645AA564-2E9E-4954-AD87-AE01782CEC59}" srcOrd="0" destOrd="0" presId="urn:microsoft.com/office/officeart/2005/8/layout/target3"/>
    <dgm:cxn modelId="{54190278-2C95-41BC-997C-6C1C7C1A99EA}" type="presOf" srcId="{27FE2D31-D344-4B63-A89A-A89AB0D9F3E3}" destId="{FE47432B-CA46-450C-8D8F-66C300A95B52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2E54EFBB-BD9A-4DDB-875E-986FA8569C87}" type="presOf" srcId="{914700B9-77B5-440A-A438-DE98B6D4894D}" destId="{BD9AF279-D483-48F2-BBBD-45F8E8923512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A11E20BC-88F6-42CF-A18C-8B5BEBFA4348}" type="presOf" srcId="{130831A4-0540-4EC5-8F5A-93030E89D2D9}" destId="{F69CC921-512E-49F4-824C-A648EC5F27A5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25DA385C-68C0-47E4-9CC3-437AFEC7ABF4}" type="presParOf" srcId="{FE47432B-CA46-450C-8D8F-66C300A95B52}" destId="{B522209E-30D0-49D6-A340-2D383A11C668}" srcOrd="0" destOrd="0" presId="urn:microsoft.com/office/officeart/2005/8/layout/target3"/>
    <dgm:cxn modelId="{7F8032FE-D925-4964-A2C8-6A62673FC43A}" type="presParOf" srcId="{FE47432B-CA46-450C-8D8F-66C300A95B52}" destId="{ED5A8377-51D5-4DC5-B0E7-680166966720}" srcOrd="1" destOrd="0" presId="urn:microsoft.com/office/officeart/2005/8/layout/target3"/>
    <dgm:cxn modelId="{82A0D8B4-6368-451D-883B-6E016718442D}" type="presParOf" srcId="{FE47432B-CA46-450C-8D8F-66C300A95B52}" destId="{F69CC921-512E-49F4-824C-A648EC5F27A5}" srcOrd="2" destOrd="0" presId="urn:microsoft.com/office/officeart/2005/8/layout/target3"/>
    <dgm:cxn modelId="{07C8CE47-997C-4D6D-B373-7909C700E927}" type="presParOf" srcId="{FE47432B-CA46-450C-8D8F-66C300A95B52}" destId="{61C9CE18-EDA6-4EDF-BA1C-09779D38FBBF}" srcOrd="3" destOrd="0" presId="urn:microsoft.com/office/officeart/2005/8/layout/target3"/>
    <dgm:cxn modelId="{5798CD96-5C7E-432E-9E0A-1B897511866C}" type="presParOf" srcId="{FE47432B-CA46-450C-8D8F-66C300A95B52}" destId="{D60DEAAB-7AFE-435A-ACF6-18851E4B0426}" srcOrd="4" destOrd="0" presId="urn:microsoft.com/office/officeart/2005/8/layout/target3"/>
    <dgm:cxn modelId="{7BFA7774-D7A9-4B5D-9041-FD7305278CD7}" type="presParOf" srcId="{FE47432B-CA46-450C-8D8F-66C300A95B52}" destId="{F7B3C0B7-F0F7-4F49-B02C-3630F8C5FAE5}" srcOrd="5" destOrd="0" presId="urn:microsoft.com/office/officeart/2005/8/layout/target3"/>
    <dgm:cxn modelId="{03BE25E3-0DE9-4CCF-BAC2-644A1C4AC219}" type="presParOf" srcId="{FE47432B-CA46-450C-8D8F-66C300A95B52}" destId="{C9DA9446-E2D3-4F6A-8960-3CADFBF870B8}" srcOrd="6" destOrd="0" presId="urn:microsoft.com/office/officeart/2005/8/layout/target3"/>
    <dgm:cxn modelId="{40E82C98-E6CF-4682-A846-F7D1AE33F3F2}" type="presParOf" srcId="{FE47432B-CA46-450C-8D8F-66C300A95B52}" destId="{9726EC6F-D322-4CD3-B489-1BE3DF7CE70B}" srcOrd="7" destOrd="0" presId="urn:microsoft.com/office/officeart/2005/8/layout/target3"/>
    <dgm:cxn modelId="{FA8A0D15-5148-430C-9A56-7A1098376CF9}" type="presParOf" srcId="{FE47432B-CA46-450C-8D8F-66C300A95B52}" destId="{645AA564-2E9E-4954-AD87-AE01782CEC59}" srcOrd="8" destOrd="0" presId="urn:microsoft.com/office/officeart/2005/8/layout/target3"/>
    <dgm:cxn modelId="{3F20876B-4E96-4DE5-91D8-F3CBD9F5BB66}" type="presParOf" srcId="{FE47432B-CA46-450C-8D8F-66C300A95B52}" destId="{8538CAC4-6A86-42B8-B5AF-2FF155DB9D02}" srcOrd="9" destOrd="0" presId="urn:microsoft.com/office/officeart/2005/8/layout/target3"/>
    <dgm:cxn modelId="{1E5E133B-122D-4261-A2A6-47DE017C978D}" type="presParOf" srcId="{FE47432B-CA46-450C-8D8F-66C300A95B52}" destId="{26FD6024-A07F-46D0-8BC0-B5E595C5673D}" srcOrd="10" destOrd="0" presId="urn:microsoft.com/office/officeart/2005/8/layout/target3"/>
    <dgm:cxn modelId="{5DEFADD2-3CA3-493F-93AE-F7B554188D69}" type="presParOf" srcId="{FE47432B-CA46-450C-8D8F-66C300A95B52}" destId="{E73F1C26-6DCD-4001-88B9-355E01E2BCE7}" srcOrd="11" destOrd="0" presId="urn:microsoft.com/office/officeart/2005/8/layout/target3"/>
    <dgm:cxn modelId="{1FA9FFAC-1C8D-4F91-B368-653A6328EF58}" type="presParOf" srcId="{FE47432B-CA46-450C-8D8F-66C300A95B52}" destId="{8E23E229-92FC-49D1-B5FE-0303176B8A4E}" srcOrd="12" destOrd="0" presId="urn:microsoft.com/office/officeart/2005/8/layout/target3"/>
    <dgm:cxn modelId="{6456C70E-093E-424C-9083-75D380C1878C}" type="presParOf" srcId="{FE47432B-CA46-450C-8D8F-66C300A95B52}" destId="{8467D0EB-87A2-4285-8ACA-0398EFBF29BC}" srcOrd="13" destOrd="0" presId="urn:microsoft.com/office/officeart/2005/8/layout/target3"/>
    <dgm:cxn modelId="{425D2414-32E5-46D5-B398-17F6D9476B43}" type="presParOf" srcId="{FE47432B-CA46-450C-8D8F-66C300A95B52}" destId="{DBA8199F-D892-4A8E-A352-2B7844050E09}" srcOrd="14" destOrd="0" presId="urn:microsoft.com/office/officeart/2005/8/layout/target3"/>
    <dgm:cxn modelId="{2924D7E9-E2D5-4A8D-B349-3696B259ADAE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8B1576-066A-492F-8411-BC4061C3C9B3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709206-323C-4E64-BA35-BFA504254994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5451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09206-323C-4E64-BA35-BFA504254994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62188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AE6A6-230E-40E7-9C21-54B6B8908B79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694B-FEA5-4ACB-9A7C-0865B823F6D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AE6A6-230E-40E7-9C21-54B6B8908B79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694B-FEA5-4ACB-9A7C-0865B823F6D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AE6A6-230E-40E7-9C21-54B6B8908B79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694B-FEA5-4ACB-9A7C-0865B823F6D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AE6A6-230E-40E7-9C21-54B6B8908B79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694B-FEA5-4ACB-9A7C-0865B823F6D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AE6A6-230E-40E7-9C21-54B6B8908B79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694B-FEA5-4ACB-9A7C-0865B823F6D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AE6A6-230E-40E7-9C21-54B6B8908B79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694B-FEA5-4ACB-9A7C-0865B823F6D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AE6A6-230E-40E7-9C21-54B6B8908B79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694B-FEA5-4ACB-9A7C-0865B823F6D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AE6A6-230E-40E7-9C21-54B6B8908B79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694B-FEA5-4ACB-9A7C-0865B823F6D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AE6A6-230E-40E7-9C21-54B6B8908B79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D1B5694B-FEA5-4ACB-9A7C-0865B823F6D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AE6A6-230E-40E7-9C21-54B6B8908B79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694B-FEA5-4ACB-9A7C-0865B823F6D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AE6A6-230E-40E7-9C21-54B6B8908B79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5694B-FEA5-4ACB-9A7C-0865B823F6D1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1434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7943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8384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026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0106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4063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0634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5028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6467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2170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1450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3669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3665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0498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6811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4066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9764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1259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117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13963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0794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742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44AAE6A6-230E-40E7-9C21-54B6B8908B79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1B5694B-FEA5-4ACB-9A7C-0865B823F6D1}" type="slidenum">
              <a:rPr lang="cs-CZ" smtClean="0"/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866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074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11354784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5445224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7543024"/>
              </p:ext>
            </p:extLst>
          </p:nvPr>
        </p:nvGraphicFramePr>
        <p:xfrm>
          <a:off x="1691680" y="2852936"/>
          <a:ext cx="7056784" cy="220749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400" b="0" dirty="0" smtClean="0"/>
                        <a:t>NÁZEV</a:t>
                      </a:r>
                      <a:r>
                        <a:rPr lang="cs-CZ" sz="1400" b="0" baseline="0" dirty="0" smtClean="0"/>
                        <a:t> A ČÍSLO MATERIÁLU:</a:t>
                      </a:r>
                      <a:endParaRPr lang="cs-CZ" sz="14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VY_32_INOVACE_02_S03-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M-2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Prosinec 2011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Anna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Matějovicová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pro 2.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Sčítání a odčítání do 20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228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3532934"/>
              </p:ext>
            </p:extLst>
          </p:nvPr>
        </p:nvGraphicFramePr>
        <p:xfrm>
          <a:off x="539552" y="3356992"/>
          <a:ext cx="8280920" cy="3012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ROČNÍK</a:t>
                      </a:r>
                      <a:r>
                        <a:rPr lang="cs-CZ" sz="1400" baseline="0" dirty="0" smtClean="0"/>
                        <a:t>: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DRUH UČEBNÍHO MATERIÁLU: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pro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interaktivní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STUPEŇ</a:t>
                      </a:r>
                      <a:r>
                        <a:rPr lang="cs-CZ" sz="1400" b="1" baseline="0" dirty="0" smtClean="0"/>
                        <a:t> A TYP VZDĚLÁVÁNÍ: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první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POMŮCKY: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Učebnice – obrázky - tabulky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CÍL – INOVACE: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 – procvičování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učiva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 využitím interaktivní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tabule.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METODICKÉ POKYNY: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sčítají a odčítají příklady do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20.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Doplňují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tabulky,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zapisují příklady s danými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čísly,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počítají matematické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řetězce,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hledají a opravují chybné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příklady.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Zapisují a řeší jednoduchou slovní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úlohu. V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materiálu jsou využity animace.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2887385"/>
              </p:ext>
            </p:extLst>
          </p:nvPr>
        </p:nvGraphicFramePr>
        <p:xfrm>
          <a:off x="539552" y="1196752"/>
          <a:ext cx="8280920" cy="2088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procvičení sčítání a odčítání do 20 s přechodem přes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základ,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k procvičení sčítání a odčítání do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20,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k řešení slovních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úloh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792088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chápe a umí používat řešení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sčítání do 20 s přechodem přes 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základ. 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Řeší a správně zapisuje 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slovní úlohu. 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52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764704"/>
            <a:ext cx="8229600" cy="2167128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sz="6600" dirty="0" smtClean="0"/>
              <a:t>Matematika 2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3140968"/>
            <a:ext cx="5105400" cy="121920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solidFill>
                  <a:srgbClr val="7030A0"/>
                </a:solidFill>
              </a:rPr>
              <a:t>Sčítání a odčítání do 20</a:t>
            </a:r>
          </a:p>
        </p:txBody>
      </p:sp>
    </p:spTree>
    <p:extLst>
      <p:ext uri="{BB962C8B-B14F-4D97-AF65-F5344CB8AC3E}">
        <p14:creationId xmlns:p14="http://schemas.microsoft.com/office/powerpoint/2010/main" val="10051732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0017" y="580632"/>
            <a:ext cx="8485400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Sčítání do 20    …..   9   +   3    =  </a:t>
            </a:r>
            <a:r>
              <a:rPr lang="cs-CZ" sz="2400" dirty="0" smtClean="0">
                <a:solidFill>
                  <a:srgbClr val="FF0000"/>
                </a:solidFill>
              </a:rPr>
              <a:t>(  9   +    1 )   </a:t>
            </a:r>
            <a:r>
              <a:rPr lang="cs-CZ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+   2    =    </a:t>
            </a:r>
            <a:r>
              <a:rPr lang="cs-CZ" sz="2400" dirty="0" smtClean="0">
                <a:solidFill>
                  <a:srgbClr val="FF0000"/>
                </a:solidFill>
              </a:rPr>
              <a:t>10</a:t>
            </a:r>
            <a:r>
              <a:rPr lang="cs-CZ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+    2   =   12</a:t>
            </a:r>
            <a:endParaRPr lang="cs-CZ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 rot="5400000">
            <a:off x="3420495" y="959003"/>
            <a:ext cx="369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&lt;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43363" y="1217330"/>
            <a:ext cx="7232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1    2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2132856"/>
            <a:ext cx="5306261" cy="2308324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400" dirty="0" smtClean="0"/>
              <a:t>5   +   ___   =   10                   10   =   8   +   ___</a:t>
            </a:r>
          </a:p>
          <a:p>
            <a:r>
              <a:rPr lang="cs-CZ" sz="2400" dirty="0" smtClean="0"/>
              <a:t> 2   +   ___   =   10                   10   =   4   +   ___</a:t>
            </a:r>
          </a:p>
          <a:p>
            <a:r>
              <a:rPr lang="cs-CZ" sz="2400" dirty="0" smtClean="0"/>
              <a:t> 6   +   ___   =   10                   10   =   1   +   ___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7   +   ___   =   10                   10   =   3   +   ___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9   +   ___   =   10                  10   =   0   +   ___</a:t>
            </a:r>
          </a:p>
          <a:p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166005" y="1913110"/>
            <a:ext cx="1377300" cy="40934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2"/>
                </a:solidFill>
              </a:rPr>
              <a:t> 4   +   7   =   </a:t>
            </a:r>
          </a:p>
          <a:p>
            <a:r>
              <a:rPr lang="cs-CZ" sz="2000" dirty="0">
                <a:solidFill>
                  <a:schemeClr val="bg2"/>
                </a:solidFill>
              </a:rPr>
              <a:t> </a:t>
            </a:r>
            <a:r>
              <a:rPr lang="cs-CZ" sz="2000" dirty="0" smtClean="0">
                <a:solidFill>
                  <a:schemeClr val="bg2"/>
                </a:solidFill>
              </a:rPr>
              <a:t>9   +   5   =   </a:t>
            </a:r>
          </a:p>
          <a:p>
            <a:r>
              <a:rPr lang="cs-CZ" sz="2000" dirty="0">
                <a:solidFill>
                  <a:schemeClr val="bg2"/>
                </a:solidFill>
              </a:rPr>
              <a:t> </a:t>
            </a:r>
            <a:r>
              <a:rPr lang="cs-CZ" sz="2000" dirty="0" smtClean="0">
                <a:solidFill>
                  <a:schemeClr val="bg2"/>
                </a:solidFill>
              </a:rPr>
              <a:t>3   +   8   =   </a:t>
            </a:r>
          </a:p>
          <a:p>
            <a:r>
              <a:rPr lang="cs-CZ" sz="2000" dirty="0">
                <a:solidFill>
                  <a:schemeClr val="bg2"/>
                </a:solidFill>
              </a:rPr>
              <a:t> </a:t>
            </a:r>
            <a:r>
              <a:rPr lang="cs-CZ" sz="2000" dirty="0" smtClean="0">
                <a:solidFill>
                  <a:schemeClr val="bg2"/>
                </a:solidFill>
              </a:rPr>
              <a:t>8   +   2   =   </a:t>
            </a:r>
          </a:p>
          <a:p>
            <a:r>
              <a:rPr lang="cs-CZ" sz="2000" dirty="0" smtClean="0">
                <a:solidFill>
                  <a:schemeClr val="bg2"/>
                </a:solidFill>
              </a:rPr>
              <a:t> 1   +   7   =</a:t>
            </a:r>
          </a:p>
          <a:p>
            <a:r>
              <a:rPr lang="cs-CZ" sz="2000" dirty="0">
                <a:solidFill>
                  <a:schemeClr val="bg2"/>
                </a:solidFill>
              </a:rPr>
              <a:t> </a:t>
            </a:r>
            <a:r>
              <a:rPr lang="cs-CZ" sz="2000" dirty="0" smtClean="0">
                <a:solidFill>
                  <a:schemeClr val="bg2"/>
                </a:solidFill>
              </a:rPr>
              <a:t>5   +   7   =</a:t>
            </a:r>
          </a:p>
          <a:p>
            <a:r>
              <a:rPr lang="cs-CZ" sz="2000" dirty="0">
                <a:solidFill>
                  <a:schemeClr val="bg2"/>
                </a:solidFill>
              </a:rPr>
              <a:t> </a:t>
            </a:r>
            <a:r>
              <a:rPr lang="cs-CZ" sz="2000" dirty="0" smtClean="0">
                <a:solidFill>
                  <a:schemeClr val="bg2"/>
                </a:solidFill>
              </a:rPr>
              <a:t>3   +   4   =</a:t>
            </a:r>
          </a:p>
          <a:p>
            <a:r>
              <a:rPr lang="cs-CZ" sz="2000" dirty="0">
                <a:solidFill>
                  <a:schemeClr val="bg2"/>
                </a:solidFill>
              </a:rPr>
              <a:t> </a:t>
            </a:r>
            <a:r>
              <a:rPr lang="cs-CZ" sz="2000" dirty="0" smtClean="0">
                <a:solidFill>
                  <a:schemeClr val="bg2"/>
                </a:solidFill>
              </a:rPr>
              <a:t>9   +   0   = </a:t>
            </a:r>
          </a:p>
          <a:p>
            <a:r>
              <a:rPr lang="cs-CZ" sz="2000" dirty="0">
                <a:solidFill>
                  <a:schemeClr val="bg2"/>
                </a:solidFill>
              </a:rPr>
              <a:t> </a:t>
            </a:r>
            <a:r>
              <a:rPr lang="cs-CZ" sz="2000" dirty="0" smtClean="0">
                <a:solidFill>
                  <a:schemeClr val="bg2"/>
                </a:solidFill>
              </a:rPr>
              <a:t>6   +   5   =</a:t>
            </a:r>
          </a:p>
          <a:p>
            <a:r>
              <a:rPr lang="cs-CZ" sz="2000" dirty="0">
                <a:solidFill>
                  <a:schemeClr val="bg2"/>
                </a:solidFill>
              </a:rPr>
              <a:t> </a:t>
            </a:r>
            <a:r>
              <a:rPr lang="cs-CZ" sz="2000" dirty="0" smtClean="0">
                <a:solidFill>
                  <a:schemeClr val="bg2"/>
                </a:solidFill>
              </a:rPr>
              <a:t>7   +   6   = </a:t>
            </a:r>
          </a:p>
          <a:p>
            <a:r>
              <a:rPr lang="cs-CZ" sz="2000" dirty="0">
                <a:solidFill>
                  <a:schemeClr val="bg2"/>
                </a:solidFill>
              </a:rPr>
              <a:t> </a:t>
            </a:r>
            <a:r>
              <a:rPr lang="cs-CZ" sz="2000" dirty="0" smtClean="0">
                <a:solidFill>
                  <a:schemeClr val="bg2"/>
                </a:solidFill>
              </a:rPr>
              <a:t>10  +   7   =</a:t>
            </a:r>
          </a:p>
          <a:p>
            <a:r>
              <a:rPr lang="cs-CZ" sz="2000" dirty="0">
                <a:solidFill>
                  <a:schemeClr val="bg2"/>
                </a:solidFill>
              </a:rPr>
              <a:t> </a:t>
            </a:r>
            <a:r>
              <a:rPr lang="cs-CZ" sz="2000" dirty="0" smtClean="0">
                <a:solidFill>
                  <a:schemeClr val="bg2"/>
                </a:solidFill>
              </a:rPr>
              <a:t>9   +   6   =</a:t>
            </a:r>
          </a:p>
          <a:p>
            <a:r>
              <a:rPr lang="cs-CZ" sz="2000" dirty="0">
                <a:solidFill>
                  <a:schemeClr val="bg2"/>
                </a:solidFill>
              </a:rPr>
              <a:t> </a:t>
            </a:r>
            <a:r>
              <a:rPr lang="cs-CZ" sz="2000" dirty="0" smtClean="0">
                <a:solidFill>
                  <a:schemeClr val="bg2"/>
                </a:solidFill>
              </a:rPr>
              <a:t>2   +   4   =</a:t>
            </a:r>
            <a:endParaRPr lang="cs-CZ" sz="2000" dirty="0">
              <a:solidFill>
                <a:schemeClr val="bg2"/>
              </a:solidFill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1742210"/>
              </p:ext>
            </p:extLst>
          </p:nvPr>
        </p:nvGraphicFramePr>
        <p:xfrm>
          <a:off x="540977" y="4869160"/>
          <a:ext cx="6096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a+b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539552" y="1451445"/>
            <a:ext cx="1134541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2"/>
                </a:solidFill>
              </a:rPr>
              <a:t>Počítej.</a:t>
            </a:r>
            <a:endParaRPr lang="cs-CZ" sz="24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5776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899592" y="620688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1475656" y="620688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2091617" y="620688"/>
            <a:ext cx="576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3707904" y="534794"/>
            <a:ext cx="576064" cy="57606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9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283968" y="534794"/>
            <a:ext cx="576064" cy="57606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14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4860032" y="534794"/>
            <a:ext cx="576064" cy="57606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5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6282471" y="534794"/>
            <a:ext cx="576064" cy="57606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10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6858535" y="534794"/>
            <a:ext cx="576064" cy="57606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4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7452320" y="534794"/>
            <a:ext cx="576064" cy="57606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2"/>
                </a:solidFill>
              </a:rPr>
              <a:t>6</a:t>
            </a:r>
            <a:endParaRPr lang="cs-CZ" dirty="0">
              <a:solidFill>
                <a:schemeClr val="bg2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7568" y="1556792"/>
            <a:ext cx="209223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</a:t>
            </a:r>
          </a:p>
          <a:p>
            <a:endParaRPr lang="cs-CZ" dirty="0"/>
          </a:p>
          <a:p>
            <a:r>
              <a:rPr lang="cs-CZ" dirty="0" smtClean="0"/>
              <a:t>_________________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_________________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_________________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25880" y="1556792"/>
            <a:ext cx="209223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</a:t>
            </a:r>
          </a:p>
          <a:p>
            <a:endParaRPr lang="cs-CZ" dirty="0"/>
          </a:p>
          <a:p>
            <a:r>
              <a:rPr lang="cs-CZ" dirty="0" smtClean="0"/>
              <a:t>_________________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_________________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_________________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100446" y="1556792"/>
            <a:ext cx="209223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</a:t>
            </a:r>
          </a:p>
          <a:p>
            <a:endParaRPr lang="cs-CZ" dirty="0"/>
          </a:p>
          <a:p>
            <a:r>
              <a:rPr lang="cs-CZ" dirty="0" smtClean="0"/>
              <a:t>_________________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_________________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_________________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37831" y="3862148"/>
            <a:ext cx="44935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Vypočítej a zakroužkuj správný výsledek.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37831" y="165462"/>
            <a:ext cx="48013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Zapiš dva příklady na   +   dva příklady na  -  .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03949" y="4509120"/>
            <a:ext cx="503214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2   +   4   +    6   = ___            14     10     12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8   +   7    +   2    = ___           16      17     15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3   +   7    +   9    = ___            19     18     20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10  +   6   +   1   = ___            17      11     16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100446" y="4324454"/>
            <a:ext cx="1885453" cy="19389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400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7   +   6   =   12</a:t>
            </a:r>
          </a:p>
          <a:p>
            <a:r>
              <a:rPr lang="cs-CZ" sz="2400" dirty="0">
                <a:solidFill>
                  <a:schemeClr val="bg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4   +   5   =   9</a:t>
            </a:r>
          </a:p>
          <a:p>
            <a:r>
              <a:rPr lang="cs-CZ" sz="2400" dirty="0">
                <a:solidFill>
                  <a:schemeClr val="bg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9   +   2   =   11</a:t>
            </a:r>
          </a:p>
          <a:p>
            <a:r>
              <a:rPr lang="cs-CZ" sz="2400" dirty="0">
                <a:solidFill>
                  <a:schemeClr val="bg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3   +   8   =   10</a:t>
            </a:r>
          </a:p>
          <a:p>
            <a:r>
              <a:rPr lang="cs-CZ" sz="2400" dirty="0">
                <a:solidFill>
                  <a:schemeClr val="bg1">
                    <a:lumMod val="65000"/>
                    <a:lumOff val="3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5   +   7   =   12</a:t>
            </a:r>
            <a:endParaRPr lang="cs-CZ" sz="2400" dirty="0">
              <a:solidFill>
                <a:schemeClr val="bg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884681" y="3862148"/>
            <a:ext cx="23169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Najdi a oprav chyby.</a:t>
            </a:r>
            <a:endParaRPr lang="cs-CZ" sz="2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255476" y="5445606"/>
            <a:ext cx="4187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x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846971" y="5445041"/>
            <a:ext cx="4187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x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240963" y="5091663"/>
            <a:ext cx="4187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x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828414" y="5091663"/>
            <a:ext cx="4187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x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572386" y="4737720"/>
            <a:ext cx="4187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x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4819022" y="4779156"/>
            <a:ext cx="4187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x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204947" y="4340351"/>
            <a:ext cx="4187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x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619174" y="4340351"/>
            <a:ext cx="4187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x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28" name="Ovál 27"/>
          <p:cNvSpPr/>
          <p:nvPr/>
        </p:nvSpPr>
        <p:spPr>
          <a:xfrm>
            <a:off x="4831369" y="4509120"/>
            <a:ext cx="4572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Ovál 28"/>
          <p:cNvSpPr/>
          <p:nvPr/>
        </p:nvSpPr>
        <p:spPr>
          <a:xfrm>
            <a:off x="3599926" y="5662417"/>
            <a:ext cx="4572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Ovál 29"/>
          <p:cNvSpPr/>
          <p:nvPr/>
        </p:nvSpPr>
        <p:spPr>
          <a:xfrm>
            <a:off x="4204947" y="4904499"/>
            <a:ext cx="4572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Ovál 30"/>
          <p:cNvSpPr/>
          <p:nvPr/>
        </p:nvSpPr>
        <p:spPr>
          <a:xfrm>
            <a:off x="3619174" y="5284305"/>
            <a:ext cx="4572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8100222" y="4311981"/>
            <a:ext cx="454483" cy="461665"/>
          </a:xfrm>
          <a:prstGeom prst="rect">
            <a:avLst/>
          </a:prstGeom>
          <a:solidFill>
            <a:srgbClr val="0070C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13</a:t>
            </a:r>
            <a:endParaRPr lang="cs-CZ" sz="24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8106746" y="5379644"/>
            <a:ext cx="460382" cy="461665"/>
          </a:xfrm>
          <a:prstGeom prst="rect">
            <a:avLst/>
          </a:prstGeom>
          <a:solidFill>
            <a:srgbClr val="0070C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11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530439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18204"/>
            <a:ext cx="8350363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2"/>
                </a:solidFill>
              </a:rPr>
              <a:t>Odčítání     ……    12   -   8    =   </a:t>
            </a:r>
            <a:r>
              <a:rPr lang="cs-CZ" sz="2400" dirty="0" smtClean="0">
                <a:solidFill>
                  <a:srgbClr val="FF0000"/>
                </a:solidFill>
              </a:rPr>
              <a:t>(  12    -    2   )   </a:t>
            </a:r>
            <a:r>
              <a:rPr lang="cs-CZ" sz="2400" dirty="0" smtClean="0">
                <a:solidFill>
                  <a:schemeClr val="bg2"/>
                </a:solidFill>
              </a:rPr>
              <a:t>-    6    =    </a:t>
            </a:r>
            <a:r>
              <a:rPr lang="cs-CZ" sz="2400" dirty="0" smtClean="0">
                <a:solidFill>
                  <a:srgbClr val="FF0000"/>
                </a:solidFill>
              </a:rPr>
              <a:t>10 </a:t>
            </a:r>
            <a:r>
              <a:rPr lang="cs-CZ" sz="2400" dirty="0" smtClean="0">
                <a:solidFill>
                  <a:schemeClr val="bg2"/>
                </a:solidFill>
              </a:rPr>
              <a:t>  -    6   =   4</a:t>
            </a:r>
            <a:endParaRPr lang="cs-CZ" sz="2400" dirty="0">
              <a:solidFill>
                <a:schemeClr val="bg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 rot="16200000">
            <a:off x="3279434" y="1000739"/>
            <a:ext cx="197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&gt;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43523" y="1293126"/>
            <a:ext cx="869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2      6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1732166"/>
            <a:ext cx="19447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Odčítej do 10.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2348880"/>
            <a:ext cx="7992888" cy="163121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002060"/>
                </a:solidFill>
              </a:rPr>
              <a:t> 12   -   ___   =   10                        15   -   ___   =   10                          10   =   18   -   ___        </a:t>
            </a:r>
          </a:p>
          <a:p>
            <a:r>
              <a:rPr lang="cs-CZ" sz="2000" dirty="0">
                <a:solidFill>
                  <a:srgbClr val="002060"/>
                </a:solidFill>
              </a:rPr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17   -    ___   =   10                       18   -   ___   =   10                          10   =   14   -   ___</a:t>
            </a:r>
          </a:p>
          <a:p>
            <a:r>
              <a:rPr lang="cs-CZ" sz="2000" dirty="0">
                <a:solidFill>
                  <a:srgbClr val="002060"/>
                </a:solidFill>
              </a:rPr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11   -    ___   =   10                       13   -   ___   =   10                           10   =   11   -   ___</a:t>
            </a:r>
          </a:p>
          <a:p>
            <a:r>
              <a:rPr lang="cs-CZ" sz="2000" dirty="0">
                <a:solidFill>
                  <a:srgbClr val="002060"/>
                </a:solidFill>
              </a:rPr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19   -    ___   =   10                       10   -   ___   =   10                          10   =   19   -   ___</a:t>
            </a:r>
          </a:p>
          <a:p>
            <a:r>
              <a:rPr lang="cs-CZ" sz="2000" dirty="0">
                <a:solidFill>
                  <a:srgbClr val="002060"/>
                </a:solidFill>
              </a:rPr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14   -    ___   =   10                       16   -   ___   =   10                          10   =   16   -   ___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39552" y="4062263"/>
            <a:ext cx="11977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Odčítej.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539552" y="4526161"/>
            <a:ext cx="1656731" cy="457200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17   -   5   =</a:t>
            </a:r>
            <a:endParaRPr lang="cs-CZ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716016" y="4523928"/>
            <a:ext cx="3456384" cy="457200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16   -   4   -   6   -   2   -   1   =</a:t>
            </a:r>
            <a:endParaRPr lang="cs-CZ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39552" y="5095226"/>
            <a:ext cx="1656731" cy="457200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12   -   6   =</a:t>
            </a:r>
            <a:endParaRPr lang="cs-CZ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39552" y="5690971"/>
            <a:ext cx="1656731" cy="457200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11   -   7   =</a:t>
            </a:r>
            <a:endParaRPr lang="cs-CZ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39552" y="6295267"/>
            <a:ext cx="1656731" cy="457200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15   -   3   =</a:t>
            </a:r>
            <a:endParaRPr lang="cs-CZ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579742" y="6295267"/>
            <a:ext cx="1656731" cy="457200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13   -   9   =</a:t>
            </a:r>
            <a:endParaRPr lang="cs-CZ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569740" y="5690971"/>
            <a:ext cx="1656731" cy="457200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18   -   4   =</a:t>
            </a:r>
            <a:endParaRPr lang="cs-CZ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549732" y="5098907"/>
            <a:ext cx="1656731" cy="457200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14   -   8   =</a:t>
            </a:r>
            <a:endParaRPr lang="cs-CZ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549731" y="4523928"/>
            <a:ext cx="1656731" cy="457200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20   -   5   =</a:t>
            </a:r>
            <a:endParaRPr lang="cs-CZ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716016" y="5098907"/>
            <a:ext cx="3456384" cy="457200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20   -   2   -   3   -   7   -   5    =</a:t>
            </a:r>
            <a:endParaRPr lang="cs-CZ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716016" y="5690971"/>
            <a:ext cx="3456384" cy="457200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12   -   4   -   1   -   6   -   1   =</a:t>
            </a:r>
            <a:endParaRPr lang="cs-CZ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716016" y="6295267"/>
            <a:ext cx="3456384" cy="457200"/>
          </a:xfrm>
          <a:prstGeom prst="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19   -   8   -   2   -   5   -   3   =</a:t>
            </a:r>
            <a:endParaRPr lang="cs-CZ" sz="2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8517299" y="4523928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8517299" y="5095226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8517299" y="5690971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8517299" y="6270115"/>
            <a:ext cx="4572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03358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Vyřeš </a:t>
            </a:r>
            <a:r>
              <a:rPr lang="cs-CZ" sz="2400" dirty="0" smtClean="0"/>
              <a:t> </a:t>
            </a:r>
            <a:r>
              <a:rPr lang="cs-CZ" sz="2400" dirty="0" smtClean="0"/>
              <a:t>slovní  </a:t>
            </a:r>
            <a:r>
              <a:rPr lang="cs-CZ" sz="2400" dirty="0" smtClean="0"/>
              <a:t>úlohu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196752"/>
            <a:ext cx="83603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Pan Novotný má 15  slepic a 2 kohouty.  Svému sousedovi  prodal</a:t>
            </a:r>
          </a:p>
          <a:p>
            <a:r>
              <a:rPr lang="cs-CZ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8 slepic.  Kolik kusů </a:t>
            </a:r>
            <a:r>
              <a:rPr lang="cs-CZ" sz="2400" u="sng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drůbeže</a:t>
            </a:r>
            <a:r>
              <a:rPr lang="cs-CZ" sz="24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panu Novotnému zůstalo?</a:t>
            </a:r>
            <a:endParaRPr lang="cs-CZ" sz="24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2276872"/>
            <a:ext cx="8039380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Zápis:</a:t>
            </a:r>
          </a:p>
          <a:p>
            <a:endParaRPr lang="cs-CZ" dirty="0"/>
          </a:p>
          <a:p>
            <a:r>
              <a:rPr lang="cs-CZ" dirty="0" smtClean="0"/>
              <a:t>_____________________</a:t>
            </a:r>
          </a:p>
          <a:p>
            <a:endParaRPr lang="cs-CZ" dirty="0"/>
          </a:p>
          <a:p>
            <a:r>
              <a:rPr lang="cs-CZ" dirty="0" smtClean="0"/>
              <a:t>_____________________</a:t>
            </a:r>
          </a:p>
          <a:p>
            <a:endParaRPr lang="cs-CZ" dirty="0" smtClean="0"/>
          </a:p>
          <a:p>
            <a:r>
              <a:rPr lang="cs-CZ" dirty="0" smtClean="0"/>
              <a:t>_____________________                                  Výpočet: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______________________________________________________________________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5085184"/>
            <a:ext cx="8039380" cy="95410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Odpověď:</a:t>
            </a:r>
          </a:p>
          <a:p>
            <a:endParaRPr lang="cs-CZ" dirty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______________________________________________________________________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566026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872314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173488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461520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4766320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5079860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5392688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5714256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6019056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6324212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6595120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6883152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7174097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7454814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7742846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8030878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8318910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8606942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3277994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2989962" y="2276872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6458" y="2805933"/>
            <a:ext cx="704904" cy="809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115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196752"/>
            <a:ext cx="4222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</a:t>
            </a:r>
            <a:r>
              <a:rPr lang="cs-CZ" dirty="0" smtClean="0"/>
              <a:t>prezentaci </a:t>
            </a:r>
            <a:r>
              <a:rPr lang="cs-CZ" dirty="0" smtClean="0"/>
              <a:t>byly použity vlastní materiály 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134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TC010205601[[fn=Luxusní motiv]]</Template>
  <TotalTime>408</TotalTime>
  <Words>717</Words>
  <Application>Microsoft Office PowerPoint</Application>
  <PresentationFormat>Předvádění na obrazovce (4:3)</PresentationFormat>
  <Paragraphs>161</Paragraphs>
  <Slides>8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Deluxe</vt:lpstr>
      <vt:lpstr>Motiv systému Office</vt:lpstr>
      <vt:lpstr>1_Motiv systému Office</vt:lpstr>
      <vt:lpstr>Prezentace aplikace PowerPoint</vt:lpstr>
      <vt:lpstr>ANOTACE:</vt:lpstr>
      <vt:lpstr>Matematika 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 2</dc:title>
  <dc:creator>MatejovicovaA</dc:creator>
  <cp:lastModifiedBy>admin</cp:lastModifiedBy>
  <cp:revision>28</cp:revision>
  <dcterms:created xsi:type="dcterms:W3CDTF">2012-01-17T18:18:10Z</dcterms:created>
  <dcterms:modified xsi:type="dcterms:W3CDTF">2012-07-11T21:04:03Z</dcterms:modified>
</cp:coreProperties>
</file>