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12"/>
  </p:notesMasterIdLst>
  <p:sldIdLst>
    <p:sldId id="261" r:id="rId4"/>
    <p:sldId id="262" r:id="rId5"/>
    <p:sldId id="256" r:id="rId6"/>
    <p:sldId id="257" r:id="rId7"/>
    <p:sldId id="258" r:id="rId8"/>
    <p:sldId id="259" r:id="rId9"/>
    <p:sldId id="260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D3D2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theme" Target="theme/theme1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DB5E8C6-6B89-48B7-A623-ADF97AE147DC}" type="presOf" srcId="{130831A4-0540-4EC5-8F5A-93030E89D2D9}" destId="{8E23E229-92FC-49D1-B5FE-0303176B8A4E}" srcOrd="1" destOrd="0" presId="urn:microsoft.com/office/officeart/2005/8/layout/target3"/>
    <dgm:cxn modelId="{15597987-51E6-4CD3-8CC3-5B1B9C1E893B}" type="presOf" srcId="{100B6B2E-82E6-4C11-B19B-F2DB3A0EA64F}" destId="{645AA564-2E9E-4954-AD87-AE01782CEC59}" srcOrd="0" destOrd="0" presId="urn:microsoft.com/office/officeart/2005/8/layout/target3"/>
    <dgm:cxn modelId="{3FD6EED8-C5FF-4448-9A41-E5340EB21C35}" type="presOf" srcId="{100B6B2E-82E6-4C11-B19B-F2DB3A0EA64F}" destId="{DBA8199F-D892-4A8E-A352-2B7844050E09}" srcOrd="1" destOrd="0" presId="urn:microsoft.com/office/officeart/2005/8/layout/target3"/>
    <dgm:cxn modelId="{47EB751D-1AA9-445D-BB76-86E0F1C7FC31}" type="presOf" srcId="{27FE2D31-D344-4B63-A89A-A89AB0D9F3E3}" destId="{FE47432B-CA46-450C-8D8F-66C300A95B52}" srcOrd="0" destOrd="0" presId="urn:microsoft.com/office/officeart/2005/8/layout/target3"/>
    <dgm:cxn modelId="{A4393B39-8254-4247-9006-D20F9F7C6D8A}" type="presOf" srcId="{1D8420EA-BFA0-403B-80F5-647FA396CC45}" destId="{8467D0EB-87A2-4285-8ACA-0398EFBF29BC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ED464042-3852-41EB-AB1B-4E81D3429B4C}" type="presOf" srcId="{914700B9-77B5-440A-A438-DE98B6D4894D}" destId="{BD9AF279-D483-48F2-BBBD-45F8E8923512}" srcOrd="1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01D997EB-ADA9-4451-B07B-AFF062E83411}" type="presOf" srcId="{130831A4-0540-4EC5-8F5A-93030E89D2D9}" destId="{F69CC921-512E-49F4-824C-A648EC5F27A5}" srcOrd="0" destOrd="0" presId="urn:microsoft.com/office/officeart/2005/8/layout/target3"/>
    <dgm:cxn modelId="{99DD7830-FC53-4963-9D1A-4BC5FC0C3C48}" type="presOf" srcId="{914700B9-77B5-440A-A438-DE98B6D4894D}" destId="{E73F1C26-6DCD-4001-88B9-355E01E2BCE7}" srcOrd="0" destOrd="0" presId="urn:microsoft.com/office/officeart/2005/8/layout/target3"/>
    <dgm:cxn modelId="{DA741808-A429-494F-A12A-D0F149FC993E}" type="presOf" srcId="{1D8420EA-BFA0-403B-80F5-647FA396CC45}" destId="{F7B3C0B7-F0F7-4F49-B02C-3630F8C5FAE5}" srcOrd="0" destOrd="0" presId="urn:microsoft.com/office/officeart/2005/8/layout/target3"/>
    <dgm:cxn modelId="{F420AB2E-ED2F-4871-A01E-3C6D76933D0C}" type="presParOf" srcId="{FE47432B-CA46-450C-8D8F-66C300A95B52}" destId="{B522209E-30D0-49D6-A340-2D383A11C668}" srcOrd="0" destOrd="0" presId="urn:microsoft.com/office/officeart/2005/8/layout/target3"/>
    <dgm:cxn modelId="{8BC117A2-92A4-4063-8593-97037A3CD2E6}" type="presParOf" srcId="{FE47432B-CA46-450C-8D8F-66C300A95B52}" destId="{ED5A8377-51D5-4DC5-B0E7-680166966720}" srcOrd="1" destOrd="0" presId="urn:microsoft.com/office/officeart/2005/8/layout/target3"/>
    <dgm:cxn modelId="{D03D7E00-78BB-4C92-925E-DD41A833E314}" type="presParOf" srcId="{FE47432B-CA46-450C-8D8F-66C300A95B52}" destId="{F69CC921-512E-49F4-824C-A648EC5F27A5}" srcOrd="2" destOrd="0" presId="urn:microsoft.com/office/officeart/2005/8/layout/target3"/>
    <dgm:cxn modelId="{4C2971F4-B850-453D-9AD5-7D00A32F42F6}" type="presParOf" srcId="{FE47432B-CA46-450C-8D8F-66C300A95B52}" destId="{61C9CE18-EDA6-4EDF-BA1C-09779D38FBBF}" srcOrd="3" destOrd="0" presId="urn:microsoft.com/office/officeart/2005/8/layout/target3"/>
    <dgm:cxn modelId="{68F5C955-B148-4190-A42B-9DE928F116DC}" type="presParOf" srcId="{FE47432B-CA46-450C-8D8F-66C300A95B52}" destId="{D60DEAAB-7AFE-435A-ACF6-18851E4B0426}" srcOrd="4" destOrd="0" presId="urn:microsoft.com/office/officeart/2005/8/layout/target3"/>
    <dgm:cxn modelId="{81810D2C-F5C7-4065-9430-DE6DCF8E114A}" type="presParOf" srcId="{FE47432B-CA46-450C-8D8F-66C300A95B52}" destId="{F7B3C0B7-F0F7-4F49-B02C-3630F8C5FAE5}" srcOrd="5" destOrd="0" presId="urn:microsoft.com/office/officeart/2005/8/layout/target3"/>
    <dgm:cxn modelId="{1B1C42A9-3C68-4D5A-84AC-B61076FF7971}" type="presParOf" srcId="{FE47432B-CA46-450C-8D8F-66C300A95B52}" destId="{C9DA9446-E2D3-4F6A-8960-3CADFBF870B8}" srcOrd="6" destOrd="0" presId="urn:microsoft.com/office/officeart/2005/8/layout/target3"/>
    <dgm:cxn modelId="{C683965D-1539-4C6B-B027-8A092C413903}" type="presParOf" srcId="{FE47432B-CA46-450C-8D8F-66C300A95B52}" destId="{9726EC6F-D322-4CD3-B489-1BE3DF7CE70B}" srcOrd="7" destOrd="0" presId="urn:microsoft.com/office/officeart/2005/8/layout/target3"/>
    <dgm:cxn modelId="{A892BC0E-A1E5-4D24-A709-47E922B2FF7A}" type="presParOf" srcId="{FE47432B-CA46-450C-8D8F-66C300A95B52}" destId="{645AA564-2E9E-4954-AD87-AE01782CEC59}" srcOrd="8" destOrd="0" presId="urn:microsoft.com/office/officeart/2005/8/layout/target3"/>
    <dgm:cxn modelId="{8B63DEBD-0FFC-441C-A76A-A0F929F76F9C}" type="presParOf" srcId="{FE47432B-CA46-450C-8D8F-66C300A95B52}" destId="{8538CAC4-6A86-42B8-B5AF-2FF155DB9D02}" srcOrd="9" destOrd="0" presId="urn:microsoft.com/office/officeart/2005/8/layout/target3"/>
    <dgm:cxn modelId="{8A0A4D12-5F75-4B48-ACFF-868985289CBF}" type="presParOf" srcId="{FE47432B-CA46-450C-8D8F-66C300A95B52}" destId="{26FD6024-A07F-46D0-8BC0-B5E595C5673D}" srcOrd="10" destOrd="0" presId="urn:microsoft.com/office/officeart/2005/8/layout/target3"/>
    <dgm:cxn modelId="{EB27E6D4-34E1-4676-B874-56A6B929E83C}" type="presParOf" srcId="{FE47432B-CA46-450C-8D8F-66C300A95B52}" destId="{E73F1C26-6DCD-4001-88B9-355E01E2BCE7}" srcOrd="11" destOrd="0" presId="urn:microsoft.com/office/officeart/2005/8/layout/target3"/>
    <dgm:cxn modelId="{4E662E55-2CFC-4F2C-944A-9C131D941B70}" type="presParOf" srcId="{FE47432B-CA46-450C-8D8F-66C300A95B52}" destId="{8E23E229-92FC-49D1-B5FE-0303176B8A4E}" srcOrd="12" destOrd="0" presId="urn:microsoft.com/office/officeart/2005/8/layout/target3"/>
    <dgm:cxn modelId="{A40BA240-C004-4B3B-B3AF-347C2D3D9611}" type="presParOf" srcId="{FE47432B-CA46-450C-8D8F-66C300A95B52}" destId="{8467D0EB-87A2-4285-8ACA-0398EFBF29BC}" srcOrd="13" destOrd="0" presId="urn:microsoft.com/office/officeart/2005/8/layout/target3"/>
    <dgm:cxn modelId="{E8EB79ED-3CB4-429E-81AD-E07249B4F586}" type="presParOf" srcId="{FE47432B-CA46-450C-8D8F-66C300A95B52}" destId="{DBA8199F-D892-4A8E-A352-2B7844050E09}" srcOrd="14" destOrd="0" presId="urn:microsoft.com/office/officeart/2005/8/layout/target3"/>
    <dgm:cxn modelId="{9DE4BBF2-D996-438C-A295-F20F1CB0ECE8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711E18-FE1A-44D7-AE63-84DAB0C3948F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F95228-DF04-4E1C-84A1-5B2B096A14D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73769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 sečtení desítek žák</a:t>
            </a:r>
            <a:r>
              <a:rPr lang="cs-CZ" baseline="0" dirty="0" smtClean="0"/>
              <a:t> slovně vyjádří příklad, po objevení příkladu pokračuje ve výpočtu.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F95228-DF04-4E1C-84A1-5B2B096A14D9}" type="slidenum">
              <a:rPr lang="cs-CZ" smtClean="0"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323387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Autofit/>
          </a:bodyPr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10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887FC-2207-4969-BAF7-C686DCCBB221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30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3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83E47-21EE-451E-9F63-3F1821E65FD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887FC-2207-4969-BAF7-C686DCCBB221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83E47-21EE-451E-9F63-3F1821E65FD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887FC-2207-4969-BAF7-C686DCCBB221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83E47-21EE-451E-9F63-3F1821E65FD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887FC-2207-4969-BAF7-C686DCCBB221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83E47-21EE-451E-9F63-3F1821E65FD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887FC-2207-4969-BAF7-C686DCCBB221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83E47-21EE-451E-9F63-3F1821E65FD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887FC-2207-4969-BAF7-C686DCCBB221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83E47-21EE-451E-9F63-3F1821E65FD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887FC-2207-4969-BAF7-C686DCCBB221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83E47-21EE-451E-9F63-3F1821E65FD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887FC-2207-4969-BAF7-C686DCCBB221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83E47-21EE-451E-9F63-3F1821E65FD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 rot="21172883" flipH="1">
            <a:off x="4068648" y="1312793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 rot="21435926" flipH="1">
            <a:off x="4045012" y="1267664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4065563" y="1252028"/>
            <a:ext cx="3840480" cy="384048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293056">
            <a:off x="4124179" y="1181685"/>
            <a:ext cx="3977640" cy="397764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tIns="45720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887FC-2207-4969-BAF7-C686DCCBB221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83E47-21EE-451E-9F63-3F1821E65FD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887FC-2207-4969-BAF7-C686DCCBB221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83E47-21EE-451E-9F63-3F1821E65FD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887FC-2207-4969-BAF7-C686DCCBB221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83E47-21EE-451E-9F63-3F1821E65FD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382177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03966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296790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877469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70506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744040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050608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573983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500446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046913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888803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10791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957106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517950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481686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232243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393392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370049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667952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534729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062574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07898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2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dirty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>
              <a:defRPr sz="1100"/>
            </a:lvl1pPr>
          </a:lstStyle>
          <a:p>
            <a:fld id="{C51887FC-2207-4969-BAF7-C686DCCBB221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>
              <a:defRPr sz="1100"/>
            </a:lvl1pPr>
          </a:lstStyle>
          <a:p>
            <a:endParaRPr lang="cs-CZ" dirty="0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>
              <a:defRPr sz="1100"/>
            </a:lvl1pPr>
          </a:lstStyle>
          <a:p>
            <a:fld id="{7E383E47-21EE-451E-9F63-3F1821E65FD5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1" hangingPunct="1">
        <a:spcBef>
          <a:spcPct val="0"/>
        </a:spcBef>
        <a:buNone/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+mj-ea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4048" indent="-274320" algn="l" rtl="0" eaLnBrk="1" latinLnBrk="1" hangingPunct="1">
        <a:spcBef>
          <a:spcPct val="20000"/>
        </a:spcBef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+mn-ea"/>
          <a:ea typeface="+mn-ea"/>
          <a:cs typeface="+mn-cs"/>
        </a:defRPr>
      </a:lvl1pPr>
      <a:lvl2pPr marL="676656" indent="-228600" algn="l" rtl="0" eaLnBrk="1" latinLnBrk="1" hangingPunct="1">
        <a:spcBef>
          <a:spcPct val="20000"/>
        </a:spcBef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+mn-ea"/>
          <a:ea typeface="+mn-ea"/>
          <a:cs typeface="+mn-cs"/>
        </a:defRPr>
      </a:lvl2pPr>
      <a:lvl3pPr marL="93268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+mn-ea"/>
          <a:ea typeface="+mn-ea"/>
          <a:cs typeface="+mn-cs"/>
        </a:defRPr>
      </a:lvl3pPr>
      <a:lvl4pPr marL="119786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4pPr>
      <a:lvl5pPr marL="1463040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68147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20967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64527163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445224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14484785"/>
              </p:ext>
            </p:extLst>
          </p:nvPr>
        </p:nvGraphicFramePr>
        <p:xfrm>
          <a:off x="1691680" y="2852936"/>
          <a:ext cx="7056784" cy="220749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400" b="0" dirty="0" smtClean="0"/>
                        <a:t>NÁZEV</a:t>
                      </a:r>
                      <a:r>
                        <a:rPr lang="cs-CZ" sz="1400" b="0" baseline="0" dirty="0" smtClean="0"/>
                        <a:t> A ČÍSLO MATERIÁLU:</a:t>
                      </a:r>
                      <a:endParaRPr lang="cs-CZ" sz="14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VY_32_INOVACE_06_S03-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M-2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Prosinec 2011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Anna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Matějovicová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 a její aplikace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 a její aplikace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 pro 2.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Sčítání a odčítání desítek do 100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610666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64184851"/>
              </p:ext>
            </p:extLst>
          </p:nvPr>
        </p:nvGraphicFramePr>
        <p:xfrm>
          <a:off x="539552" y="3501008"/>
          <a:ext cx="8280920" cy="27995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ROČNÍK</a:t>
                      </a:r>
                      <a:r>
                        <a:rPr lang="cs-CZ" sz="1400" baseline="0" dirty="0" smtClean="0"/>
                        <a:t>: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2.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DRUH UČEBNÍHO MATERIÁLU: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pro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STUPEŇ</a:t>
                      </a:r>
                      <a:r>
                        <a:rPr lang="cs-CZ" sz="1400" b="1" baseline="0" dirty="0" smtClean="0"/>
                        <a:t> A TYP VZDĚLÁVÁNÍ: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– první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POMŮCKY: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Učebnice – obrázky - tabulky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CÍL – INOVACE: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zopakování – procvičování - výklad učiva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/>
                      </a:r>
                      <a:b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</a:b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s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METODICKÉ POKYNY: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sčítají skupiny obrázků po </a:t>
                      </a: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desítkách. </a:t>
                      </a: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Řeší příklady sčítání a odčítání </a:t>
                      </a: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desítek, </a:t>
                      </a: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doplňují tabulku sčítání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 a řeší řetězy příkladů sčítání a odčítání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desítek</a:t>
                      </a: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.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V materiálu jsou využity animace.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04648242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 pochopení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početních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úkonů sčítání a odčítání desítek  do 100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dokáže 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počítat skupiny obrázků po 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desítkách. 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Dokáže sčítat a odčítat desítky  v oboru do 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100.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10217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7030A0"/>
          </a:solidFill>
        </p:spPr>
        <p:txBody>
          <a:bodyPr/>
          <a:lstStyle/>
          <a:p>
            <a:r>
              <a:rPr lang="cs-CZ" dirty="0" smtClean="0"/>
              <a:t>Matematika 2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3717032"/>
            <a:ext cx="6400800" cy="648072"/>
          </a:xfrm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Sčítání a odčítání desítek do 100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9609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unce 2"/>
          <p:cNvSpPr/>
          <p:nvPr/>
        </p:nvSpPr>
        <p:spPr>
          <a:xfrm>
            <a:off x="1158516" y="1221396"/>
            <a:ext cx="360040" cy="36004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Slunce 3"/>
          <p:cNvSpPr/>
          <p:nvPr/>
        </p:nvSpPr>
        <p:spPr>
          <a:xfrm>
            <a:off x="1158516" y="861356"/>
            <a:ext cx="360040" cy="36004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Slunce 4"/>
          <p:cNvSpPr/>
          <p:nvPr/>
        </p:nvSpPr>
        <p:spPr>
          <a:xfrm>
            <a:off x="1161189" y="1598712"/>
            <a:ext cx="360040" cy="36004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Slunce 5"/>
          <p:cNvSpPr/>
          <p:nvPr/>
        </p:nvSpPr>
        <p:spPr>
          <a:xfrm>
            <a:off x="1161189" y="1958752"/>
            <a:ext cx="360040" cy="36004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Slunce 6"/>
          <p:cNvSpPr/>
          <p:nvPr/>
        </p:nvSpPr>
        <p:spPr>
          <a:xfrm>
            <a:off x="1161189" y="2305472"/>
            <a:ext cx="360040" cy="36004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Slunce 7"/>
          <p:cNvSpPr/>
          <p:nvPr/>
        </p:nvSpPr>
        <p:spPr>
          <a:xfrm>
            <a:off x="1161189" y="2986006"/>
            <a:ext cx="360040" cy="36004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Slunce 8"/>
          <p:cNvSpPr/>
          <p:nvPr/>
        </p:nvSpPr>
        <p:spPr>
          <a:xfrm>
            <a:off x="1158516" y="2637892"/>
            <a:ext cx="360040" cy="36004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Slunce 9"/>
          <p:cNvSpPr/>
          <p:nvPr/>
        </p:nvSpPr>
        <p:spPr>
          <a:xfrm>
            <a:off x="1161189" y="3346046"/>
            <a:ext cx="360040" cy="36004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Slunce 10"/>
          <p:cNvSpPr/>
          <p:nvPr/>
        </p:nvSpPr>
        <p:spPr>
          <a:xfrm>
            <a:off x="1161189" y="3696188"/>
            <a:ext cx="360040" cy="36004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Slunce 11"/>
          <p:cNvSpPr/>
          <p:nvPr/>
        </p:nvSpPr>
        <p:spPr>
          <a:xfrm>
            <a:off x="2426595" y="861356"/>
            <a:ext cx="360040" cy="360040"/>
          </a:xfrm>
          <a:prstGeom prst="sun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Slunce 12"/>
          <p:cNvSpPr/>
          <p:nvPr/>
        </p:nvSpPr>
        <p:spPr>
          <a:xfrm>
            <a:off x="2411760" y="501316"/>
            <a:ext cx="360040" cy="360040"/>
          </a:xfrm>
          <a:prstGeom prst="sun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Slunce 13"/>
          <p:cNvSpPr/>
          <p:nvPr/>
        </p:nvSpPr>
        <p:spPr>
          <a:xfrm>
            <a:off x="2427575" y="1202102"/>
            <a:ext cx="360040" cy="360040"/>
          </a:xfrm>
          <a:prstGeom prst="sun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Slunce 14"/>
          <p:cNvSpPr/>
          <p:nvPr/>
        </p:nvSpPr>
        <p:spPr>
          <a:xfrm>
            <a:off x="2427575" y="1598712"/>
            <a:ext cx="360040" cy="360040"/>
          </a:xfrm>
          <a:prstGeom prst="sun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Slunce 15"/>
          <p:cNvSpPr/>
          <p:nvPr/>
        </p:nvSpPr>
        <p:spPr>
          <a:xfrm>
            <a:off x="2426595" y="1978046"/>
            <a:ext cx="360040" cy="360040"/>
          </a:xfrm>
          <a:prstGeom prst="sun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Slunce 16"/>
          <p:cNvSpPr/>
          <p:nvPr/>
        </p:nvSpPr>
        <p:spPr>
          <a:xfrm>
            <a:off x="2427575" y="2338709"/>
            <a:ext cx="360040" cy="360040"/>
          </a:xfrm>
          <a:prstGeom prst="sun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Slunce 17"/>
          <p:cNvSpPr/>
          <p:nvPr/>
        </p:nvSpPr>
        <p:spPr>
          <a:xfrm>
            <a:off x="2411760" y="2698749"/>
            <a:ext cx="360040" cy="360040"/>
          </a:xfrm>
          <a:prstGeom prst="sun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Slunce 18"/>
          <p:cNvSpPr/>
          <p:nvPr/>
        </p:nvSpPr>
        <p:spPr>
          <a:xfrm>
            <a:off x="2411760" y="3058789"/>
            <a:ext cx="360040" cy="360040"/>
          </a:xfrm>
          <a:prstGeom prst="sun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Slunce 19"/>
          <p:cNvSpPr/>
          <p:nvPr/>
        </p:nvSpPr>
        <p:spPr>
          <a:xfrm>
            <a:off x="2411760" y="3751249"/>
            <a:ext cx="360040" cy="360040"/>
          </a:xfrm>
          <a:prstGeom prst="sun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Slunce 20"/>
          <p:cNvSpPr/>
          <p:nvPr/>
        </p:nvSpPr>
        <p:spPr>
          <a:xfrm>
            <a:off x="2411760" y="3427512"/>
            <a:ext cx="360040" cy="360040"/>
          </a:xfrm>
          <a:prstGeom prst="sun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Slunce 21"/>
          <p:cNvSpPr/>
          <p:nvPr/>
        </p:nvSpPr>
        <p:spPr>
          <a:xfrm>
            <a:off x="2915816" y="501316"/>
            <a:ext cx="360040" cy="360040"/>
          </a:xfrm>
          <a:prstGeom prst="sun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Slunce 22"/>
          <p:cNvSpPr/>
          <p:nvPr/>
        </p:nvSpPr>
        <p:spPr>
          <a:xfrm>
            <a:off x="2915816" y="861356"/>
            <a:ext cx="360040" cy="360040"/>
          </a:xfrm>
          <a:prstGeom prst="sun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Slunce 23"/>
          <p:cNvSpPr/>
          <p:nvPr/>
        </p:nvSpPr>
        <p:spPr>
          <a:xfrm>
            <a:off x="2917241" y="1221396"/>
            <a:ext cx="360040" cy="360040"/>
          </a:xfrm>
          <a:prstGeom prst="sun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Slunce 24"/>
          <p:cNvSpPr/>
          <p:nvPr/>
        </p:nvSpPr>
        <p:spPr>
          <a:xfrm>
            <a:off x="2915816" y="1598712"/>
            <a:ext cx="360040" cy="360040"/>
          </a:xfrm>
          <a:prstGeom prst="sun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Slunce 25"/>
          <p:cNvSpPr/>
          <p:nvPr/>
        </p:nvSpPr>
        <p:spPr>
          <a:xfrm>
            <a:off x="2915816" y="1978046"/>
            <a:ext cx="360040" cy="360040"/>
          </a:xfrm>
          <a:prstGeom prst="sun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" name="Slunce 26"/>
          <p:cNvSpPr/>
          <p:nvPr/>
        </p:nvSpPr>
        <p:spPr>
          <a:xfrm>
            <a:off x="2915816" y="2344059"/>
            <a:ext cx="360040" cy="360040"/>
          </a:xfrm>
          <a:prstGeom prst="sun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" name="Slunce 27"/>
          <p:cNvSpPr/>
          <p:nvPr/>
        </p:nvSpPr>
        <p:spPr>
          <a:xfrm>
            <a:off x="1158516" y="476672"/>
            <a:ext cx="360040" cy="36004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" name="Slunce 28"/>
          <p:cNvSpPr/>
          <p:nvPr/>
        </p:nvSpPr>
        <p:spPr>
          <a:xfrm>
            <a:off x="772014" y="3696188"/>
            <a:ext cx="360040" cy="36004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0" name="Slunce 29"/>
          <p:cNvSpPr/>
          <p:nvPr/>
        </p:nvSpPr>
        <p:spPr>
          <a:xfrm>
            <a:off x="772014" y="3349379"/>
            <a:ext cx="360040" cy="36004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1" name="Slunce 30"/>
          <p:cNvSpPr/>
          <p:nvPr/>
        </p:nvSpPr>
        <p:spPr>
          <a:xfrm>
            <a:off x="755576" y="2989339"/>
            <a:ext cx="360040" cy="36004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Slunce 31"/>
          <p:cNvSpPr/>
          <p:nvPr/>
        </p:nvSpPr>
        <p:spPr>
          <a:xfrm>
            <a:off x="755576" y="2615622"/>
            <a:ext cx="360040" cy="36004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Slunce 32"/>
          <p:cNvSpPr/>
          <p:nvPr/>
        </p:nvSpPr>
        <p:spPr>
          <a:xfrm>
            <a:off x="755576" y="2305472"/>
            <a:ext cx="360040" cy="36004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4" name="Slunce 33"/>
          <p:cNvSpPr/>
          <p:nvPr/>
        </p:nvSpPr>
        <p:spPr>
          <a:xfrm>
            <a:off x="755576" y="1958752"/>
            <a:ext cx="360040" cy="36004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5" name="Slunce 34"/>
          <p:cNvSpPr/>
          <p:nvPr/>
        </p:nvSpPr>
        <p:spPr>
          <a:xfrm>
            <a:off x="755576" y="1581347"/>
            <a:ext cx="360040" cy="36004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6" name="Slunce 35"/>
          <p:cNvSpPr/>
          <p:nvPr/>
        </p:nvSpPr>
        <p:spPr>
          <a:xfrm>
            <a:off x="755576" y="1221307"/>
            <a:ext cx="360040" cy="36004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7" name="Slunce 36"/>
          <p:cNvSpPr/>
          <p:nvPr/>
        </p:nvSpPr>
        <p:spPr>
          <a:xfrm>
            <a:off x="755576" y="842062"/>
            <a:ext cx="360040" cy="36004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8" name="Slunce 37"/>
          <p:cNvSpPr/>
          <p:nvPr/>
        </p:nvSpPr>
        <p:spPr>
          <a:xfrm>
            <a:off x="755576" y="476672"/>
            <a:ext cx="360040" cy="36004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9" name="Slunce 38"/>
          <p:cNvSpPr/>
          <p:nvPr/>
        </p:nvSpPr>
        <p:spPr>
          <a:xfrm>
            <a:off x="2929696" y="2698749"/>
            <a:ext cx="360040" cy="360040"/>
          </a:xfrm>
          <a:prstGeom prst="sun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0" name="Slunce 39"/>
          <p:cNvSpPr/>
          <p:nvPr/>
        </p:nvSpPr>
        <p:spPr>
          <a:xfrm>
            <a:off x="2929696" y="3031169"/>
            <a:ext cx="360040" cy="360040"/>
          </a:xfrm>
          <a:prstGeom prst="sun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1" name="Slunce 40"/>
          <p:cNvSpPr/>
          <p:nvPr/>
        </p:nvSpPr>
        <p:spPr>
          <a:xfrm>
            <a:off x="2923513" y="3391209"/>
            <a:ext cx="360040" cy="360040"/>
          </a:xfrm>
          <a:prstGeom prst="sun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Slunce 41"/>
          <p:cNvSpPr/>
          <p:nvPr/>
        </p:nvSpPr>
        <p:spPr>
          <a:xfrm>
            <a:off x="2917241" y="3784486"/>
            <a:ext cx="360040" cy="360040"/>
          </a:xfrm>
          <a:prstGeom prst="sun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3" name="Slunce 42"/>
          <p:cNvSpPr/>
          <p:nvPr/>
        </p:nvSpPr>
        <p:spPr>
          <a:xfrm>
            <a:off x="3831641" y="3787552"/>
            <a:ext cx="360040" cy="360040"/>
          </a:xfrm>
          <a:prstGeom prst="sun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Slunce 43"/>
          <p:cNvSpPr/>
          <p:nvPr/>
        </p:nvSpPr>
        <p:spPr>
          <a:xfrm>
            <a:off x="3374441" y="3787552"/>
            <a:ext cx="360040" cy="360040"/>
          </a:xfrm>
          <a:prstGeom prst="sun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5" name="Slunce 44"/>
          <p:cNvSpPr/>
          <p:nvPr/>
        </p:nvSpPr>
        <p:spPr>
          <a:xfrm>
            <a:off x="3831641" y="3393226"/>
            <a:ext cx="360040" cy="360040"/>
          </a:xfrm>
          <a:prstGeom prst="sun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6" name="Slunce 45"/>
          <p:cNvSpPr/>
          <p:nvPr/>
        </p:nvSpPr>
        <p:spPr>
          <a:xfrm>
            <a:off x="3831641" y="3067472"/>
            <a:ext cx="360040" cy="360040"/>
          </a:xfrm>
          <a:prstGeom prst="sun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7" name="Slunce 46"/>
          <p:cNvSpPr/>
          <p:nvPr/>
        </p:nvSpPr>
        <p:spPr>
          <a:xfrm>
            <a:off x="3831641" y="2704099"/>
            <a:ext cx="360040" cy="360040"/>
          </a:xfrm>
          <a:prstGeom prst="sun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8" name="Slunce 47"/>
          <p:cNvSpPr/>
          <p:nvPr/>
        </p:nvSpPr>
        <p:spPr>
          <a:xfrm>
            <a:off x="3831641" y="2344059"/>
            <a:ext cx="360040" cy="360040"/>
          </a:xfrm>
          <a:prstGeom prst="sun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9" name="Slunce 48"/>
          <p:cNvSpPr/>
          <p:nvPr/>
        </p:nvSpPr>
        <p:spPr>
          <a:xfrm>
            <a:off x="3831641" y="1958752"/>
            <a:ext cx="360040" cy="360040"/>
          </a:xfrm>
          <a:prstGeom prst="sun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0" name="Slunce 49"/>
          <p:cNvSpPr/>
          <p:nvPr/>
        </p:nvSpPr>
        <p:spPr>
          <a:xfrm>
            <a:off x="3831641" y="1598712"/>
            <a:ext cx="360040" cy="360040"/>
          </a:xfrm>
          <a:prstGeom prst="sun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1" name="Slunce 50"/>
          <p:cNvSpPr/>
          <p:nvPr/>
        </p:nvSpPr>
        <p:spPr>
          <a:xfrm>
            <a:off x="3831641" y="1221396"/>
            <a:ext cx="360040" cy="360040"/>
          </a:xfrm>
          <a:prstGeom prst="sun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2" name="Slunce 51"/>
          <p:cNvSpPr/>
          <p:nvPr/>
        </p:nvSpPr>
        <p:spPr>
          <a:xfrm>
            <a:off x="3859261" y="861267"/>
            <a:ext cx="360040" cy="360040"/>
          </a:xfrm>
          <a:prstGeom prst="sun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3" name="Slunce 52"/>
          <p:cNvSpPr/>
          <p:nvPr/>
        </p:nvSpPr>
        <p:spPr>
          <a:xfrm>
            <a:off x="3866780" y="503333"/>
            <a:ext cx="360040" cy="360040"/>
          </a:xfrm>
          <a:prstGeom prst="sun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4" name="Slunce 53"/>
          <p:cNvSpPr/>
          <p:nvPr/>
        </p:nvSpPr>
        <p:spPr>
          <a:xfrm>
            <a:off x="3374441" y="3418829"/>
            <a:ext cx="360040" cy="360040"/>
          </a:xfrm>
          <a:prstGeom prst="sun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5" name="Slunce 54"/>
          <p:cNvSpPr/>
          <p:nvPr/>
        </p:nvSpPr>
        <p:spPr>
          <a:xfrm>
            <a:off x="3381960" y="3058789"/>
            <a:ext cx="360040" cy="360040"/>
          </a:xfrm>
          <a:prstGeom prst="sun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6" name="Slunce 55"/>
          <p:cNvSpPr/>
          <p:nvPr/>
        </p:nvSpPr>
        <p:spPr>
          <a:xfrm>
            <a:off x="3368373" y="2704099"/>
            <a:ext cx="360040" cy="360040"/>
          </a:xfrm>
          <a:prstGeom prst="sun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7" name="Slunce 56"/>
          <p:cNvSpPr/>
          <p:nvPr/>
        </p:nvSpPr>
        <p:spPr>
          <a:xfrm>
            <a:off x="3368373" y="2346611"/>
            <a:ext cx="360040" cy="360040"/>
          </a:xfrm>
          <a:prstGeom prst="sun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8" name="Slunce 57"/>
          <p:cNvSpPr/>
          <p:nvPr/>
        </p:nvSpPr>
        <p:spPr>
          <a:xfrm>
            <a:off x="3368373" y="1984019"/>
            <a:ext cx="360040" cy="360040"/>
          </a:xfrm>
          <a:prstGeom prst="sun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9" name="Slunce 58"/>
          <p:cNvSpPr/>
          <p:nvPr/>
        </p:nvSpPr>
        <p:spPr>
          <a:xfrm>
            <a:off x="3374441" y="1598712"/>
            <a:ext cx="360040" cy="360040"/>
          </a:xfrm>
          <a:prstGeom prst="sun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0" name="Slunce 59"/>
          <p:cNvSpPr/>
          <p:nvPr/>
        </p:nvSpPr>
        <p:spPr>
          <a:xfrm>
            <a:off x="3368373" y="1221396"/>
            <a:ext cx="360040" cy="360040"/>
          </a:xfrm>
          <a:prstGeom prst="sun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1" name="Slunce 60"/>
          <p:cNvSpPr/>
          <p:nvPr/>
        </p:nvSpPr>
        <p:spPr>
          <a:xfrm>
            <a:off x="3381960" y="863373"/>
            <a:ext cx="360040" cy="360040"/>
          </a:xfrm>
          <a:prstGeom prst="sun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2" name="Slunce 61"/>
          <p:cNvSpPr/>
          <p:nvPr/>
        </p:nvSpPr>
        <p:spPr>
          <a:xfrm>
            <a:off x="3381871" y="501316"/>
            <a:ext cx="360040" cy="360040"/>
          </a:xfrm>
          <a:prstGeom prst="sun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3" name="Měsíc 62"/>
          <p:cNvSpPr/>
          <p:nvPr/>
        </p:nvSpPr>
        <p:spPr>
          <a:xfrm>
            <a:off x="4848021" y="501316"/>
            <a:ext cx="294037" cy="360960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4" name="Měsíc 63"/>
          <p:cNvSpPr/>
          <p:nvPr/>
        </p:nvSpPr>
        <p:spPr>
          <a:xfrm>
            <a:off x="4848020" y="842062"/>
            <a:ext cx="294037" cy="360960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5" name="Měsíc 64"/>
          <p:cNvSpPr/>
          <p:nvPr/>
        </p:nvSpPr>
        <p:spPr>
          <a:xfrm>
            <a:off x="4848019" y="1201182"/>
            <a:ext cx="294037" cy="360960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6" name="Měsíc 65"/>
          <p:cNvSpPr/>
          <p:nvPr/>
        </p:nvSpPr>
        <p:spPr>
          <a:xfrm>
            <a:off x="4848018" y="1567938"/>
            <a:ext cx="294037" cy="360960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7" name="Měsíc 66"/>
          <p:cNvSpPr/>
          <p:nvPr/>
        </p:nvSpPr>
        <p:spPr>
          <a:xfrm>
            <a:off x="4848021" y="1928898"/>
            <a:ext cx="294037" cy="360960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8" name="Měsíc 67"/>
          <p:cNvSpPr/>
          <p:nvPr/>
        </p:nvSpPr>
        <p:spPr>
          <a:xfrm>
            <a:off x="4848021" y="2318792"/>
            <a:ext cx="294037" cy="360960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9" name="Měsíc 68"/>
          <p:cNvSpPr/>
          <p:nvPr/>
        </p:nvSpPr>
        <p:spPr>
          <a:xfrm>
            <a:off x="4848021" y="2704099"/>
            <a:ext cx="294037" cy="360960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0" name="Měsíc 69"/>
          <p:cNvSpPr/>
          <p:nvPr/>
        </p:nvSpPr>
        <p:spPr>
          <a:xfrm>
            <a:off x="4848021" y="3067472"/>
            <a:ext cx="294037" cy="360960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1" name="Měsíc 70"/>
          <p:cNvSpPr/>
          <p:nvPr/>
        </p:nvSpPr>
        <p:spPr>
          <a:xfrm>
            <a:off x="4848021" y="3410236"/>
            <a:ext cx="294037" cy="360960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2" name="Měsíc 71"/>
          <p:cNvSpPr/>
          <p:nvPr/>
        </p:nvSpPr>
        <p:spPr>
          <a:xfrm>
            <a:off x="4848017" y="3784486"/>
            <a:ext cx="294037" cy="360960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3" name="Mrak 72"/>
          <p:cNvSpPr/>
          <p:nvPr/>
        </p:nvSpPr>
        <p:spPr>
          <a:xfrm>
            <a:off x="5724128" y="471322"/>
            <a:ext cx="360040" cy="365390"/>
          </a:xfrm>
          <a:prstGeom prst="cloud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4" name="Mrak 73"/>
          <p:cNvSpPr/>
          <p:nvPr/>
        </p:nvSpPr>
        <p:spPr>
          <a:xfrm>
            <a:off x="5723148" y="836712"/>
            <a:ext cx="360040" cy="365390"/>
          </a:xfrm>
          <a:prstGeom prst="cloud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5" name="Mrak 74"/>
          <p:cNvSpPr/>
          <p:nvPr/>
        </p:nvSpPr>
        <p:spPr>
          <a:xfrm>
            <a:off x="5737092" y="1223413"/>
            <a:ext cx="360040" cy="365390"/>
          </a:xfrm>
          <a:prstGeom prst="cloud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6" name="Mrak 75"/>
          <p:cNvSpPr/>
          <p:nvPr/>
        </p:nvSpPr>
        <p:spPr>
          <a:xfrm>
            <a:off x="5723148" y="1598712"/>
            <a:ext cx="360040" cy="365390"/>
          </a:xfrm>
          <a:prstGeom prst="cloud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7" name="Mrak 76"/>
          <p:cNvSpPr/>
          <p:nvPr/>
        </p:nvSpPr>
        <p:spPr>
          <a:xfrm>
            <a:off x="5723148" y="1958752"/>
            <a:ext cx="360040" cy="365390"/>
          </a:xfrm>
          <a:prstGeom prst="cloud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8" name="Mrak 77"/>
          <p:cNvSpPr/>
          <p:nvPr/>
        </p:nvSpPr>
        <p:spPr>
          <a:xfrm>
            <a:off x="5723148" y="2305472"/>
            <a:ext cx="360040" cy="365390"/>
          </a:xfrm>
          <a:prstGeom prst="cloud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9" name="Mrak 78"/>
          <p:cNvSpPr/>
          <p:nvPr/>
        </p:nvSpPr>
        <p:spPr>
          <a:xfrm>
            <a:off x="5737092" y="2653853"/>
            <a:ext cx="360040" cy="365390"/>
          </a:xfrm>
          <a:prstGeom prst="cloud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0" name="Mrak 79"/>
          <p:cNvSpPr/>
          <p:nvPr/>
        </p:nvSpPr>
        <p:spPr>
          <a:xfrm>
            <a:off x="5723148" y="3033934"/>
            <a:ext cx="360040" cy="365390"/>
          </a:xfrm>
          <a:prstGeom prst="cloud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1" name="Mrak 80"/>
          <p:cNvSpPr/>
          <p:nvPr/>
        </p:nvSpPr>
        <p:spPr>
          <a:xfrm>
            <a:off x="5723148" y="3385859"/>
            <a:ext cx="360040" cy="365390"/>
          </a:xfrm>
          <a:prstGeom prst="cloud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2" name="Mrak 81"/>
          <p:cNvSpPr/>
          <p:nvPr/>
        </p:nvSpPr>
        <p:spPr>
          <a:xfrm>
            <a:off x="5723148" y="3774119"/>
            <a:ext cx="360040" cy="365390"/>
          </a:xfrm>
          <a:prstGeom prst="cloud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3" name="Mrak 82"/>
          <p:cNvSpPr/>
          <p:nvPr/>
        </p:nvSpPr>
        <p:spPr>
          <a:xfrm>
            <a:off x="6165514" y="471322"/>
            <a:ext cx="360040" cy="365390"/>
          </a:xfrm>
          <a:prstGeom prst="cloud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4" name="Mrak 83"/>
          <p:cNvSpPr/>
          <p:nvPr/>
        </p:nvSpPr>
        <p:spPr>
          <a:xfrm>
            <a:off x="6165514" y="836712"/>
            <a:ext cx="360040" cy="365390"/>
          </a:xfrm>
          <a:prstGeom prst="cloud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5" name="Mrak 84"/>
          <p:cNvSpPr/>
          <p:nvPr/>
        </p:nvSpPr>
        <p:spPr>
          <a:xfrm>
            <a:off x="6165514" y="1215957"/>
            <a:ext cx="360040" cy="365390"/>
          </a:xfrm>
          <a:prstGeom prst="cloud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6" name="Mrak 85"/>
          <p:cNvSpPr/>
          <p:nvPr/>
        </p:nvSpPr>
        <p:spPr>
          <a:xfrm>
            <a:off x="6165514" y="1612656"/>
            <a:ext cx="360040" cy="365390"/>
          </a:xfrm>
          <a:prstGeom prst="cloud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7" name="Mrak 86"/>
          <p:cNvSpPr/>
          <p:nvPr/>
        </p:nvSpPr>
        <p:spPr>
          <a:xfrm>
            <a:off x="6150679" y="1984019"/>
            <a:ext cx="360040" cy="365390"/>
          </a:xfrm>
          <a:prstGeom prst="cloud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8" name="Mrak 87"/>
          <p:cNvSpPr/>
          <p:nvPr/>
        </p:nvSpPr>
        <p:spPr>
          <a:xfrm>
            <a:off x="6150679" y="2349409"/>
            <a:ext cx="360040" cy="365390"/>
          </a:xfrm>
          <a:prstGeom prst="cloud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6" name="Mrak 105"/>
          <p:cNvSpPr/>
          <p:nvPr/>
        </p:nvSpPr>
        <p:spPr>
          <a:xfrm>
            <a:off x="6165514" y="2693399"/>
            <a:ext cx="360040" cy="365390"/>
          </a:xfrm>
          <a:prstGeom prst="cloud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7" name="Mrak 106"/>
          <p:cNvSpPr/>
          <p:nvPr/>
        </p:nvSpPr>
        <p:spPr>
          <a:xfrm>
            <a:off x="6165514" y="3053439"/>
            <a:ext cx="360040" cy="365390"/>
          </a:xfrm>
          <a:prstGeom prst="cloud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8" name="Mrak 107"/>
          <p:cNvSpPr/>
          <p:nvPr/>
        </p:nvSpPr>
        <p:spPr>
          <a:xfrm>
            <a:off x="6150679" y="3399892"/>
            <a:ext cx="360040" cy="365390"/>
          </a:xfrm>
          <a:prstGeom prst="cloud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9" name="Mrak 108"/>
          <p:cNvSpPr/>
          <p:nvPr/>
        </p:nvSpPr>
        <p:spPr>
          <a:xfrm>
            <a:off x="6165514" y="3755655"/>
            <a:ext cx="360040" cy="365390"/>
          </a:xfrm>
          <a:prstGeom prst="cloud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0" name="Mrak 109"/>
          <p:cNvSpPr/>
          <p:nvPr/>
        </p:nvSpPr>
        <p:spPr>
          <a:xfrm>
            <a:off x="6608566" y="448874"/>
            <a:ext cx="360040" cy="365390"/>
          </a:xfrm>
          <a:prstGeom prst="cloud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1" name="Mrak 110"/>
          <p:cNvSpPr/>
          <p:nvPr/>
        </p:nvSpPr>
        <p:spPr>
          <a:xfrm>
            <a:off x="6608566" y="836712"/>
            <a:ext cx="360040" cy="365390"/>
          </a:xfrm>
          <a:prstGeom prst="cloud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2" name="Mrak 111"/>
          <p:cNvSpPr/>
          <p:nvPr/>
        </p:nvSpPr>
        <p:spPr>
          <a:xfrm>
            <a:off x="6608566" y="1215957"/>
            <a:ext cx="360040" cy="365390"/>
          </a:xfrm>
          <a:prstGeom prst="cloud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3" name="Mrak 112"/>
          <p:cNvSpPr/>
          <p:nvPr/>
        </p:nvSpPr>
        <p:spPr>
          <a:xfrm>
            <a:off x="6608566" y="1598712"/>
            <a:ext cx="360040" cy="365390"/>
          </a:xfrm>
          <a:prstGeom prst="cloud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4" name="Mrak 113"/>
          <p:cNvSpPr/>
          <p:nvPr/>
        </p:nvSpPr>
        <p:spPr>
          <a:xfrm>
            <a:off x="6608566" y="1984019"/>
            <a:ext cx="360040" cy="365390"/>
          </a:xfrm>
          <a:prstGeom prst="cloud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5" name="Mrak 114"/>
          <p:cNvSpPr/>
          <p:nvPr/>
        </p:nvSpPr>
        <p:spPr>
          <a:xfrm>
            <a:off x="6608566" y="2346611"/>
            <a:ext cx="360040" cy="365390"/>
          </a:xfrm>
          <a:prstGeom prst="cloud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6" name="Mrak 115"/>
          <p:cNvSpPr/>
          <p:nvPr/>
        </p:nvSpPr>
        <p:spPr>
          <a:xfrm>
            <a:off x="6608566" y="2653853"/>
            <a:ext cx="360040" cy="365390"/>
          </a:xfrm>
          <a:prstGeom prst="cloud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7" name="Mrak 116"/>
          <p:cNvSpPr/>
          <p:nvPr/>
        </p:nvSpPr>
        <p:spPr>
          <a:xfrm>
            <a:off x="6608566" y="3025819"/>
            <a:ext cx="360040" cy="365390"/>
          </a:xfrm>
          <a:prstGeom prst="cloud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8" name="Mrak 117"/>
          <p:cNvSpPr/>
          <p:nvPr/>
        </p:nvSpPr>
        <p:spPr>
          <a:xfrm>
            <a:off x="6621530" y="3385859"/>
            <a:ext cx="360040" cy="365390"/>
          </a:xfrm>
          <a:prstGeom prst="cloud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9" name="Mrak 118"/>
          <p:cNvSpPr/>
          <p:nvPr/>
        </p:nvSpPr>
        <p:spPr>
          <a:xfrm>
            <a:off x="6621530" y="3745899"/>
            <a:ext cx="360040" cy="365390"/>
          </a:xfrm>
          <a:prstGeom prst="cloud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0" name="Mrak 119"/>
          <p:cNvSpPr/>
          <p:nvPr/>
        </p:nvSpPr>
        <p:spPr>
          <a:xfrm>
            <a:off x="7049952" y="476672"/>
            <a:ext cx="360040" cy="365390"/>
          </a:xfrm>
          <a:prstGeom prst="cloud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1" name="Mrak 120"/>
          <p:cNvSpPr/>
          <p:nvPr/>
        </p:nvSpPr>
        <p:spPr>
          <a:xfrm>
            <a:off x="7049952" y="861267"/>
            <a:ext cx="360040" cy="365390"/>
          </a:xfrm>
          <a:prstGeom prst="cloud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2" name="Mrak 121"/>
          <p:cNvSpPr/>
          <p:nvPr/>
        </p:nvSpPr>
        <p:spPr>
          <a:xfrm>
            <a:off x="8028384" y="1984968"/>
            <a:ext cx="360040" cy="365390"/>
          </a:xfrm>
          <a:prstGeom prst="cloud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3" name="Mrak 122"/>
          <p:cNvSpPr/>
          <p:nvPr/>
        </p:nvSpPr>
        <p:spPr>
          <a:xfrm>
            <a:off x="7049952" y="1233759"/>
            <a:ext cx="360040" cy="365390"/>
          </a:xfrm>
          <a:prstGeom prst="cloud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4" name="Mrak 123"/>
          <p:cNvSpPr/>
          <p:nvPr/>
        </p:nvSpPr>
        <p:spPr>
          <a:xfrm>
            <a:off x="7049952" y="1611341"/>
            <a:ext cx="360040" cy="365390"/>
          </a:xfrm>
          <a:prstGeom prst="cloud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5" name="Mrak 124"/>
          <p:cNvSpPr/>
          <p:nvPr/>
        </p:nvSpPr>
        <p:spPr>
          <a:xfrm>
            <a:off x="7049952" y="1984019"/>
            <a:ext cx="360040" cy="365390"/>
          </a:xfrm>
          <a:prstGeom prst="cloud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6" name="Mrak 125"/>
          <p:cNvSpPr/>
          <p:nvPr/>
        </p:nvSpPr>
        <p:spPr>
          <a:xfrm>
            <a:off x="7049952" y="2349409"/>
            <a:ext cx="360040" cy="365390"/>
          </a:xfrm>
          <a:prstGeom prst="cloud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7" name="Mrak 126"/>
          <p:cNvSpPr/>
          <p:nvPr/>
        </p:nvSpPr>
        <p:spPr>
          <a:xfrm>
            <a:off x="7049952" y="2689163"/>
            <a:ext cx="360040" cy="365390"/>
          </a:xfrm>
          <a:prstGeom prst="cloud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8" name="Mrak 127"/>
          <p:cNvSpPr/>
          <p:nvPr/>
        </p:nvSpPr>
        <p:spPr>
          <a:xfrm>
            <a:off x="7049952" y="3034502"/>
            <a:ext cx="360040" cy="365390"/>
          </a:xfrm>
          <a:prstGeom prst="cloud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9" name="Mrak 128"/>
          <p:cNvSpPr/>
          <p:nvPr/>
        </p:nvSpPr>
        <p:spPr>
          <a:xfrm>
            <a:off x="7048259" y="3396293"/>
            <a:ext cx="360040" cy="365390"/>
          </a:xfrm>
          <a:prstGeom prst="cloud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0" name="Mrak 129"/>
          <p:cNvSpPr/>
          <p:nvPr/>
        </p:nvSpPr>
        <p:spPr>
          <a:xfrm>
            <a:off x="7060013" y="3742834"/>
            <a:ext cx="360040" cy="365390"/>
          </a:xfrm>
          <a:prstGeom prst="cloud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1" name="Mrak 130"/>
          <p:cNvSpPr/>
          <p:nvPr/>
        </p:nvSpPr>
        <p:spPr>
          <a:xfrm>
            <a:off x="7555904" y="504080"/>
            <a:ext cx="360040" cy="365390"/>
          </a:xfrm>
          <a:prstGeom prst="cloud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2" name="Mrak 131"/>
          <p:cNvSpPr/>
          <p:nvPr/>
        </p:nvSpPr>
        <p:spPr>
          <a:xfrm>
            <a:off x="7555904" y="860698"/>
            <a:ext cx="360040" cy="365390"/>
          </a:xfrm>
          <a:prstGeom prst="cloud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3" name="Mrak 132"/>
          <p:cNvSpPr/>
          <p:nvPr/>
        </p:nvSpPr>
        <p:spPr>
          <a:xfrm>
            <a:off x="7555904" y="1221396"/>
            <a:ext cx="360040" cy="365390"/>
          </a:xfrm>
          <a:prstGeom prst="cloud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4" name="Mrak 133"/>
          <p:cNvSpPr/>
          <p:nvPr/>
        </p:nvSpPr>
        <p:spPr>
          <a:xfrm>
            <a:off x="7555904" y="1611341"/>
            <a:ext cx="360040" cy="365390"/>
          </a:xfrm>
          <a:prstGeom prst="cloud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5" name="Mrak 134"/>
          <p:cNvSpPr/>
          <p:nvPr/>
        </p:nvSpPr>
        <p:spPr>
          <a:xfrm>
            <a:off x="7568066" y="1984019"/>
            <a:ext cx="360040" cy="365390"/>
          </a:xfrm>
          <a:prstGeom prst="cloud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6" name="Mrak 135"/>
          <p:cNvSpPr/>
          <p:nvPr/>
        </p:nvSpPr>
        <p:spPr>
          <a:xfrm>
            <a:off x="7555904" y="2358211"/>
            <a:ext cx="360040" cy="365390"/>
          </a:xfrm>
          <a:prstGeom prst="cloud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7" name="Mrak 136"/>
          <p:cNvSpPr/>
          <p:nvPr/>
        </p:nvSpPr>
        <p:spPr>
          <a:xfrm>
            <a:off x="7568066" y="2704099"/>
            <a:ext cx="360040" cy="365390"/>
          </a:xfrm>
          <a:prstGeom prst="cloud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8" name="Mrak 137"/>
          <p:cNvSpPr/>
          <p:nvPr/>
        </p:nvSpPr>
        <p:spPr>
          <a:xfrm>
            <a:off x="7555904" y="3064139"/>
            <a:ext cx="360040" cy="365390"/>
          </a:xfrm>
          <a:prstGeom prst="cloud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9" name="Mrak 138"/>
          <p:cNvSpPr/>
          <p:nvPr/>
        </p:nvSpPr>
        <p:spPr>
          <a:xfrm>
            <a:off x="7555904" y="3424837"/>
            <a:ext cx="360040" cy="365390"/>
          </a:xfrm>
          <a:prstGeom prst="cloud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0" name="Mrak 139"/>
          <p:cNvSpPr/>
          <p:nvPr/>
        </p:nvSpPr>
        <p:spPr>
          <a:xfrm>
            <a:off x="7555904" y="3742834"/>
            <a:ext cx="360040" cy="365390"/>
          </a:xfrm>
          <a:prstGeom prst="cloud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1" name="Mrak 140"/>
          <p:cNvSpPr/>
          <p:nvPr/>
        </p:nvSpPr>
        <p:spPr>
          <a:xfrm>
            <a:off x="8028384" y="504080"/>
            <a:ext cx="360040" cy="365390"/>
          </a:xfrm>
          <a:prstGeom prst="cloud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2" name="Mrak 141"/>
          <p:cNvSpPr/>
          <p:nvPr/>
        </p:nvSpPr>
        <p:spPr>
          <a:xfrm>
            <a:off x="8028384" y="861267"/>
            <a:ext cx="360040" cy="365390"/>
          </a:xfrm>
          <a:prstGeom prst="cloud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3" name="Mrak 142"/>
          <p:cNvSpPr/>
          <p:nvPr/>
        </p:nvSpPr>
        <p:spPr>
          <a:xfrm>
            <a:off x="8028384" y="1221396"/>
            <a:ext cx="360040" cy="365390"/>
          </a:xfrm>
          <a:prstGeom prst="cloud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4" name="Mrak 143"/>
          <p:cNvSpPr/>
          <p:nvPr/>
        </p:nvSpPr>
        <p:spPr>
          <a:xfrm>
            <a:off x="8028384" y="1596037"/>
            <a:ext cx="360040" cy="365390"/>
          </a:xfrm>
          <a:prstGeom prst="cloud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5" name="Mrak 144"/>
          <p:cNvSpPr/>
          <p:nvPr/>
        </p:nvSpPr>
        <p:spPr>
          <a:xfrm>
            <a:off x="8028384" y="2346611"/>
            <a:ext cx="360040" cy="365390"/>
          </a:xfrm>
          <a:prstGeom prst="cloud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6" name="Mrak 145"/>
          <p:cNvSpPr/>
          <p:nvPr/>
        </p:nvSpPr>
        <p:spPr>
          <a:xfrm>
            <a:off x="8020419" y="2706651"/>
            <a:ext cx="360040" cy="365390"/>
          </a:xfrm>
          <a:prstGeom prst="cloud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7" name="Mrak 146"/>
          <p:cNvSpPr/>
          <p:nvPr/>
        </p:nvSpPr>
        <p:spPr>
          <a:xfrm>
            <a:off x="8028384" y="3080310"/>
            <a:ext cx="360040" cy="365390"/>
          </a:xfrm>
          <a:prstGeom prst="cloud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8" name="Mrak 147"/>
          <p:cNvSpPr/>
          <p:nvPr/>
        </p:nvSpPr>
        <p:spPr>
          <a:xfrm>
            <a:off x="8028384" y="3427512"/>
            <a:ext cx="360040" cy="365390"/>
          </a:xfrm>
          <a:prstGeom prst="cloud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9" name="Mrak 148"/>
          <p:cNvSpPr/>
          <p:nvPr/>
        </p:nvSpPr>
        <p:spPr>
          <a:xfrm>
            <a:off x="8028384" y="3774119"/>
            <a:ext cx="360040" cy="365390"/>
          </a:xfrm>
          <a:prstGeom prst="cloud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0" name="TextovéPole 149"/>
          <p:cNvSpPr txBox="1"/>
          <p:nvPr/>
        </p:nvSpPr>
        <p:spPr>
          <a:xfrm>
            <a:off x="467544" y="0"/>
            <a:ext cx="7276351" cy="369332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Spočítej skupiny obrázků po desítkách </a:t>
            </a:r>
            <a:r>
              <a:rPr lang="cs-CZ" dirty="0" smtClean="0"/>
              <a:t>(zapisuj d) </a:t>
            </a:r>
            <a:r>
              <a:rPr lang="cs-CZ" dirty="0" smtClean="0"/>
              <a:t>a pak zapiš </a:t>
            </a:r>
            <a:r>
              <a:rPr lang="cs-CZ" dirty="0" smtClean="0"/>
              <a:t>číslo.</a:t>
            </a:r>
            <a:endParaRPr lang="cs-CZ" dirty="0"/>
          </a:p>
        </p:txBody>
      </p:sp>
      <p:sp>
        <p:nvSpPr>
          <p:cNvPr id="151" name="TextovéPole 150"/>
          <p:cNvSpPr txBox="1"/>
          <p:nvPr/>
        </p:nvSpPr>
        <p:spPr>
          <a:xfrm>
            <a:off x="467544" y="4219289"/>
            <a:ext cx="1409360" cy="36933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___ d = ___</a:t>
            </a:r>
            <a:endParaRPr lang="cs-CZ" dirty="0"/>
          </a:p>
        </p:txBody>
      </p:sp>
      <p:sp>
        <p:nvSpPr>
          <p:cNvPr id="152" name="TextovéPole 151"/>
          <p:cNvSpPr txBox="1"/>
          <p:nvPr/>
        </p:nvSpPr>
        <p:spPr>
          <a:xfrm>
            <a:off x="2549510" y="4267254"/>
            <a:ext cx="1345240" cy="36933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___d = ___</a:t>
            </a:r>
            <a:endParaRPr lang="cs-CZ" dirty="0"/>
          </a:p>
        </p:txBody>
      </p:sp>
      <p:sp>
        <p:nvSpPr>
          <p:cNvPr id="153" name="TextovéPole 152"/>
          <p:cNvSpPr txBox="1"/>
          <p:nvPr/>
        </p:nvSpPr>
        <p:spPr>
          <a:xfrm>
            <a:off x="4289260" y="4267254"/>
            <a:ext cx="1409360" cy="36933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___ d = ___</a:t>
            </a:r>
            <a:endParaRPr lang="cs-CZ" dirty="0"/>
          </a:p>
        </p:txBody>
      </p:sp>
      <p:sp>
        <p:nvSpPr>
          <p:cNvPr id="154" name="TextovéPole 153"/>
          <p:cNvSpPr txBox="1"/>
          <p:nvPr/>
        </p:nvSpPr>
        <p:spPr>
          <a:xfrm>
            <a:off x="6345534" y="4267254"/>
            <a:ext cx="1409360" cy="36933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___ d = ___</a:t>
            </a:r>
            <a:endParaRPr lang="cs-CZ" dirty="0"/>
          </a:p>
        </p:txBody>
      </p:sp>
      <p:sp>
        <p:nvSpPr>
          <p:cNvPr id="155" name="TextovéPole 154"/>
          <p:cNvSpPr txBox="1"/>
          <p:nvPr/>
        </p:nvSpPr>
        <p:spPr>
          <a:xfrm>
            <a:off x="477888" y="4636586"/>
            <a:ext cx="832279" cy="307777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cs-CZ" sz="1400" dirty="0" smtClean="0"/>
              <a:t>Počítej .</a:t>
            </a:r>
            <a:endParaRPr lang="cs-CZ" sz="1400" dirty="0"/>
          </a:p>
        </p:txBody>
      </p:sp>
      <p:sp>
        <p:nvSpPr>
          <p:cNvPr id="156" name="TextovéPole 155"/>
          <p:cNvSpPr txBox="1"/>
          <p:nvPr/>
        </p:nvSpPr>
        <p:spPr>
          <a:xfrm>
            <a:off x="482710" y="5372235"/>
            <a:ext cx="440537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6</a:t>
            </a:r>
            <a:r>
              <a:rPr lang="cs-CZ" sz="2000" dirty="0" smtClean="0"/>
              <a:t>d  +  2d  = ___ = _______________</a:t>
            </a:r>
            <a:endParaRPr lang="cs-CZ" sz="2000" dirty="0"/>
          </a:p>
        </p:txBody>
      </p:sp>
      <p:sp>
        <p:nvSpPr>
          <p:cNvPr id="157" name="TextovéPole 156"/>
          <p:cNvSpPr txBox="1"/>
          <p:nvPr/>
        </p:nvSpPr>
        <p:spPr>
          <a:xfrm>
            <a:off x="482710" y="5843881"/>
            <a:ext cx="434451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7</a:t>
            </a:r>
            <a:r>
              <a:rPr lang="cs-CZ" sz="2000" dirty="0" smtClean="0"/>
              <a:t>d  </a:t>
            </a:r>
            <a:r>
              <a:rPr lang="cs-CZ" sz="2000" dirty="0"/>
              <a:t>-</a:t>
            </a:r>
            <a:r>
              <a:rPr lang="cs-CZ" sz="2000" dirty="0" smtClean="0"/>
              <a:t>  2d  = ___  =  ______________</a:t>
            </a:r>
            <a:endParaRPr lang="cs-CZ" sz="2000" dirty="0"/>
          </a:p>
        </p:txBody>
      </p:sp>
      <p:sp>
        <p:nvSpPr>
          <p:cNvPr id="158" name="TextovéPole 157"/>
          <p:cNvSpPr txBox="1"/>
          <p:nvPr/>
        </p:nvSpPr>
        <p:spPr>
          <a:xfrm>
            <a:off x="467544" y="6304022"/>
            <a:ext cx="440537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5</a:t>
            </a:r>
            <a:r>
              <a:rPr lang="cs-CZ" sz="2000" dirty="0" smtClean="0"/>
              <a:t>d  + 4d  = ___  = _______________</a:t>
            </a:r>
            <a:endParaRPr lang="cs-CZ" sz="2000" dirty="0"/>
          </a:p>
        </p:txBody>
      </p:sp>
      <p:sp>
        <p:nvSpPr>
          <p:cNvPr id="159" name="TextovéPole 158"/>
          <p:cNvSpPr txBox="1"/>
          <p:nvPr/>
        </p:nvSpPr>
        <p:spPr>
          <a:xfrm>
            <a:off x="4817252" y="6234953"/>
            <a:ext cx="419057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1</a:t>
            </a:r>
            <a:r>
              <a:rPr lang="cs-CZ" sz="2000" dirty="0" smtClean="0"/>
              <a:t>d  +  7d  =  ___ = _____________</a:t>
            </a:r>
            <a:endParaRPr lang="cs-CZ" sz="2000" dirty="0"/>
          </a:p>
        </p:txBody>
      </p:sp>
      <p:sp>
        <p:nvSpPr>
          <p:cNvPr id="161" name="TextovéPole 160"/>
          <p:cNvSpPr txBox="1"/>
          <p:nvPr/>
        </p:nvSpPr>
        <p:spPr>
          <a:xfrm>
            <a:off x="474047" y="4944363"/>
            <a:ext cx="447590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3d  +  2d  = ___ = _______________</a:t>
            </a:r>
            <a:endParaRPr lang="cs-CZ" sz="2000" dirty="0"/>
          </a:p>
        </p:txBody>
      </p:sp>
      <p:sp>
        <p:nvSpPr>
          <p:cNvPr id="162" name="TextovéPole 161"/>
          <p:cNvSpPr txBox="1"/>
          <p:nvPr/>
        </p:nvSpPr>
        <p:spPr>
          <a:xfrm>
            <a:off x="4848021" y="5772345"/>
            <a:ext cx="419875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4d  -   </a:t>
            </a:r>
            <a:r>
              <a:rPr lang="cs-CZ" sz="2000" dirty="0"/>
              <a:t>3</a:t>
            </a:r>
            <a:r>
              <a:rPr lang="cs-CZ" sz="2000" dirty="0" smtClean="0"/>
              <a:t>d  =  ___ = _____________</a:t>
            </a:r>
            <a:endParaRPr lang="cs-CZ" sz="2000" dirty="0"/>
          </a:p>
        </p:txBody>
      </p:sp>
      <p:sp>
        <p:nvSpPr>
          <p:cNvPr id="163" name="TextovéPole 162"/>
          <p:cNvSpPr txBox="1"/>
          <p:nvPr/>
        </p:nvSpPr>
        <p:spPr>
          <a:xfrm>
            <a:off x="4870345" y="5289257"/>
            <a:ext cx="426751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8</a:t>
            </a:r>
            <a:r>
              <a:rPr lang="cs-CZ" sz="2000" dirty="0" smtClean="0"/>
              <a:t>d  -   </a:t>
            </a:r>
            <a:r>
              <a:rPr lang="cs-CZ" sz="2000" dirty="0" smtClean="0"/>
              <a:t>2d  </a:t>
            </a:r>
            <a:r>
              <a:rPr lang="cs-CZ" sz="2000" dirty="0" smtClean="0"/>
              <a:t>=  ___ = _____________</a:t>
            </a:r>
            <a:endParaRPr lang="cs-CZ" sz="2000" dirty="0"/>
          </a:p>
        </p:txBody>
      </p:sp>
      <p:sp>
        <p:nvSpPr>
          <p:cNvPr id="167" name="TextovéPole 166"/>
          <p:cNvSpPr txBox="1"/>
          <p:nvPr/>
        </p:nvSpPr>
        <p:spPr>
          <a:xfrm>
            <a:off x="4873320" y="4889147"/>
            <a:ext cx="419057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3d  +  4d  =  ___ = _____________</a:t>
            </a:r>
            <a:endParaRPr lang="cs-CZ" sz="2000" dirty="0"/>
          </a:p>
        </p:txBody>
      </p:sp>
      <p:sp>
        <p:nvSpPr>
          <p:cNvPr id="168" name="TextovéPole 167"/>
          <p:cNvSpPr txBox="1"/>
          <p:nvPr/>
        </p:nvSpPr>
        <p:spPr>
          <a:xfrm>
            <a:off x="2795223" y="5334959"/>
            <a:ext cx="1479892" cy="36933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6</a:t>
            </a:r>
            <a:r>
              <a:rPr lang="cs-CZ" dirty="0" smtClean="0"/>
              <a:t>0 + 20 = </a:t>
            </a:r>
          </a:p>
        </p:txBody>
      </p:sp>
      <p:sp>
        <p:nvSpPr>
          <p:cNvPr id="169" name="TextovéPole 168"/>
          <p:cNvSpPr txBox="1"/>
          <p:nvPr/>
        </p:nvSpPr>
        <p:spPr>
          <a:xfrm>
            <a:off x="2822033" y="6234953"/>
            <a:ext cx="1453081" cy="36933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5</a:t>
            </a:r>
            <a:r>
              <a:rPr lang="cs-CZ" dirty="0" smtClean="0"/>
              <a:t>0 + 40 = </a:t>
            </a:r>
          </a:p>
        </p:txBody>
      </p:sp>
      <p:sp>
        <p:nvSpPr>
          <p:cNvPr id="170" name="TextovéPole 169"/>
          <p:cNvSpPr txBox="1"/>
          <p:nvPr/>
        </p:nvSpPr>
        <p:spPr>
          <a:xfrm>
            <a:off x="7277267" y="4801130"/>
            <a:ext cx="1476686" cy="36933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30 + 40 = </a:t>
            </a:r>
          </a:p>
        </p:txBody>
      </p:sp>
      <p:sp>
        <p:nvSpPr>
          <p:cNvPr id="171" name="TextovéPole 170"/>
          <p:cNvSpPr txBox="1"/>
          <p:nvPr/>
        </p:nvSpPr>
        <p:spPr>
          <a:xfrm>
            <a:off x="7274061" y="6181273"/>
            <a:ext cx="1479892" cy="36933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/>
              <a:t>1</a:t>
            </a:r>
            <a:r>
              <a:rPr lang="cs-CZ" dirty="0" smtClean="0"/>
              <a:t>0 + 70 =     </a:t>
            </a:r>
          </a:p>
        </p:txBody>
      </p:sp>
      <p:sp>
        <p:nvSpPr>
          <p:cNvPr id="172" name="TextovéPole 171"/>
          <p:cNvSpPr txBox="1"/>
          <p:nvPr/>
        </p:nvSpPr>
        <p:spPr>
          <a:xfrm>
            <a:off x="2814515" y="4889147"/>
            <a:ext cx="1460600" cy="36933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30 + 20 = </a:t>
            </a:r>
          </a:p>
        </p:txBody>
      </p:sp>
      <p:sp>
        <p:nvSpPr>
          <p:cNvPr id="173" name="TextovéPole 172"/>
          <p:cNvSpPr txBox="1"/>
          <p:nvPr/>
        </p:nvSpPr>
        <p:spPr>
          <a:xfrm>
            <a:off x="2808103" y="5772345"/>
            <a:ext cx="1467012" cy="36933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70 -  20 = </a:t>
            </a:r>
          </a:p>
        </p:txBody>
      </p:sp>
      <p:sp>
        <p:nvSpPr>
          <p:cNvPr id="174" name="TextovéPole 173"/>
          <p:cNvSpPr txBox="1"/>
          <p:nvPr/>
        </p:nvSpPr>
        <p:spPr>
          <a:xfrm>
            <a:off x="7270855" y="5708294"/>
            <a:ext cx="1486304" cy="36933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40 -  </a:t>
            </a:r>
            <a:r>
              <a:rPr lang="cs-CZ" dirty="0"/>
              <a:t>3</a:t>
            </a:r>
            <a:r>
              <a:rPr lang="cs-CZ" dirty="0" smtClean="0"/>
              <a:t>0 =     </a:t>
            </a:r>
          </a:p>
        </p:txBody>
      </p:sp>
      <p:sp>
        <p:nvSpPr>
          <p:cNvPr id="175" name="TextovéPole 174"/>
          <p:cNvSpPr txBox="1"/>
          <p:nvPr/>
        </p:nvSpPr>
        <p:spPr>
          <a:xfrm>
            <a:off x="7277267" y="5258479"/>
            <a:ext cx="1476686" cy="36933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80 -  </a:t>
            </a:r>
            <a:r>
              <a:rPr lang="cs-CZ" dirty="0"/>
              <a:t>2</a:t>
            </a:r>
            <a:r>
              <a:rPr lang="cs-CZ" dirty="0" smtClean="0"/>
              <a:t>0 = </a:t>
            </a:r>
          </a:p>
        </p:txBody>
      </p:sp>
    </p:spTree>
    <p:extLst>
      <p:ext uri="{BB962C8B-B14F-4D97-AF65-F5344CB8AC3E}">
        <p14:creationId xmlns:p14="http://schemas.microsoft.com/office/powerpoint/2010/main" val="546556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5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1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0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3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6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7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9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0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5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8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1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4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7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0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3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6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7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9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0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2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5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8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1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4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7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0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3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6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7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9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0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2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5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8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1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4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7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0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3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6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7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9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0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2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5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8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1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4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7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0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3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6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7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9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0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2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5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8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1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4" dur="5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7" dur="5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0" dur="5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3" dur="5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6" dur="5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7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9" dur="5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0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2" dur="5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5" dur="5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8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1" dur="5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4" dur="5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7" dur="5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0" dur="5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3" dur="5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6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7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9" dur="5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0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2" dur="5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5" dur="5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8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1" dur="5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4" dur="50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7" dur="5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0" dur="500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3" dur="500"/>
                                        <p:tgtEl>
                                          <p:spTgt spid="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6" dur="5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7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9" dur="5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0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2" dur="500"/>
                                        <p:tgtEl>
                                          <p:spTgt spid="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5" dur="50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8" dur="500"/>
                                        <p:tgtEl>
                                          <p:spTgt spid="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1" dur="500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4" dur="50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7" dur="500"/>
                                        <p:tgtEl>
                                          <p:spTgt spid="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0" dur="500"/>
                                        <p:tgtEl>
                                          <p:spTgt spid="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3" dur="500"/>
                                        <p:tgtEl>
                                          <p:spTgt spid="1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6" dur="50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7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9" dur="500"/>
                                        <p:tgtEl>
                                          <p:spTgt spid="1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0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82" dur="500"/>
                                        <p:tgtEl>
                                          <p:spTgt spid="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85" dur="500"/>
                                        <p:tgtEl>
                                          <p:spTgt spid="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88" dur="500"/>
                                        <p:tgtEl>
                                          <p:spTgt spid="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1" dur="500"/>
                                        <p:tgtEl>
                                          <p:spTgt spid="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4" dur="500"/>
                                        <p:tgtEl>
                                          <p:spTgt spid="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7" dur="500"/>
                                        <p:tgtEl>
                                          <p:spTgt spid="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00" dur="500"/>
                                        <p:tgtEl>
                                          <p:spTgt spid="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03" dur="500"/>
                                        <p:tgtEl>
                                          <p:spTgt spid="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06" dur="500"/>
                                        <p:tgtEl>
                                          <p:spTgt spid="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7" fill="hold">
                      <p:stCondLst>
                        <p:cond delay="indefinite"/>
                      </p:stCondLst>
                      <p:childTnLst>
                        <p:par>
                          <p:cTn id="408" fill="hold">
                            <p:stCondLst>
                              <p:cond delay="0"/>
                            </p:stCondLst>
                            <p:childTnLst>
                              <p:par>
                                <p:cTn id="40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11" dur="500"/>
                                        <p:tgtEl>
                                          <p:spTgt spid="1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2" fill="hold">
                      <p:stCondLst>
                        <p:cond delay="indefinite"/>
                      </p:stCondLst>
                      <p:childTnLst>
                        <p:par>
                          <p:cTn id="413" fill="hold">
                            <p:stCondLst>
                              <p:cond delay="0"/>
                            </p:stCondLst>
                            <p:childTnLst>
                              <p:par>
                                <p:cTn id="4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6" dur="500" fill="hold"/>
                                        <p:tgtEl>
                                          <p:spTgt spid="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7" dur="500" fill="hold"/>
                                        <p:tgtEl>
                                          <p:spTgt spid="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8" fill="hold">
                      <p:stCondLst>
                        <p:cond delay="indefinite"/>
                      </p:stCondLst>
                      <p:childTnLst>
                        <p:par>
                          <p:cTn id="419" fill="hold">
                            <p:stCondLst>
                              <p:cond delay="0"/>
                            </p:stCondLst>
                            <p:childTnLst>
                              <p:par>
                                <p:cTn id="4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2" dur="500"/>
                                        <p:tgtEl>
                                          <p:spTgt spid="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3" fill="hold">
                      <p:stCondLst>
                        <p:cond delay="indefinite"/>
                      </p:stCondLst>
                      <p:childTnLst>
                        <p:par>
                          <p:cTn id="424" fill="hold">
                            <p:stCondLst>
                              <p:cond delay="0"/>
                            </p:stCondLst>
                            <p:childTnLst>
                              <p:par>
                                <p:cTn id="4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7" dur="500" fill="hold"/>
                                        <p:tgtEl>
                                          <p:spTgt spid="1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8" dur="500" fill="hold"/>
                                        <p:tgtEl>
                                          <p:spTgt spid="1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9" fill="hold">
                      <p:stCondLst>
                        <p:cond delay="indefinite"/>
                      </p:stCondLst>
                      <p:childTnLst>
                        <p:par>
                          <p:cTn id="430" fill="hold">
                            <p:stCondLst>
                              <p:cond delay="0"/>
                            </p:stCondLst>
                            <p:childTnLst>
                              <p:par>
                                <p:cTn id="43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33" dur="500"/>
                                        <p:tgtEl>
                                          <p:spTgt spid="1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4" fill="hold">
                      <p:stCondLst>
                        <p:cond delay="indefinite"/>
                      </p:stCondLst>
                      <p:childTnLst>
                        <p:par>
                          <p:cTn id="435" fill="hold">
                            <p:stCondLst>
                              <p:cond delay="0"/>
                            </p:stCondLst>
                            <p:childTnLst>
                              <p:par>
                                <p:cTn id="4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8" dur="50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9" dur="50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0" fill="hold">
                      <p:stCondLst>
                        <p:cond delay="indefinite"/>
                      </p:stCondLst>
                      <p:childTnLst>
                        <p:par>
                          <p:cTn id="441" fill="hold">
                            <p:stCondLst>
                              <p:cond delay="0"/>
                            </p:stCondLst>
                            <p:childTnLst>
                              <p:par>
                                <p:cTn id="44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44" dur="500"/>
                                        <p:tgtEl>
                                          <p:spTgt spid="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5" fill="hold">
                      <p:stCondLst>
                        <p:cond delay="indefinite"/>
                      </p:stCondLst>
                      <p:childTnLst>
                        <p:par>
                          <p:cTn id="446" fill="hold">
                            <p:stCondLst>
                              <p:cond delay="0"/>
                            </p:stCondLst>
                            <p:childTnLst>
                              <p:par>
                                <p:cTn id="4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9" dur="500" fill="hold"/>
                                        <p:tgtEl>
                                          <p:spTgt spid="1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0" dur="500" fill="hold"/>
                                        <p:tgtEl>
                                          <p:spTgt spid="1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1" fill="hold">
                      <p:stCondLst>
                        <p:cond delay="indefinite"/>
                      </p:stCondLst>
                      <p:childTnLst>
                        <p:par>
                          <p:cTn id="452" fill="hold">
                            <p:stCondLst>
                              <p:cond delay="0"/>
                            </p:stCondLst>
                            <p:childTnLst>
                              <p:par>
                                <p:cTn id="45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55" dur="500"/>
                                        <p:tgtEl>
                                          <p:spTgt spid="1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6" fill="hold">
                      <p:stCondLst>
                        <p:cond delay="indefinite"/>
                      </p:stCondLst>
                      <p:childTnLst>
                        <p:par>
                          <p:cTn id="457" fill="hold">
                            <p:stCondLst>
                              <p:cond delay="0"/>
                            </p:stCondLst>
                            <p:childTnLst>
                              <p:par>
                                <p:cTn id="4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0" dur="50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1" dur="50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2" fill="hold">
                      <p:stCondLst>
                        <p:cond delay="indefinite"/>
                      </p:stCondLst>
                      <p:childTnLst>
                        <p:par>
                          <p:cTn id="463" fill="hold">
                            <p:stCondLst>
                              <p:cond delay="0"/>
                            </p:stCondLst>
                            <p:childTnLst>
                              <p:par>
                                <p:cTn id="46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66" dur="500"/>
                                        <p:tgtEl>
                                          <p:spTgt spid="1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7" fill="hold">
                      <p:stCondLst>
                        <p:cond delay="indefinite"/>
                      </p:stCondLst>
                      <p:childTnLst>
                        <p:par>
                          <p:cTn id="468" fill="hold">
                            <p:stCondLst>
                              <p:cond delay="0"/>
                            </p:stCondLst>
                            <p:childTnLst>
                              <p:par>
                                <p:cTn id="4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1" dur="500" fill="hold"/>
                                        <p:tgtEl>
                                          <p:spTgt spid="1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2" dur="500" fill="hold"/>
                                        <p:tgtEl>
                                          <p:spTgt spid="1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3" fill="hold">
                      <p:stCondLst>
                        <p:cond delay="indefinite"/>
                      </p:stCondLst>
                      <p:childTnLst>
                        <p:par>
                          <p:cTn id="474" fill="hold">
                            <p:stCondLst>
                              <p:cond delay="0"/>
                            </p:stCondLst>
                            <p:childTnLst>
                              <p:par>
                                <p:cTn id="47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7" dur="500"/>
                                        <p:tgtEl>
                                          <p:spTgt spid="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8" fill="hold">
                      <p:stCondLst>
                        <p:cond delay="indefinite"/>
                      </p:stCondLst>
                      <p:childTnLst>
                        <p:par>
                          <p:cTn id="479" fill="hold">
                            <p:stCondLst>
                              <p:cond delay="0"/>
                            </p:stCondLst>
                            <p:childTnLst>
                              <p:par>
                                <p:cTn id="48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2" dur="500" fill="hold"/>
                                        <p:tgtEl>
                                          <p:spTgt spid="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3" dur="500" fill="hold"/>
                                        <p:tgtEl>
                                          <p:spTgt spid="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4" fill="hold">
                      <p:stCondLst>
                        <p:cond delay="indefinite"/>
                      </p:stCondLst>
                      <p:childTnLst>
                        <p:par>
                          <p:cTn id="485" fill="hold">
                            <p:stCondLst>
                              <p:cond delay="0"/>
                            </p:stCondLst>
                            <p:childTnLst>
                              <p:par>
                                <p:cTn id="48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88" dur="500"/>
                                        <p:tgtEl>
                                          <p:spTgt spid="1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9" fill="hold">
                      <p:stCondLst>
                        <p:cond delay="indefinite"/>
                      </p:stCondLst>
                      <p:childTnLst>
                        <p:par>
                          <p:cTn id="490" fill="hold">
                            <p:stCondLst>
                              <p:cond delay="0"/>
                            </p:stCondLst>
                            <p:childTnLst>
                              <p:par>
                                <p:cTn id="4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3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4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106" grpId="0" animBg="1"/>
      <p:bldP spid="107" grpId="0" animBg="1"/>
      <p:bldP spid="108" grpId="0" animBg="1"/>
      <p:bldP spid="109" grpId="0" animBg="1"/>
      <p:bldP spid="110" grpId="0" animBg="1"/>
      <p:bldP spid="111" grpId="0" animBg="1"/>
      <p:bldP spid="112" grpId="0" animBg="1"/>
      <p:bldP spid="113" grpId="0" animBg="1"/>
      <p:bldP spid="114" grpId="0" animBg="1"/>
      <p:bldP spid="115" grpId="0" animBg="1"/>
      <p:bldP spid="116" grpId="0" animBg="1"/>
      <p:bldP spid="117" grpId="0" animBg="1"/>
      <p:bldP spid="118" grpId="0" animBg="1"/>
      <p:bldP spid="119" grpId="0" animBg="1"/>
      <p:bldP spid="120" grpId="0" animBg="1"/>
      <p:bldP spid="121" grpId="0" animBg="1"/>
      <p:bldP spid="122" grpId="0" animBg="1"/>
      <p:bldP spid="123" grpId="0" animBg="1"/>
      <p:bldP spid="124" grpId="0" animBg="1"/>
      <p:bldP spid="125" grpId="0" animBg="1"/>
      <p:bldP spid="126" grpId="0" animBg="1"/>
      <p:bldP spid="127" grpId="0" animBg="1"/>
      <p:bldP spid="128" grpId="0" animBg="1"/>
      <p:bldP spid="129" grpId="0" animBg="1"/>
      <p:bldP spid="130" grpId="0" animBg="1"/>
      <p:bldP spid="131" grpId="0" animBg="1"/>
      <p:bldP spid="132" grpId="0" animBg="1"/>
      <p:bldP spid="133" grpId="0" animBg="1"/>
      <p:bldP spid="134" grpId="0" animBg="1"/>
      <p:bldP spid="135" grpId="0" animBg="1"/>
      <p:bldP spid="136" grpId="0" animBg="1"/>
      <p:bldP spid="137" grpId="0" animBg="1"/>
      <p:bldP spid="138" grpId="0" animBg="1"/>
      <p:bldP spid="139" grpId="0" animBg="1"/>
      <p:bldP spid="140" grpId="0" animBg="1"/>
      <p:bldP spid="141" grpId="0" animBg="1"/>
      <p:bldP spid="142" grpId="0" animBg="1"/>
      <p:bldP spid="143" grpId="0" animBg="1"/>
      <p:bldP spid="144" grpId="0" animBg="1"/>
      <p:bldP spid="145" grpId="0" animBg="1"/>
      <p:bldP spid="146" grpId="0" animBg="1"/>
      <p:bldP spid="147" grpId="0" animBg="1"/>
      <p:bldP spid="148" grpId="0" animBg="1"/>
      <p:bldP spid="149" grpId="0" animBg="1"/>
      <p:bldP spid="151" grpId="0" animBg="1"/>
      <p:bldP spid="152" grpId="0" animBg="1"/>
      <p:bldP spid="153" grpId="0" animBg="1"/>
      <p:bldP spid="154" grpId="0" animBg="1"/>
      <p:bldP spid="156" grpId="0"/>
      <p:bldP spid="157" grpId="0"/>
      <p:bldP spid="158" grpId="0"/>
      <p:bldP spid="159" grpId="0"/>
      <p:bldP spid="161" grpId="0"/>
      <p:bldP spid="162" grpId="0"/>
      <p:bldP spid="163" grpId="0"/>
      <p:bldP spid="167" grpId="0"/>
      <p:bldP spid="168" grpId="0" animBg="1"/>
      <p:bldP spid="169" grpId="0" animBg="1"/>
      <p:bldP spid="170" grpId="0" animBg="1"/>
      <p:bldP spid="171" grpId="0" animBg="1"/>
      <p:bldP spid="172" grpId="0" animBg="1"/>
      <p:bldP spid="173" grpId="0" animBg="1"/>
      <p:bldP spid="174" grpId="0" animBg="1"/>
      <p:bldP spid="17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72417" y="692446"/>
            <a:ext cx="6623929" cy="46166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6 +3 = ___                                  60 + 30 = ___     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72415" y="1211311"/>
            <a:ext cx="6623931" cy="46166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8 - 4 = ___                                  80 – 40 = ___     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5" name="Šipka doprava 4"/>
          <p:cNvSpPr/>
          <p:nvPr/>
        </p:nvSpPr>
        <p:spPr>
          <a:xfrm>
            <a:off x="2771800" y="1298127"/>
            <a:ext cx="1224136" cy="288032"/>
          </a:xfrm>
          <a:prstGeom prst="righ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72417" y="1729349"/>
            <a:ext cx="6623929" cy="46166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5 + 2 = ___                                 50 + 20 = ___     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7" name="Šipka doprava 16"/>
          <p:cNvSpPr/>
          <p:nvPr/>
        </p:nvSpPr>
        <p:spPr>
          <a:xfrm>
            <a:off x="2771800" y="1816992"/>
            <a:ext cx="1224136" cy="288032"/>
          </a:xfrm>
          <a:prstGeom prst="righ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72415" y="2303755"/>
            <a:ext cx="6623931" cy="46166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1 + 4 = ___                                 10 + 40 = ___     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9" name="Šipka doprava 18"/>
          <p:cNvSpPr/>
          <p:nvPr/>
        </p:nvSpPr>
        <p:spPr>
          <a:xfrm>
            <a:off x="2771800" y="2390571"/>
            <a:ext cx="1224136" cy="288032"/>
          </a:xfrm>
          <a:prstGeom prst="righ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72417" y="2832292"/>
            <a:ext cx="6623929" cy="46166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7 – 3 = ___                                 70 – 30 = ___     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1" name="Šipka doprava 20"/>
          <p:cNvSpPr/>
          <p:nvPr/>
        </p:nvSpPr>
        <p:spPr>
          <a:xfrm>
            <a:off x="2771800" y="2919109"/>
            <a:ext cx="1224136" cy="288032"/>
          </a:xfrm>
          <a:prstGeom prst="righ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72417" y="3374681"/>
            <a:ext cx="6623929" cy="46166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1 + 9 = ___                                 10 + 90 = ___     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3" name="Šipka doprava 22"/>
          <p:cNvSpPr/>
          <p:nvPr/>
        </p:nvSpPr>
        <p:spPr>
          <a:xfrm>
            <a:off x="2771800" y="3461497"/>
            <a:ext cx="1224136" cy="288032"/>
          </a:xfrm>
          <a:prstGeom prst="righ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72417" y="3921382"/>
            <a:ext cx="6623929" cy="46166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6 – 3 = ___                                  60 – 30 = ___     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5" name="Šipka doprava 24"/>
          <p:cNvSpPr/>
          <p:nvPr/>
        </p:nvSpPr>
        <p:spPr>
          <a:xfrm>
            <a:off x="2771800" y="4008198"/>
            <a:ext cx="1224136" cy="288032"/>
          </a:xfrm>
          <a:prstGeom prst="righ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72417" y="4469298"/>
            <a:ext cx="6623929" cy="46166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10 - 9 = ___                               100 - 90 = ___     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7" name="Šipka doprava 26"/>
          <p:cNvSpPr/>
          <p:nvPr/>
        </p:nvSpPr>
        <p:spPr>
          <a:xfrm>
            <a:off x="2771800" y="4558627"/>
            <a:ext cx="1224136" cy="288032"/>
          </a:xfrm>
          <a:prstGeom prst="righ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72414" y="5043955"/>
            <a:ext cx="6623929" cy="46166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0 + 2 = ___                                    0 + 20 = ___     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9" name="Šipka doprava 28"/>
          <p:cNvSpPr/>
          <p:nvPr/>
        </p:nvSpPr>
        <p:spPr>
          <a:xfrm>
            <a:off x="2771800" y="5114800"/>
            <a:ext cx="1224136" cy="288032"/>
          </a:xfrm>
          <a:prstGeom prst="righ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72415" y="5604048"/>
            <a:ext cx="6623929" cy="46166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6 - 6 = ___                                   60 – 60 = ___     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31" name="Šipka doprava 30"/>
          <p:cNvSpPr/>
          <p:nvPr/>
        </p:nvSpPr>
        <p:spPr>
          <a:xfrm>
            <a:off x="2771800" y="5690864"/>
            <a:ext cx="1224136" cy="288032"/>
          </a:xfrm>
          <a:prstGeom prst="righ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32" name="Šipka doprava 31"/>
          <p:cNvSpPr/>
          <p:nvPr/>
        </p:nvSpPr>
        <p:spPr>
          <a:xfrm>
            <a:off x="2771800" y="779262"/>
            <a:ext cx="1224136" cy="288032"/>
          </a:xfrm>
          <a:prstGeom prst="righ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34" name="Zaoblený obdélník 33"/>
          <p:cNvSpPr/>
          <p:nvPr/>
        </p:nvSpPr>
        <p:spPr>
          <a:xfrm>
            <a:off x="7788821" y="1154111"/>
            <a:ext cx="576064" cy="51886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90</a:t>
            </a:r>
            <a:endParaRPr lang="cs-CZ" sz="2000" dirty="0"/>
          </a:p>
        </p:txBody>
      </p:sp>
      <p:sp>
        <p:nvSpPr>
          <p:cNvPr id="35" name="Zaoblený obdélník 34"/>
          <p:cNvSpPr/>
          <p:nvPr/>
        </p:nvSpPr>
        <p:spPr>
          <a:xfrm>
            <a:off x="8244408" y="1871706"/>
            <a:ext cx="576064" cy="51886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/>
              <a:t>4</a:t>
            </a:r>
            <a:r>
              <a:rPr lang="cs-CZ" sz="2000" dirty="0" smtClean="0"/>
              <a:t>0</a:t>
            </a:r>
            <a:endParaRPr lang="cs-CZ" sz="2000" dirty="0"/>
          </a:p>
        </p:txBody>
      </p:sp>
      <p:sp>
        <p:nvSpPr>
          <p:cNvPr id="36" name="Zaoblený obdélník 35"/>
          <p:cNvSpPr/>
          <p:nvPr/>
        </p:nvSpPr>
        <p:spPr>
          <a:xfrm>
            <a:off x="7380311" y="1961008"/>
            <a:ext cx="576065" cy="51886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/>
              <a:t>7</a:t>
            </a:r>
            <a:r>
              <a:rPr lang="cs-CZ" sz="2000" dirty="0" smtClean="0"/>
              <a:t>0</a:t>
            </a:r>
            <a:endParaRPr lang="cs-CZ" sz="2000" dirty="0"/>
          </a:p>
        </p:txBody>
      </p:sp>
      <p:sp>
        <p:nvSpPr>
          <p:cNvPr id="37" name="Zaoblený obdélník 36"/>
          <p:cNvSpPr/>
          <p:nvPr/>
        </p:nvSpPr>
        <p:spPr>
          <a:xfrm>
            <a:off x="7956376" y="2576644"/>
            <a:ext cx="576064" cy="51886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50</a:t>
            </a:r>
            <a:endParaRPr lang="cs-CZ" sz="2000" dirty="0"/>
          </a:p>
        </p:txBody>
      </p:sp>
      <p:sp>
        <p:nvSpPr>
          <p:cNvPr id="38" name="Zaoblený obdélník 37"/>
          <p:cNvSpPr/>
          <p:nvPr/>
        </p:nvSpPr>
        <p:spPr>
          <a:xfrm>
            <a:off x="8244408" y="3362949"/>
            <a:ext cx="745233" cy="51886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100</a:t>
            </a:r>
            <a:endParaRPr lang="cs-CZ" sz="2000" dirty="0"/>
          </a:p>
        </p:txBody>
      </p:sp>
      <p:sp>
        <p:nvSpPr>
          <p:cNvPr id="39" name="Zaoblený obdélník 38"/>
          <p:cNvSpPr/>
          <p:nvPr/>
        </p:nvSpPr>
        <p:spPr>
          <a:xfrm>
            <a:off x="7380311" y="3283813"/>
            <a:ext cx="576064" cy="51886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40</a:t>
            </a:r>
            <a:endParaRPr lang="cs-CZ" sz="2000" dirty="0"/>
          </a:p>
        </p:txBody>
      </p:sp>
      <p:sp>
        <p:nvSpPr>
          <p:cNvPr id="40" name="Zaoblený obdélník 39"/>
          <p:cNvSpPr/>
          <p:nvPr/>
        </p:nvSpPr>
        <p:spPr>
          <a:xfrm>
            <a:off x="8364885" y="4495791"/>
            <a:ext cx="576064" cy="51886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/>
              <a:t>1</a:t>
            </a:r>
            <a:r>
              <a:rPr lang="cs-CZ" sz="2000" dirty="0" smtClean="0"/>
              <a:t>0</a:t>
            </a:r>
            <a:endParaRPr lang="cs-CZ" sz="2000" dirty="0"/>
          </a:p>
        </p:txBody>
      </p:sp>
      <p:sp>
        <p:nvSpPr>
          <p:cNvPr id="41" name="Zaoblený obdélník 40"/>
          <p:cNvSpPr/>
          <p:nvPr/>
        </p:nvSpPr>
        <p:spPr>
          <a:xfrm>
            <a:off x="7549480" y="4008198"/>
            <a:ext cx="576064" cy="51886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/>
              <a:t>3</a:t>
            </a:r>
            <a:r>
              <a:rPr lang="cs-CZ" sz="2000" dirty="0" smtClean="0"/>
              <a:t>0</a:t>
            </a:r>
            <a:endParaRPr lang="cs-CZ" sz="2000" dirty="0"/>
          </a:p>
        </p:txBody>
      </p:sp>
      <p:sp>
        <p:nvSpPr>
          <p:cNvPr id="42" name="Zaoblený obdélník 41"/>
          <p:cNvSpPr/>
          <p:nvPr/>
        </p:nvSpPr>
        <p:spPr>
          <a:xfrm>
            <a:off x="8130364" y="5505620"/>
            <a:ext cx="576064" cy="51886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0</a:t>
            </a:r>
            <a:endParaRPr lang="cs-CZ" sz="2000" dirty="0"/>
          </a:p>
        </p:txBody>
      </p:sp>
      <p:sp>
        <p:nvSpPr>
          <p:cNvPr id="43" name="Zaoblený obdélník 42"/>
          <p:cNvSpPr/>
          <p:nvPr/>
        </p:nvSpPr>
        <p:spPr>
          <a:xfrm>
            <a:off x="7554300" y="4930963"/>
            <a:ext cx="576064" cy="51886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/>
              <a:t>2</a:t>
            </a:r>
            <a:r>
              <a:rPr lang="cs-CZ" sz="2000" dirty="0" smtClean="0"/>
              <a:t>0</a:t>
            </a:r>
            <a:endParaRPr lang="cs-CZ" sz="20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7138323" y="484820"/>
            <a:ext cx="2005677" cy="369332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Kontrola výsledků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472417" y="147990"/>
            <a:ext cx="1300484" cy="400110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Vypočítej.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5001658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0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6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9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2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524000" y="1397000"/>
          <a:ext cx="6096000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19558877"/>
              </p:ext>
            </p:extLst>
          </p:nvPr>
        </p:nvGraphicFramePr>
        <p:xfrm>
          <a:off x="1524000" y="1397000"/>
          <a:ext cx="6096000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a+b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80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70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50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Ovál 5"/>
          <p:cNvSpPr/>
          <p:nvPr/>
        </p:nvSpPr>
        <p:spPr>
          <a:xfrm>
            <a:off x="407891" y="3434906"/>
            <a:ext cx="914400" cy="914400"/>
          </a:xfrm>
          <a:prstGeom prst="ellipse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100</a:t>
            </a:r>
            <a:endParaRPr lang="cs-CZ" sz="2000" dirty="0"/>
          </a:p>
        </p:txBody>
      </p:sp>
      <p:sp>
        <p:nvSpPr>
          <p:cNvPr id="7" name="Ovál 6"/>
          <p:cNvSpPr/>
          <p:nvPr/>
        </p:nvSpPr>
        <p:spPr>
          <a:xfrm>
            <a:off x="2294935" y="3430536"/>
            <a:ext cx="914400" cy="914400"/>
          </a:xfrm>
          <a:prstGeom prst="ellipse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___</a:t>
            </a: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362371" y="4520952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60</a:t>
            </a: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2275709" y="4520952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___</a:t>
            </a:r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382901" y="5646432"/>
            <a:ext cx="914400" cy="914400"/>
          </a:xfrm>
          <a:prstGeom prst="ellipse">
            <a:avLst/>
          </a:prstGeom>
          <a:solidFill>
            <a:schemeClr val="tx1">
              <a:lumMod val="75000"/>
              <a:lumOff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___</a:t>
            </a:r>
            <a:endParaRPr lang="cs-CZ" dirty="0"/>
          </a:p>
        </p:txBody>
      </p:sp>
      <p:sp>
        <p:nvSpPr>
          <p:cNvPr id="11" name="Ovál 10"/>
          <p:cNvSpPr/>
          <p:nvPr/>
        </p:nvSpPr>
        <p:spPr>
          <a:xfrm>
            <a:off x="2255179" y="5681773"/>
            <a:ext cx="914400" cy="914400"/>
          </a:xfrm>
          <a:prstGeom prst="ellipse">
            <a:avLst/>
          </a:prstGeom>
          <a:solidFill>
            <a:schemeClr val="tx1">
              <a:lumMod val="75000"/>
              <a:lumOff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___</a:t>
            </a:r>
            <a:endParaRPr lang="cs-CZ" dirty="0"/>
          </a:p>
        </p:txBody>
      </p:sp>
      <p:sp>
        <p:nvSpPr>
          <p:cNvPr id="12" name="Ovál 11"/>
          <p:cNvSpPr/>
          <p:nvPr/>
        </p:nvSpPr>
        <p:spPr>
          <a:xfrm>
            <a:off x="4147987" y="5646432"/>
            <a:ext cx="914400" cy="914400"/>
          </a:xfrm>
          <a:prstGeom prst="ellipse">
            <a:avLst/>
          </a:prstGeom>
          <a:solidFill>
            <a:schemeClr val="tx1">
              <a:lumMod val="75000"/>
              <a:lumOff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___</a:t>
            </a:r>
            <a:endParaRPr lang="cs-CZ" dirty="0"/>
          </a:p>
        </p:txBody>
      </p:sp>
      <p:sp>
        <p:nvSpPr>
          <p:cNvPr id="13" name="Ovál 12"/>
          <p:cNvSpPr/>
          <p:nvPr/>
        </p:nvSpPr>
        <p:spPr>
          <a:xfrm>
            <a:off x="6088720" y="5646432"/>
            <a:ext cx="914400" cy="914400"/>
          </a:xfrm>
          <a:prstGeom prst="ellipse">
            <a:avLst/>
          </a:prstGeom>
          <a:solidFill>
            <a:schemeClr val="tx1">
              <a:lumMod val="75000"/>
              <a:lumOff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___</a:t>
            </a:r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8009612" y="5620976"/>
            <a:ext cx="914400" cy="914400"/>
          </a:xfrm>
          <a:prstGeom prst="ellipse">
            <a:avLst/>
          </a:prstGeom>
          <a:solidFill>
            <a:schemeClr val="tx1">
              <a:lumMod val="75000"/>
              <a:lumOff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</a:t>
            </a:r>
            <a:endParaRPr lang="cs-CZ" dirty="0"/>
          </a:p>
        </p:txBody>
      </p:sp>
      <p:sp>
        <p:nvSpPr>
          <p:cNvPr id="15" name="Ovál 14"/>
          <p:cNvSpPr/>
          <p:nvPr/>
        </p:nvSpPr>
        <p:spPr>
          <a:xfrm>
            <a:off x="4144369" y="4580740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___</a:t>
            </a:r>
            <a:endParaRPr lang="cs-CZ" dirty="0"/>
          </a:p>
        </p:txBody>
      </p:sp>
      <p:sp>
        <p:nvSpPr>
          <p:cNvPr id="16" name="Ovál 15"/>
          <p:cNvSpPr/>
          <p:nvPr/>
        </p:nvSpPr>
        <p:spPr>
          <a:xfrm>
            <a:off x="6088676" y="4580740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___</a:t>
            </a:r>
            <a:endParaRPr lang="cs-CZ" dirty="0"/>
          </a:p>
        </p:txBody>
      </p:sp>
      <p:sp>
        <p:nvSpPr>
          <p:cNvPr id="17" name="Ovál 16"/>
          <p:cNvSpPr/>
          <p:nvPr/>
        </p:nvSpPr>
        <p:spPr>
          <a:xfrm>
            <a:off x="8015786" y="4520952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_</a:t>
            </a:r>
            <a:r>
              <a:rPr lang="cs-CZ" u="sng" dirty="0" smtClean="0"/>
              <a:t>__</a:t>
            </a:r>
            <a:endParaRPr lang="cs-CZ" dirty="0"/>
          </a:p>
        </p:txBody>
      </p:sp>
      <p:sp>
        <p:nvSpPr>
          <p:cNvPr id="18" name="Ovál 17"/>
          <p:cNvSpPr/>
          <p:nvPr/>
        </p:nvSpPr>
        <p:spPr>
          <a:xfrm>
            <a:off x="4195868" y="3430536"/>
            <a:ext cx="914400" cy="914400"/>
          </a:xfrm>
          <a:prstGeom prst="ellipse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___</a:t>
            </a:r>
            <a:endParaRPr lang="cs-CZ" dirty="0"/>
          </a:p>
        </p:txBody>
      </p:sp>
      <p:sp>
        <p:nvSpPr>
          <p:cNvPr id="19" name="Ovál 18"/>
          <p:cNvSpPr/>
          <p:nvPr/>
        </p:nvSpPr>
        <p:spPr>
          <a:xfrm>
            <a:off x="6088720" y="3430536"/>
            <a:ext cx="914400" cy="914400"/>
          </a:xfrm>
          <a:prstGeom prst="ellipse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___</a:t>
            </a:r>
            <a:endParaRPr lang="cs-CZ" dirty="0"/>
          </a:p>
        </p:txBody>
      </p:sp>
      <p:sp>
        <p:nvSpPr>
          <p:cNvPr id="20" name="Ovál 19"/>
          <p:cNvSpPr/>
          <p:nvPr/>
        </p:nvSpPr>
        <p:spPr>
          <a:xfrm>
            <a:off x="8003713" y="3430536"/>
            <a:ext cx="914400" cy="914400"/>
          </a:xfrm>
          <a:prstGeom prst="ellipse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___</a:t>
            </a:r>
            <a:endParaRPr lang="cs-CZ" dirty="0"/>
          </a:p>
        </p:txBody>
      </p:sp>
      <p:sp>
        <p:nvSpPr>
          <p:cNvPr id="24" name="Šipka doprava 23"/>
          <p:cNvSpPr/>
          <p:nvPr/>
        </p:nvSpPr>
        <p:spPr>
          <a:xfrm>
            <a:off x="1317774" y="3649790"/>
            <a:ext cx="978408" cy="484632"/>
          </a:xfrm>
          <a:prstGeom prst="rightArrow">
            <a:avLst/>
          </a:prstGeom>
          <a:solidFill>
            <a:srgbClr val="ED3D2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- 30</a:t>
            </a:r>
            <a:endParaRPr lang="cs-CZ" dirty="0"/>
          </a:p>
        </p:txBody>
      </p:sp>
      <p:sp>
        <p:nvSpPr>
          <p:cNvPr id="25" name="Šipka doprava 24"/>
          <p:cNvSpPr/>
          <p:nvPr/>
        </p:nvSpPr>
        <p:spPr>
          <a:xfrm>
            <a:off x="1276771" y="4735836"/>
            <a:ext cx="978408" cy="484632"/>
          </a:xfrm>
          <a:prstGeom prst="rightArrow">
            <a:avLst/>
          </a:prstGeom>
          <a:solidFill>
            <a:srgbClr val="ED3D2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+ 40</a:t>
            </a:r>
            <a:endParaRPr lang="cs-CZ" dirty="0"/>
          </a:p>
        </p:txBody>
      </p:sp>
      <p:sp>
        <p:nvSpPr>
          <p:cNvPr id="26" name="Šipka doprava 25"/>
          <p:cNvSpPr/>
          <p:nvPr/>
        </p:nvSpPr>
        <p:spPr>
          <a:xfrm>
            <a:off x="3178534" y="4735836"/>
            <a:ext cx="978408" cy="484632"/>
          </a:xfrm>
          <a:prstGeom prst="rightArrow">
            <a:avLst/>
          </a:prstGeom>
          <a:solidFill>
            <a:srgbClr val="ED3D2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- 70</a:t>
            </a:r>
            <a:endParaRPr lang="cs-CZ" dirty="0"/>
          </a:p>
        </p:txBody>
      </p:sp>
      <p:sp>
        <p:nvSpPr>
          <p:cNvPr id="27" name="Šipka doprava 26"/>
          <p:cNvSpPr/>
          <p:nvPr/>
        </p:nvSpPr>
        <p:spPr>
          <a:xfrm>
            <a:off x="1297301" y="5882803"/>
            <a:ext cx="978408" cy="484632"/>
          </a:xfrm>
          <a:prstGeom prst="rightArrow">
            <a:avLst/>
          </a:prstGeom>
          <a:solidFill>
            <a:srgbClr val="ED3D2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- 50</a:t>
            </a:r>
            <a:endParaRPr lang="cs-CZ" dirty="0"/>
          </a:p>
        </p:txBody>
      </p:sp>
      <p:sp>
        <p:nvSpPr>
          <p:cNvPr id="28" name="Šipka doprava 27"/>
          <p:cNvSpPr/>
          <p:nvPr/>
        </p:nvSpPr>
        <p:spPr>
          <a:xfrm>
            <a:off x="3178534" y="5861316"/>
            <a:ext cx="978408" cy="484632"/>
          </a:xfrm>
          <a:prstGeom prst="rightArrow">
            <a:avLst/>
          </a:prstGeom>
          <a:solidFill>
            <a:srgbClr val="ED3D2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-10</a:t>
            </a:r>
            <a:endParaRPr lang="cs-CZ" dirty="0"/>
          </a:p>
        </p:txBody>
      </p:sp>
      <p:sp>
        <p:nvSpPr>
          <p:cNvPr id="29" name="Šipka doprava 28"/>
          <p:cNvSpPr/>
          <p:nvPr/>
        </p:nvSpPr>
        <p:spPr>
          <a:xfrm>
            <a:off x="5084982" y="5882803"/>
            <a:ext cx="978408" cy="484632"/>
          </a:xfrm>
          <a:prstGeom prst="rightArrow">
            <a:avLst/>
          </a:prstGeom>
          <a:solidFill>
            <a:srgbClr val="ED3D2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+ 40</a:t>
            </a:r>
            <a:endParaRPr lang="cs-CZ" dirty="0"/>
          </a:p>
        </p:txBody>
      </p:sp>
      <p:sp>
        <p:nvSpPr>
          <p:cNvPr id="30" name="Šipka doprava 29"/>
          <p:cNvSpPr/>
          <p:nvPr/>
        </p:nvSpPr>
        <p:spPr>
          <a:xfrm>
            <a:off x="7021376" y="5861316"/>
            <a:ext cx="978408" cy="484632"/>
          </a:xfrm>
          <a:prstGeom prst="rightArrow">
            <a:avLst/>
          </a:prstGeom>
          <a:solidFill>
            <a:srgbClr val="ED3D2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- 50</a:t>
            </a:r>
            <a:endParaRPr lang="cs-CZ" dirty="0"/>
          </a:p>
        </p:txBody>
      </p:sp>
      <p:sp>
        <p:nvSpPr>
          <p:cNvPr id="31" name="Šipka doprava 30"/>
          <p:cNvSpPr/>
          <p:nvPr/>
        </p:nvSpPr>
        <p:spPr>
          <a:xfrm>
            <a:off x="5070165" y="4735836"/>
            <a:ext cx="978408" cy="484632"/>
          </a:xfrm>
          <a:prstGeom prst="rightArrow">
            <a:avLst/>
          </a:prstGeom>
          <a:solidFill>
            <a:srgbClr val="ED3D2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- 30</a:t>
            </a:r>
            <a:endParaRPr lang="cs-CZ" dirty="0"/>
          </a:p>
        </p:txBody>
      </p:sp>
      <p:sp>
        <p:nvSpPr>
          <p:cNvPr id="32" name="Šipka doprava 31"/>
          <p:cNvSpPr/>
          <p:nvPr/>
        </p:nvSpPr>
        <p:spPr>
          <a:xfrm>
            <a:off x="7021376" y="4735836"/>
            <a:ext cx="978408" cy="484632"/>
          </a:xfrm>
          <a:prstGeom prst="rightArrow">
            <a:avLst/>
          </a:prstGeom>
          <a:solidFill>
            <a:srgbClr val="ED3D2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+ 80</a:t>
            </a:r>
            <a:endParaRPr lang="cs-CZ" dirty="0"/>
          </a:p>
        </p:txBody>
      </p:sp>
      <p:sp>
        <p:nvSpPr>
          <p:cNvPr id="33" name="Šipka doprava 32"/>
          <p:cNvSpPr/>
          <p:nvPr/>
        </p:nvSpPr>
        <p:spPr>
          <a:xfrm>
            <a:off x="3209335" y="3669036"/>
            <a:ext cx="978408" cy="484632"/>
          </a:xfrm>
          <a:prstGeom prst="rightArrow">
            <a:avLst/>
          </a:prstGeom>
          <a:solidFill>
            <a:srgbClr val="ED3D2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+ 10</a:t>
            </a:r>
            <a:endParaRPr lang="cs-CZ" dirty="0"/>
          </a:p>
        </p:txBody>
      </p:sp>
      <p:sp>
        <p:nvSpPr>
          <p:cNvPr id="34" name="Šipka doprava 33"/>
          <p:cNvSpPr/>
          <p:nvPr/>
        </p:nvSpPr>
        <p:spPr>
          <a:xfrm>
            <a:off x="5110268" y="3645420"/>
            <a:ext cx="978408" cy="484632"/>
          </a:xfrm>
          <a:prstGeom prst="rightArrow">
            <a:avLst/>
          </a:prstGeom>
          <a:solidFill>
            <a:srgbClr val="ED3D2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- 50</a:t>
            </a:r>
            <a:endParaRPr lang="cs-CZ" dirty="0"/>
          </a:p>
        </p:txBody>
      </p:sp>
      <p:sp>
        <p:nvSpPr>
          <p:cNvPr id="35" name="Šipka doprava 34"/>
          <p:cNvSpPr/>
          <p:nvPr/>
        </p:nvSpPr>
        <p:spPr>
          <a:xfrm>
            <a:off x="7003076" y="3645420"/>
            <a:ext cx="978408" cy="484632"/>
          </a:xfrm>
          <a:prstGeom prst="rightArrow">
            <a:avLst/>
          </a:prstGeom>
          <a:solidFill>
            <a:srgbClr val="ED3D2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+ 20</a:t>
            </a:r>
            <a:endParaRPr lang="cs-CZ" dirty="0"/>
          </a:p>
        </p:txBody>
      </p:sp>
      <p:sp>
        <p:nvSpPr>
          <p:cNvPr id="36" name="Ovál 35"/>
          <p:cNvSpPr/>
          <p:nvPr/>
        </p:nvSpPr>
        <p:spPr>
          <a:xfrm>
            <a:off x="8015786" y="4520952"/>
            <a:ext cx="914400" cy="914400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80</a:t>
            </a:r>
            <a:endParaRPr lang="cs-CZ" dirty="0"/>
          </a:p>
        </p:txBody>
      </p:sp>
      <p:sp>
        <p:nvSpPr>
          <p:cNvPr id="37" name="Ovál 36"/>
          <p:cNvSpPr/>
          <p:nvPr/>
        </p:nvSpPr>
        <p:spPr>
          <a:xfrm>
            <a:off x="382901" y="5646432"/>
            <a:ext cx="914400" cy="914400"/>
          </a:xfrm>
          <a:prstGeom prst="ellipse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90</a:t>
            </a:r>
            <a:endParaRPr lang="cs-CZ" dirty="0"/>
          </a:p>
        </p:txBody>
      </p:sp>
      <p:sp>
        <p:nvSpPr>
          <p:cNvPr id="38" name="Ovál 37"/>
          <p:cNvSpPr/>
          <p:nvPr/>
        </p:nvSpPr>
        <p:spPr>
          <a:xfrm>
            <a:off x="8009612" y="3430536"/>
            <a:ext cx="914400" cy="9144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50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407891" y="620688"/>
            <a:ext cx="1824538" cy="400110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Doplň tabulku.</a:t>
            </a:r>
            <a:endParaRPr lang="cs-CZ" sz="20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407891" y="2941520"/>
            <a:ext cx="1675652" cy="400110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Doplň řetězy.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3165655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7" grpId="0" animBg="1"/>
      <p:bldP spid="20" grpId="0" animBg="1"/>
      <p:bldP spid="36" grpId="0" animBg="1"/>
      <p:bldP spid="37" grpId="0" animBg="1"/>
      <p:bldP spid="3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57296" y="260648"/>
            <a:ext cx="399340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Řešení zadaných úkolů.</a:t>
            </a:r>
          </a:p>
          <a:p>
            <a:r>
              <a:rPr lang="cs-CZ" dirty="0" smtClean="0">
                <a:solidFill>
                  <a:schemeClr val="accent4"/>
                </a:solidFill>
              </a:rPr>
              <a:t>OBRÁZKY A PŘÍKLADY.</a:t>
            </a:r>
          </a:p>
          <a:p>
            <a:r>
              <a:rPr lang="cs-CZ" dirty="0" smtClean="0"/>
              <a:t>2d = 20   4d = 40    1d = 10    6d = 60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566486" y="1685773"/>
            <a:ext cx="269336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/>
              <a:t>6</a:t>
            </a:r>
            <a:r>
              <a:rPr lang="cs-CZ" sz="1400" dirty="0" smtClean="0"/>
              <a:t>d  +  2d  = 8d   =  60 + 20 = 80</a:t>
            </a:r>
            <a:endParaRPr lang="cs-CZ" sz="1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39552" y="1902789"/>
            <a:ext cx="434451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/>
              <a:t>7</a:t>
            </a:r>
            <a:r>
              <a:rPr lang="cs-CZ" sz="1400" dirty="0" smtClean="0"/>
              <a:t>d  </a:t>
            </a:r>
            <a:r>
              <a:rPr lang="cs-CZ" sz="1400" dirty="0"/>
              <a:t>-</a:t>
            </a:r>
            <a:r>
              <a:rPr lang="cs-CZ" sz="1400" dirty="0" smtClean="0"/>
              <a:t>  2d  = 5d    =  70 – 20 = 50</a:t>
            </a:r>
            <a:endParaRPr lang="cs-CZ" sz="1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66486" y="2159546"/>
            <a:ext cx="269336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/>
              <a:t>5</a:t>
            </a:r>
            <a:r>
              <a:rPr lang="cs-CZ" sz="1400" dirty="0" smtClean="0"/>
              <a:t>d  + 4d  = 9d    =  50 + 40 = 90</a:t>
            </a:r>
            <a:endParaRPr lang="cs-CZ" sz="1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426477" y="2159545"/>
            <a:ext cx="274305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/>
              <a:t>1</a:t>
            </a:r>
            <a:r>
              <a:rPr lang="cs-CZ" sz="1400" dirty="0" smtClean="0"/>
              <a:t>d  +  7d  =  8d   =  10 + 70 = 80</a:t>
            </a:r>
            <a:endParaRPr lang="cs-CZ" sz="1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66486" y="1472010"/>
            <a:ext cx="269336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3d  +  2d  = 5d   =  30 + 20 = 50</a:t>
            </a:r>
            <a:endParaRPr lang="cs-CZ" sz="1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406617" y="1902789"/>
            <a:ext cx="419875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4d  -   </a:t>
            </a:r>
            <a:r>
              <a:rPr lang="cs-CZ" sz="1400" dirty="0"/>
              <a:t>3</a:t>
            </a:r>
            <a:r>
              <a:rPr lang="cs-CZ" sz="1400" dirty="0" smtClean="0"/>
              <a:t>d  =  1d   =  40 – 30 = 10</a:t>
            </a:r>
            <a:endParaRPr lang="cs-CZ" sz="1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450697" y="1685772"/>
            <a:ext cx="269336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/>
              <a:t>8</a:t>
            </a:r>
            <a:r>
              <a:rPr lang="cs-CZ" sz="1400" dirty="0" smtClean="0"/>
              <a:t>d  -   2d =  6d   =  80 – 20 = 60</a:t>
            </a:r>
            <a:endParaRPr lang="cs-CZ" sz="1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426477" y="1455922"/>
            <a:ext cx="274305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3d  +  4d  =  7d   =  30 + 40 = 70</a:t>
            </a:r>
            <a:endParaRPr lang="cs-CZ" sz="1400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424044" y="2699120"/>
            <a:ext cx="3071675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schemeClr val="accent4"/>
                </a:solidFill>
              </a:rPr>
              <a:t>PŘÍKLADY SE ŠIPKAMI</a:t>
            </a:r>
          </a:p>
          <a:p>
            <a:endParaRPr lang="cs-CZ" sz="1600" dirty="0" smtClean="0"/>
          </a:p>
          <a:p>
            <a:r>
              <a:rPr lang="cs-CZ" sz="1600" dirty="0" smtClean="0"/>
              <a:t>6 + 3 = 9              60 + 30 = 90</a:t>
            </a:r>
          </a:p>
          <a:p>
            <a:r>
              <a:rPr lang="cs-CZ" sz="1600" dirty="0" smtClean="0"/>
              <a:t>8 – 4 = 4              80 – 40 = 40</a:t>
            </a:r>
          </a:p>
          <a:p>
            <a:r>
              <a:rPr lang="cs-CZ" sz="1600" dirty="0" smtClean="0"/>
              <a:t>5 + 2 = 7              50 + 20 = 70</a:t>
            </a:r>
          </a:p>
          <a:p>
            <a:r>
              <a:rPr lang="cs-CZ" sz="1600" dirty="0" smtClean="0"/>
              <a:t>1 + 4 = 5              10 + 40 = 50</a:t>
            </a:r>
          </a:p>
          <a:p>
            <a:r>
              <a:rPr lang="cs-CZ" sz="1600" dirty="0" smtClean="0"/>
              <a:t>7 – 3 = 4              70 – 30 = 40</a:t>
            </a:r>
          </a:p>
          <a:p>
            <a:r>
              <a:rPr lang="cs-CZ" sz="1600" dirty="0" smtClean="0"/>
              <a:t>1 + 9 = 10            10 + 90 = 100</a:t>
            </a:r>
          </a:p>
          <a:p>
            <a:r>
              <a:rPr lang="cs-CZ" sz="1600" dirty="0" smtClean="0"/>
              <a:t>6 – 3 = 3              60 – 30 = 30</a:t>
            </a:r>
          </a:p>
          <a:p>
            <a:r>
              <a:rPr lang="cs-CZ" sz="1600" dirty="0" smtClean="0"/>
              <a:t>10 – 9 = 1          100 – 90 = 10</a:t>
            </a:r>
          </a:p>
          <a:p>
            <a:r>
              <a:rPr lang="cs-CZ" sz="1600" dirty="0" smtClean="0"/>
              <a:t>0 + 2 = 2                0 + 20 = 20</a:t>
            </a:r>
          </a:p>
          <a:p>
            <a:r>
              <a:rPr lang="cs-CZ" sz="1600" dirty="0" smtClean="0"/>
              <a:t>6 – 6 = 0              60 – 60 = 0</a:t>
            </a:r>
            <a:endParaRPr lang="cs-CZ" sz="1600" dirty="0"/>
          </a:p>
        </p:txBody>
      </p:sp>
      <p:graphicFrame>
        <p:nvGraphicFramePr>
          <p:cNvPr id="55" name="Tabulka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21248744"/>
              </p:ext>
            </p:extLst>
          </p:nvPr>
        </p:nvGraphicFramePr>
        <p:xfrm>
          <a:off x="3635896" y="3068960"/>
          <a:ext cx="5184580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18458"/>
                <a:gridCol w="518458"/>
                <a:gridCol w="518458"/>
                <a:gridCol w="518458"/>
                <a:gridCol w="518458"/>
                <a:gridCol w="518458"/>
                <a:gridCol w="518458"/>
                <a:gridCol w="518458"/>
                <a:gridCol w="518458"/>
                <a:gridCol w="518458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a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10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30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80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0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20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50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60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0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40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b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60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20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10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100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40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30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20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70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10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a+b</a:t>
                      </a:r>
                      <a:endParaRPr lang="cs-CZ" sz="1400" dirty="0"/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70</a:t>
                      </a:r>
                      <a:endParaRPr lang="cs-CZ" sz="1400" dirty="0"/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50</a:t>
                      </a:r>
                      <a:endParaRPr lang="cs-CZ" sz="1400" dirty="0"/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90</a:t>
                      </a:r>
                      <a:endParaRPr lang="cs-CZ" sz="1400" dirty="0"/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100</a:t>
                      </a:r>
                      <a:endParaRPr lang="cs-CZ" sz="1400" dirty="0"/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60</a:t>
                      </a:r>
                      <a:endParaRPr lang="cs-CZ" sz="1400" dirty="0"/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80</a:t>
                      </a:r>
                      <a:endParaRPr lang="cs-CZ" sz="1400" dirty="0"/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80</a:t>
                      </a:r>
                      <a:endParaRPr lang="cs-CZ" sz="1400" dirty="0"/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70</a:t>
                      </a:r>
                      <a:endParaRPr lang="cs-CZ" sz="1400" dirty="0"/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50</a:t>
                      </a:r>
                      <a:endParaRPr lang="cs-CZ" sz="1400" dirty="0"/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56" name="TextovéPole 55"/>
          <p:cNvSpPr txBox="1"/>
          <p:nvPr/>
        </p:nvSpPr>
        <p:spPr>
          <a:xfrm>
            <a:off x="5580112" y="2651989"/>
            <a:ext cx="12191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4"/>
                </a:solidFill>
              </a:rPr>
              <a:t>TABULKA</a:t>
            </a:r>
            <a:endParaRPr lang="cs-CZ" dirty="0">
              <a:solidFill>
                <a:schemeClr val="accent4"/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4612956" y="4545779"/>
            <a:ext cx="315342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4"/>
                </a:solidFill>
              </a:rPr>
              <a:t>ŘETĚZY</a:t>
            </a:r>
          </a:p>
          <a:p>
            <a:r>
              <a:rPr lang="cs-CZ" dirty="0" smtClean="0"/>
              <a:t>100 – 30 + 10 – 50 + 20 = </a:t>
            </a:r>
            <a:r>
              <a:rPr lang="cs-CZ" dirty="0" smtClean="0">
                <a:solidFill>
                  <a:srgbClr val="FF0000"/>
                </a:solidFill>
              </a:rPr>
              <a:t>50</a:t>
            </a:r>
          </a:p>
          <a:p>
            <a:r>
              <a:rPr lang="cs-CZ" dirty="0" smtClean="0"/>
              <a:t>60 + 40 – 70 – 30 + 80 = </a:t>
            </a:r>
            <a:r>
              <a:rPr lang="cs-CZ" dirty="0" smtClean="0">
                <a:solidFill>
                  <a:srgbClr val="FF0000"/>
                </a:solidFill>
              </a:rPr>
              <a:t>80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90</a:t>
            </a:r>
            <a:r>
              <a:rPr lang="cs-CZ" dirty="0" smtClean="0"/>
              <a:t> – 50 – 10 + 40 – 50 = 20</a:t>
            </a:r>
            <a:endParaRPr lang="cs-CZ" dirty="0"/>
          </a:p>
        </p:txBody>
      </p:sp>
      <p:cxnSp>
        <p:nvCxnSpPr>
          <p:cNvPr id="59" name="Přímá spojnice se šipkou 58"/>
          <p:cNvCxnSpPr/>
          <p:nvPr/>
        </p:nvCxnSpPr>
        <p:spPr>
          <a:xfrm>
            <a:off x="1646841" y="5589240"/>
            <a:ext cx="266328" cy="0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se šipkou 60"/>
          <p:cNvCxnSpPr/>
          <p:nvPr/>
        </p:nvCxnSpPr>
        <p:spPr>
          <a:xfrm>
            <a:off x="1646841" y="5301208"/>
            <a:ext cx="266328" cy="0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se šipkou 61"/>
          <p:cNvCxnSpPr/>
          <p:nvPr/>
        </p:nvCxnSpPr>
        <p:spPr>
          <a:xfrm>
            <a:off x="1631801" y="5013176"/>
            <a:ext cx="266328" cy="0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se šipkou 62"/>
          <p:cNvCxnSpPr/>
          <p:nvPr/>
        </p:nvCxnSpPr>
        <p:spPr>
          <a:xfrm>
            <a:off x="1611668" y="4797152"/>
            <a:ext cx="266328" cy="0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se šipkou 63"/>
          <p:cNvCxnSpPr/>
          <p:nvPr/>
        </p:nvCxnSpPr>
        <p:spPr>
          <a:xfrm>
            <a:off x="1585145" y="4557820"/>
            <a:ext cx="266328" cy="0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se šipkou 64"/>
          <p:cNvCxnSpPr/>
          <p:nvPr/>
        </p:nvCxnSpPr>
        <p:spPr>
          <a:xfrm>
            <a:off x="1585145" y="4365104"/>
            <a:ext cx="266328" cy="0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se šipkou 65"/>
          <p:cNvCxnSpPr/>
          <p:nvPr/>
        </p:nvCxnSpPr>
        <p:spPr>
          <a:xfrm>
            <a:off x="1625523" y="4077072"/>
            <a:ext cx="266328" cy="0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se šipkou 66"/>
          <p:cNvCxnSpPr/>
          <p:nvPr/>
        </p:nvCxnSpPr>
        <p:spPr>
          <a:xfrm>
            <a:off x="1585145" y="3861048"/>
            <a:ext cx="266328" cy="0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se šipkou 67"/>
          <p:cNvCxnSpPr/>
          <p:nvPr/>
        </p:nvCxnSpPr>
        <p:spPr>
          <a:xfrm>
            <a:off x="1585145" y="3573016"/>
            <a:ext cx="266328" cy="0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se šipkou 68"/>
          <p:cNvCxnSpPr/>
          <p:nvPr/>
        </p:nvCxnSpPr>
        <p:spPr>
          <a:xfrm>
            <a:off x="1544823" y="3356992"/>
            <a:ext cx="266328" cy="0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24220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91680" y="1196752"/>
            <a:ext cx="45961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</a:t>
            </a:r>
            <a:r>
              <a:rPr lang="cs-CZ" dirty="0" smtClean="0"/>
              <a:t>prezentaci </a:t>
            </a:r>
            <a:r>
              <a:rPr lang="cs-CZ" dirty="0" smtClean="0"/>
              <a:t>byly použity vlastní materiály 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9945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ilk">
  <a:themeElements>
    <a:clrScheme name="Silk">
      <a:dk1>
        <a:srgbClr val="000000"/>
      </a:dk1>
      <a:lt1>
        <a:srgbClr val="FFFFFF"/>
      </a:lt1>
      <a:dk2>
        <a:srgbClr val="043988"/>
      </a:dk2>
      <a:lt2>
        <a:srgbClr val="92C2EB"/>
      </a:lt2>
      <a:accent1>
        <a:srgbClr val="836AAE"/>
      </a:accent1>
      <a:accent2>
        <a:srgbClr val="5DA577"/>
      </a:accent2>
      <a:accent3>
        <a:srgbClr val="678EB9"/>
      </a:accent3>
      <a:accent4>
        <a:srgbClr val="F7A611"/>
      </a:accent4>
      <a:accent5>
        <a:srgbClr val="A1AB38"/>
      </a:accent5>
      <a:accent6>
        <a:srgbClr val="C17790"/>
      </a:accent6>
      <a:hlink>
        <a:srgbClr val="DA5723"/>
      </a:hlink>
      <a:folHlink>
        <a:srgbClr val="226CA5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TC010205606[[fn=Motiv hedvábí]]</Template>
  <TotalTime>453</TotalTime>
  <Words>789</Words>
  <Application>Microsoft Office PowerPoint</Application>
  <PresentationFormat>Předvádění na obrazovce (4:3)</PresentationFormat>
  <Paragraphs>195</Paragraphs>
  <Slides>8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8</vt:i4>
      </vt:variant>
    </vt:vector>
  </HeadingPairs>
  <TitlesOfParts>
    <vt:vector size="11" baseType="lpstr">
      <vt:lpstr>Silk</vt:lpstr>
      <vt:lpstr>Motiv systému Office</vt:lpstr>
      <vt:lpstr>1_Motiv systému Office</vt:lpstr>
      <vt:lpstr>Prezentace aplikace PowerPoint</vt:lpstr>
      <vt:lpstr>ANOTACE:</vt:lpstr>
      <vt:lpstr>Matematika 2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Matematika 2</dc:title>
  <dc:creator>MatejovicovaA</dc:creator>
  <cp:lastModifiedBy>admin</cp:lastModifiedBy>
  <cp:revision>37</cp:revision>
  <dcterms:created xsi:type="dcterms:W3CDTF">2012-01-07T05:34:33Z</dcterms:created>
  <dcterms:modified xsi:type="dcterms:W3CDTF">2012-07-11T21:29:20Z</dcterms:modified>
</cp:coreProperties>
</file>