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sldIdLst>
    <p:sldId id="262" r:id="rId4"/>
    <p:sldId id="263" r:id="rId5"/>
    <p:sldId id="256" r:id="rId6"/>
    <p:sldId id="257" r:id="rId7"/>
    <p:sldId id="258" r:id="rId8"/>
    <p:sldId id="259" r:id="rId9"/>
    <p:sldId id="260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00FF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7" d="100"/>
          <a:sy n="67" d="100"/>
        </p:scale>
        <p:origin x="-139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C040F9-657E-475A-A40F-9C035857FFC9}" type="presOf" srcId="{1D8420EA-BFA0-403B-80F5-647FA396CC45}" destId="{8467D0EB-87A2-4285-8ACA-0398EFBF29BC}" srcOrd="1" destOrd="0" presId="urn:microsoft.com/office/officeart/2005/8/layout/target3"/>
    <dgm:cxn modelId="{7FF49ADC-4EE4-4CBE-84FA-112B79226E12}" type="presOf" srcId="{100B6B2E-82E6-4C11-B19B-F2DB3A0EA64F}" destId="{645AA564-2E9E-4954-AD87-AE01782CEC59}" srcOrd="0" destOrd="0" presId="urn:microsoft.com/office/officeart/2005/8/layout/target3"/>
    <dgm:cxn modelId="{94EEAB19-C197-45F5-BA64-F79917AD6AE3}" type="presOf" srcId="{914700B9-77B5-440A-A438-DE98B6D4894D}" destId="{BD9AF279-D483-48F2-BBBD-45F8E8923512}" srcOrd="1" destOrd="0" presId="urn:microsoft.com/office/officeart/2005/8/layout/target3"/>
    <dgm:cxn modelId="{D60B3A4D-FC57-4DFA-BBDD-B9351806B5C3}" type="presOf" srcId="{27FE2D31-D344-4B63-A89A-A89AB0D9F3E3}" destId="{FE47432B-CA46-450C-8D8F-66C300A95B52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FDB66EF9-EC8C-4CCF-ABA2-F4EAE91FFF59}" type="presOf" srcId="{914700B9-77B5-440A-A438-DE98B6D4894D}" destId="{E73F1C26-6DCD-4001-88B9-355E01E2BCE7}" srcOrd="0" destOrd="0" presId="urn:microsoft.com/office/officeart/2005/8/layout/target3"/>
    <dgm:cxn modelId="{5369B620-FD4F-4B7A-9E62-01AC9781D8F4}" type="presOf" srcId="{100B6B2E-82E6-4C11-B19B-F2DB3A0EA64F}" destId="{DBA8199F-D892-4A8E-A352-2B7844050E09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34DC705B-8240-4A0C-A57A-5EB4425FC1F0}" type="presOf" srcId="{1D8420EA-BFA0-403B-80F5-647FA396CC45}" destId="{F7B3C0B7-F0F7-4F49-B02C-3630F8C5FAE5}" srcOrd="0" destOrd="0" presId="urn:microsoft.com/office/officeart/2005/8/layout/target3"/>
    <dgm:cxn modelId="{28C8CAAA-638E-4756-A27A-778022D40301}" type="presOf" srcId="{130831A4-0540-4EC5-8F5A-93030E89D2D9}" destId="{8E23E229-92FC-49D1-B5FE-0303176B8A4E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9A7B8182-E6C7-4AF0-819E-304EA16F713A}" type="presOf" srcId="{130831A4-0540-4EC5-8F5A-93030E89D2D9}" destId="{F69CC921-512E-49F4-824C-A648EC5F27A5}" srcOrd="0" destOrd="0" presId="urn:microsoft.com/office/officeart/2005/8/layout/target3"/>
    <dgm:cxn modelId="{B9C903CA-478D-42DE-AF08-41268445EAB9}" type="presParOf" srcId="{FE47432B-CA46-450C-8D8F-66C300A95B52}" destId="{B522209E-30D0-49D6-A340-2D383A11C668}" srcOrd="0" destOrd="0" presId="urn:microsoft.com/office/officeart/2005/8/layout/target3"/>
    <dgm:cxn modelId="{3FD837D5-FECC-4EFF-87EC-78E6294EA113}" type="presParOf" srcId="{FE47432B-CA46-450C-8D8F-66C300A95B52}" destId="{ED5A8377-51D5-4DC5-B0E7-680166966720}" srcOrd="1" destOrd="0" presId="urn:microsoft.com/office/officeart/2005/8/layout/target3"/>
    <dgm:cxn modelId="{4B670FD0-4392-46E8-9FED-6CBFAA6D4EF5}" type="presParOf" srcId="{FE47432B-CA46-450C-8D8F-66C300A95B52}" destId="{F69CC921-512E-49F4-824C-A648EC5F27A5}" srcOrd="2" destOrd="0" presId="urn:microsoft.com/office/officeart/2005/8/layout/target3"/>
    <dgm:cxn modelId="{5A2EE3CC-0CB7-49C6-80B3-6062C827BF5F}" type="presParOf" srcId="{FE47432B-CA46-450C-8D8F-66C300A95B52}" destId="{61C9CE18-EDA6-4EDF-BA1C-09779D38FBBF}" srcOrd="3" destOrd="0" presId="urn:microsoft.com/office/officeart/2005/8/layout/target3"/>
    <dgm:cxn modelId="{34C8AFF0-87E8-4EEE-953E-4D64481B1073}" type="presParOf" srcId="{FE47432B-CA46-450C-8D8F-66C300A95B52}" destId="{D60DEAAB-7AFE-435A-ACF6-18851E4B0426}" srcOrd="4" destOrd="0" presId="urn:microsoft.com/office/officeart/2005/8/layout/target3"/>
    <dgm:cxn modelId="{6280D5C6-5350-4055-B7DA-2D5BF0B5EEAD}" type="presParOf" srcId="{FE47432B-CA46-450C-8D8F-66C300A95B52}" destId="{F7B3C0B7-F0F7-4F49-B02C-3630F8C5FAE5}" srcOrd="5" destOrd="0" presId="urn:microsoft.com/office/officeart/2005/8/layout/target3"/>
    <dgm:cxn modelId="{716DEA56-A32F-4A4F-B411-734C8323208D}" type="presParOf" srcId="{FE47432B-CA46-450C-8D8F-66C300A95B52}" destId="{C9DA9446-E2D3-4F6A-8960-3CADFBF870B8}" srcOrd="6" destOrd="0" presId="urn:microsoft.com/office/officeart/2005/8/layout/target3"/>
    <dgm:cxn modelId="{1F2C427C-2EC3-47F9-A78D-9EAEED16447F}" type="presParOf" srcId="{FE47432B-CA46-450C-8D8F-66C300A95B52}" destId="{9726EC6F-D322-4CD3-B489-1BE3DF7CE70B}" srcOrd="7" destOrd="0" presId="urn:microsoft.com/office/officeart/2005/8/layout/target3"/>
    <dgm:cxn modelId="{CB6CCF7F-CD1A-4632-B964-49E3DFE8D118}" type="presParOf" srcId="{FE47432B-CA46-450C-8D8F-66C300A95B52}" destId="{645AA564-2E9E-4954-AD87-AE01782CEC59}" srcOrd="8" destOrd="0" presId="urn:microsoft.com/office/officeart/2005/8/layout/target3"/>
    <dgm:cxn modelId="{262BDB8B-4A53-4177-BB2D-9AF6DB74B57D}" type="presParOf" srcId="{FE47432B-CA46-450C-8D8F-66C300A95B52}" destId="{8538CAC4-6A86-42B8-B5AF-2FF155DB9D02}" srcOrd="9" destOrd="0" presId="urn:microsoft.com/office/officeart/2005/8/layout/target3"/>
    <dgm:cxn modelId="{5BDA89D2-619A-4F60-A573-E0EF8EB41D1E}" type="presParOf" srcId="{FE47432B-CA46-450C-8D8F-66C300A95B52}" destId="{26FD6024-A07F-46D0-8BC0-B5E595C5673D}" srcOrd="10" destOrd="0" presId="urn:microsoft.com/office/officeart/2005/8/layout/target3"/>
    <dgm:cxn modelId="{1C3CA9C2-300F-48CC-B14B-2F48FDA61ED6}" type="presParOf" srcId="{FE47432B-CA46-450C-8D8F-66C300A95B52}" destId="{E73F1C26-6DCD-4001-88B9-355E01E2BCE7}" srcOrd="11" destOrd="0" presId="urn:microsoft.com/office/officeart/2005/8/layout/target3"/>
    <dgm:cxn modelId="{0D6B1BC0-2D06-47D8-953B-0A73C108470E}" type="presParOf" srcId="{FE47432B-CA46-450C-8D8F-66C300A95B52}" destId="{8E23E229-92FC-49D1-B5FE-0303176B8A4E}" srcOrd="12" destOrd="0" presId="urn:microsoft.com/office/officeart/2005/8/layout/target3"/>
    <dgm:cxn modelId="{9DDADCFB-A271-446E-BDA2-86505A86AC68}" type="presParOf" srcId="{FE47432B-CA46-450C-8D8F-66C300A95B52}" destId="{8467D0EB-87A2-4285-8ACA-0398EFBF29BC}" srcOrd="13" destOrd="0" presId="urn:microsoft.com/office/officeart/2005/8/layout/target3"/>
    <dgm:cxn modelId="{0BEA9F6F-ED0D-4920-BF71-E2A39A7F6CA9}" type="presParOf" srcId="{FE47432B-CA46-450C-8D8F-66C300A95B52}" destId="{DBA8199F-D892-4A8E-A352-2B7844050E09}" srcOrd="14" destOrd="0" presId="urn:microsoft.com/office/officeart/2005/8/layout/target3"/>
    <dgm:cxn modelId="{B1CF270F-DD27-41CD-A6FB-EBEDA6C9B7E4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D7EB72-493D-4F49-916B-F5FE25B167DE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BC2EBA-060E-4225-9A79-33C048D5D7F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296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Druhý úkol řeší žáci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BC2EBA-060E-4225-9A79-33C048D5D7FB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6712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8440327-298A-4CCF-AD6C-6E66894CCFB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1317839-5B78-407F-8233-EA0FC61D967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B8440327-298A-4CCF-AD6C-6E66894CCFB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17839-5B78-407F-8233-EA0FC61D967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B8440327-298A-4CCF-AD6C-6E66894CCFB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1317839-5B78-407F-8233-EA0FC61D9672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8440327-298A-4CCF-AD6C-6E66894CCFB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1317839-5B78-407F-8233-EA0FC61D967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B8440327-298A-4CCF-AD6C-6E66894CCFB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1317839-5B78-407F-8233-EA0FC61D9672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40327-298A-4CCF-AD6C-6E66894CCFB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17839-5B78-407F-8233-EA0FC61D967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8440327-298A-4CCF-AD6C-6E66894CCFB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1317839-5B78-407F-8233-EA0FC61D967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B8440327-298A-4CCF-AD6C-6E66894CCFB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1317839-5B78-407F-8233-EA0FC61D9672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8440327-298A-4CCF-AD6C-6E66894CCFB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1317839-5B78-407F-8233-EA0FC61D9672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40327-298A-4CCF-AD6C-6E66894CCFB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17839-5B78-407F-8233-EA0FC61D967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40327-298A-4CCF-AD6C-6E66894CCFB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17839-5B78-407F-8233-EA0FC61D967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88508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85493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3464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72547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900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22203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3886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16297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35429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75668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372907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31815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84329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050457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79769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02796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133932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7855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297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6472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5997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233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B8440327-298A-4CCF-AD6C-6E66894CCFB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1317839-5B78-407F-8233-EA0FC61D9672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74642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608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22654847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37321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0204481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VY_32_INOVACE_07_S03-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M-2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Porovnávání čísel do 100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8327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8643691"/>
              </p:ext>
            </p:extLst>
          </p:nvPr>
        </p:nvGraphicFramePr>
        <p:xfrm>
          <a:off x="539552" y="3284984"/>
          <a:ext cx="8280920" cy="32263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si uvědomují číselné řády dvojciferných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čísel,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porovnávají čísla do 100 nejprve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tak,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že porovnávají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desítky,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potom i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jednotky.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Používají správné symboly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porovnávání.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Tvoří číselné řady sestupně i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vzestupně,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doplňují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tabulku. </a:t>
                      </a:r>
                      <a:b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4736985"/>
              </p:ext>
            </p:extLst>
          </p:nvPr>
        </p:nvGraphicFramePr>
        <p:xfrm>
          <a:off x="539552" y="1196752"/>
          <a:ext cx="8280920" cy="2016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porovnávání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čísel  do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100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k řazení čísel vzestupně i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sestupně.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porovnává čísla do 100 a zapisuje vztahy mezi nimi pomocí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symbolů.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Řadí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čísla od nejmenších po největší a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naopak.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1339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Matematika 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Porovnávání čísel do 100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0602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6471" y="1257061"/>
            <a:ext cx="914400" cy="45720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84607" y="1872463"/>
            <a:ext cx="914400" cy="45720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041807" y="1257061"/>
            <a:ext cx="914400" cy="45720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695418" y="1872463"/>
            <a:ext cx="914400" cy="45720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91127" y="1257061"/>
            <a:ext cx="914400" cy="45720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2375" y="1909006"/>
            <a:ext cx="914400" cy="45720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50375" y="6005977"/>
            <a:ext cx="9144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10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65071" y="6005977"/>
            <a:ext cx="9144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10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411720" y="2828403"/>
            <a:ext cx="9144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433804" y="2828403"/>
            <a:ext cx="9144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726827" y="3476621"/>
            <a:ext cx="9144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271390" y="5003304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228185" y="4991525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701930" y="443711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670207" y="443711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65071" y="443711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4024187" y="5000265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4098427" y="6005977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1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3534672" y="6005977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1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2930530" y="6005977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1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657315" y="4991525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3" name="Ovál 32"/>
          <p:cNvSpPr/>
          <p:nvPr/>
        </p:nvSpPr>
        <p:spPr>
          <a:xfrm>
            <a:off x="3440520" y="4968574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4" name="Ovál 33"/>
          <p:cNvSpPr/>
          <p:nvPr/>
        </p:nvSpPr>
        <p:spPr>
          <a:xfrm>
            <a:off x="3719975" y="3489438"/>
            <a:ext cx="457200" cy="4572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511007" y="3476621"/>
            <a:ext cx="457200" cy="4572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1094415" y="3495328"/>
            <a:ext cx="457200" cy="4572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2183120" y="3495328"/>
            <a:ext cx="457200" cy="4572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1656059" y="3509350"/>
            <a:ext cx="457200" cy="4572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4252787" y="3476621"/>
            <a:ext cx="457200" cy="4572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893671" y="2828403"/>
            <a:ext cx="457200" cy="4572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3534672" y="2828403"/>
            <a:ext cx="457200" cy="4572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3799298" y="4437112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4" name="Ovál 43"/>
          <p:cNvSpPr/>
          <p:nvPr/>
        </p:nvSpPr>
        <p:spPr>
          <a:xfrm>
            <a:off x="4141916" y="1257061"/>
            <a:ext cx="457200" cy="45720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5" name="Ovál 44"/>
          <p:cNvSpPr/>
          <p:nvPr/>
        </p:nvSpPr>
        <p:spPr>
          <a:xfrm>
            <a:off x="1456785" y="1900172"/>
            <a:ext cx="457200" cy="45720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6" name="Ovál 45"/>
          <p:cNvSpPr/>
          <p:nvPr/>
        </p:nvSpPr>
        <p:spPr>
          <a:xfrm>
            <a:off x="1978975" y="1909006"/>
            <a:ext cx="457200" cy="45720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7" name="Ovál 46"/>
          <p:cNvSpPr/>
          <p:nvPr/>
        </p:nvSpPr>
        <p:spPr>
          <a:xfrm>
            <a:off x="2495141" y="1257061"/>
            <a:ext cx="457200" cy="45720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364088" y="887729"/>
            <a:ext cx="3421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esítky        jednotky        číslo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5335488" y="1451806"/>
            <a:ext cx="1080120" cy="4572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577613" y="1451806"/>
            <a:ext cx="1080120" cy="4572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867600" y="1442972"/>
            <a:ext cx="1080120" cy="4572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5335488" y="3038128"/>
            <a:ext cx="1080120" cy="4572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5335488" y="4653933"/>
            <a:ext cx="1080120" cy="4572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5335488" y="6005977"/>
            <a:ext cx="1080120" cy="4572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6587307" y="6005977"/>
            <a:ext cx="1080120" cy="4572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7867600" y="3019421"/>
            <a:ext cx="1080120" cy="4572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6587307" y="3019421"/>
            <a:ext cx="1080120" cy="4572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7867600" y="4643736"/>
            <a:ext cx="1080120" cy="4572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587307" y="4643736"/>
            <a:ext cx="1080120" cy="4572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867600" y="6005977"/>
            <a:ext cx="1080120" cy="4572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7869449" y="1440783"/>
            <a:ext cx="1080120" cy="457200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/>
                </a:solidFill>
              </a:rPr>
              <a:t>64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6587307" y="1451806"/>
            <a:ext cx="1080120" cy="4572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/>
                </a:solidFill>
              </a:rPr>
              <a:t>4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5335488" y="1442972"/>
            <a:ext cx="1080120" cy="4572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/>
                </a:solidFill>
              </a:rPr>
              <a:t>6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7869449" y="3019421"/>
            <a:ext cx="1080120" cy="457200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38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6587307" y="3031464"/>
            <a:ext cx="1080120" cy="4572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8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5335488" y="3019421"/>
            <a:ext cx="1080120" cy="4572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3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7867600" y="4643736"/>
            <a:ext cx="1080120" cy="457200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54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6587307" y="4643736"/>
            <a:ext cx="1080120" cy="4572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4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5335488" y="4665712"/>
            <a:ext cx="1080120" cy="4572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5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7867600" y="6005977"/>
            <a:ext cx="1080120" cy="457200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23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6577613" y="6005977"/>
            <a:ext cx="1080120" cy="4572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3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5335488" y="6005977"/>
            <a:ext cx="1080120" cy="457200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2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4760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1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6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476672"/>
            <a:ext cx="42691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Porovnávání  dvojciferných čísel.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052736"/>
            <a:ext cx="32207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1. Porovnáváme desítky: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9221" y="1921878"/>
            <a:ext cx="393248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6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2          </a:t>
            </a:r>
            <a:r>
              <a:rPr lang="cs-CZ" sz="2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2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4               </a:t>
            </a:r>
            <a:r>
              <a:rPr lang="cs-CZ" sz="2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6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d           </a:t>
            </a:r>
            <a:r>
              <a:rPr lang="cs-CZ" sz="2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2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d</a:t>
            </a:r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9221" y="2531478"/>
            <a:ext cx="393248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35          17               3d           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1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d</a:t>
            </a:r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9221" y="3153101"/>
            <a:ext cx="393248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91          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4               9d           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d</a:t>
            </a:r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16015" y="3146014"/>
            <a:ext cx="410445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83          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4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4                8d            4d</a:t>
            </a:r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16016" y="2531478"/>
            <a:ext cx="410445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55          72                5d            7d</a:t>
            </a:r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16016" y="1933391"/>
            <a:ext cx="410445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39          60                3d            6d    </a:t>
            </a:r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160797" y="3114405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160262" y="2502770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3160262" y="1884141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842383" y="3114405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842383" y="2499869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7691389" y="3114405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7691389" y="2499869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7691389" y="1901782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5220072" y="3114405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5220072" y="2499869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5220072" y="1890269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Šipka doprava 37"/>
          <p:cNvSpPr/>
          <p:nvPr/>
        </p:nvSpPr>
        <p:spPr>
          <a:xfrm>
            <a:off x="1904892" y="1975608"/>
            <a:ext cx="720080" cy="3156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Šipka doprava 38"/>
          <p:cNvSpPr/>
          <p:nvPr/>
        </p:nvSpPr>
        <p:spPr>
          <a:xfrm>
            <a:off x="1904892" y="2567567"/>
            <a:ext cx="720080" cy="3156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Šipka doprava 39"/>
          <p:cNvSpPr/>
          <p:nvPr/>
        </p:nvSpPr>
        <p:spPr>
          <a:xfrm>
            <a:off x="1904892" y="3179659"/>
            <a:ext cx="720080" cy="3156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Šipka doprava 40"/>
          <p:cNvSpPr/>
          <p:nvPr/>
        </p:nvSpPr>
        <p:spPr>
          <a:xfrm>
            <a:off x="6229850" y="1985522"/>
            <a:ext cx="720080" cy="3156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Šipka doprava 41"/>
          <p:cNvSpPr/>
          <p:nvPr/>
        </p:nvSpPr>
        <p:spPr>
          <a:xfrm>
            <a:off x="6251687" y="2567567"/>
            <a:ext cx="720080" cy="3156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Šipka doprava 42"/>
          <p:cNvSpPr/>
          <p:nvPr/>
        </p:nvSpPr>
        <p:spPr>
          <a:xfrm>
            <a:off x="6251687" y="3192063"/>
            <a:ext cx="720080" cy="3156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827584" y="3866705"/>
            <a:ext cx="29418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Porovnej dvojice čísel.</a:t>
            </a:r>
            <a:endParaRPr lang="cs-CZ" sz="2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74021" y="4517504"/>
            <a:ext cx="1601721" cy="40011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52            64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74021" y="5279504"/>
            <a:ext cx="1601721" cy="40011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91            30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74021" y="6021288"/>
            <a:ext cx="1601721" cy="40011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77            77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837140" y="6021288"/>
            <a:ext cx="1744388" cy="40011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26            100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837140" y="5279504"/>
            <a:ext cx="1744388" cy="40011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14              5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37140" y="4517504"/>
            <a:ext cx="1744388" cy="40011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46             64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949929" y="6021288"/>
            <a:ext cx="1744389" cy="40011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100           10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949931" y="5279504"/>
            <a:ext cx="1744388" cy="40011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95             59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949930" y="4517504"/>
            <a:ext cx="1744388" cy="40011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48            48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1246281" y="5219688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1246281" y="5958070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4403123" y="4485895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4409400" y="5247895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4409400" y="5989679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7491148" y="4485895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7522190" y="5221569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7522190" y="5958070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842383" y="1890269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1223383" y="4485895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132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52581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Desítky jsou stejné, porovnáváme jednotky.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2472" y="1268760"/>
            <a:ext cx="4175513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4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r>
              <a:rPr lang="cs-CZ" sz="2000" dirty="0" smtClean="0">
                <a:solidFill>
                  <a:schemeClr val="bg1"/>
                </a:solidFill>
              </a:rPr>
              <a:t>            4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8</a:t>
            </a:r>
            <a:r>
              <a:rPr lang="cs-CZ" sz="2000" dirty="0" smtClean="0">
                <a:solidFill>
                  <a:schemeClr val="bg1"/>
                </a:solidFill>
              </a:rPr>
              <a:t>               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5</a:t>
            </a:r>
            <a:r>
              <a:rPr lang="cs-CZ" sz="2000" dirty="0" smtClean="0">
                <a:solidFill>
                  <a:schemeClr val="bg1"/>
                </a:solidFill>
              </a:rPr>
              <a:t>j             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8</a:t>
            </a:r>
            <a:r>
              <a:rPr lang="cs-CZ" sz="2000" dirty="0" smtClean="0">
                <a:solidFill>
                  <a:schemeClr val="bg1"/>
                </a:solidFill>
              </a:rPr>
              <a:t>j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334851" y="1237151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842383" y="1237151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52471" y="1852879"/>
            <a:ext cx="4175514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67            61                </a:t>
            </a:r>
            <a:r>
              <a:rPr lang="cs-CZ" sz="2000" dirty="0">
                <a:solidFill>
                  <a:schemeClr val="bg1"/>
                </a:solidFill>
              </a:rPr>
              <a:t>7</a:t>
            </a:r>
            <a:r>
              <a:rPr lang="cs-CZ" sz="2000" dirty="0" smtClean="0">
                <a:solidFill>
                  <a:schemeClr val="bg1"/>
                </a:solidFill>
              </a:rPr>
              <a:t>j              </a:t>
            </a:r>
            <a:r>
              <a:rPr lang="cs-CZ" sz="2000" dirty="0">
                <a:solidFill>
                  <a:schemeClr val="bg1"/>
                </a:solidFill>
              </a:rPr>
              <a:t>1</a:t>
            </a:r>
            <a:r>
              <a:rPr lang="cs-CZ" sz="2000" dirty="0" smtClean="0">
                <a:solidFill>
                  <a:schemeClr val="bg1"/>
                </a:solidFill>
              </a:rPr>
              <a:t>j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334851" y="1821270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842383" y="1821270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52473" y="2492896"/>
            <a:ext cx="4175512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94            94                </a:t>
            </a:r>
            <a:r>
              <a:rPr lang="cs-CZ" sz="2000" dirty="0">
                <a:solidFill>
                  <a:schemeClr val="bg1"/>
                </a:solidFill>
              </a:rPr>
              <a:t>4</a:t>
            </a:r>
            <a:r>
              <a:rPr lang="cs-CZ" sz="2000" dirty="0" smtClean="0">
                <a:solidFill>
                  <a:schemeClr val="bg1"/>
                </a:solidFill>
              </a:rPr>
              <a:t>j              </a:t>
            </a:r>
            <a:r>
              <a:rPr lang="cs-CZ" sz="2000" dirty="0">
                <a:solidFill>
                  <a:schemeClr val="bg1"/>
                </a:solidFill>
              </a:rPr>
              <a:t>4</a:t>
            </a:r>
            <a:r>
              <a:rPr lang="cs-CZ" sz="2000" dirty="0" smtClean="0">
                <a:solidFill>
                  <a:schemeClr val="bg1"/>
                </a:solidFill>
              </a:rPr>
              <a:t>j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334851" y="2461287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842383" y="2461287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690019" y="2492896"/>
            <a:ext cx="4108817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29            28                 9j             8j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812360" y="2461287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5292080" y="2461287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690019" y="1852879"/>
            <a:ext cx="4108818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55            55                 5j             </a:t>
            </a:r>
            <a:r>
              <a:rPr lang="cs-CZ" sz="2000" dirty="0" smtClean="0">
                <a:solidFill>
                  <a:schemeClr val="bg1"/>
                </a:solidFill>
              </a:rPr>
              <a:t>5j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7812360" y="1846751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5292080" y="1846751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690019" y="1268760"/>
            <a:ext cx="4108817" cy="40011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11            13                 1j             3j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5292080" y="1237151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7812360" y="1237151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6" name="Šipka doprava 45"/>
          <p:cNvSpPr/>
          <p:nvPr/>
        </p:nvSpPr>
        <p:spPr>
          <a:xfrm>
            <a:off x="2035004" y="2535112"/>
            <a:ext cx="720080" cy="315675"/>
          </a:xfrm>
          <a:prstGeom prst="rightArrow">
            <a:avLst/>
          </a:prstGeom>
          <a:solidFill>
            <a:srgbClr val="00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Šipka doprava 46"/>
          <p:cNvSpPr/>
          <p:nvPr/>
        </p:nvSpPr>
        <p:spPr>
          <a:xfrm>
            <a:off x="2035004" y="1920577"/>
            <a:ext cx="720080" cy="315675"/>
          </a:xfrm>
          <a:prstGeom prst="rightArrow">
            <a:avLst/>
          </a:prstGeom>
          <a:solidFill>
            <a:srgbClr val="00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Šipka doprava 47"/>
          <p:cNvSpPr/>
          <p:nvPr/>
        </p:nvSpPr>
        <p:spPr>
          <a:xfrm>
            <a:off x="2035004" y="1310977"/>
            <a:ext cx="720080" cy="315675"/>
          </a:xfrm>
          <a:prstGeom prst="rightArrow">
            <a:avLst/>
          </a:prstGeom>
          <a:solidFill>
            <a:srgbClr val="00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Šipka doprava 48"/>
          <p:cNvSpPr/>
          <p:nvPr/>
        </p:nvSpPr>
        <p:spPr>
          <a:xfrm>
            <a:off x="6300192" y="2535113"/>
            <a:ext cx="720080" cy="315675"/>
          </a:xfrm>
          <a:prstGeom prst="rightArrow">
            <a:avLst/>
          </a:prstGeom>
          <a:solidFill>
            <a:srgbClr val="00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Šipka doprava 49"/>
          <p:cNvSpPr/>
          <p:nvPr/>
        </p:nvSpPr>
        <p:spPr>
          <a:xfrm>
            <a:off x="6300192" y="1895096"/>
            <a:ext cx="720080" cy="315675"/>
          </a:xfrm>
          <a:prstGeom prst="rightArrow">
            <a:avLst/>
          </a:prstGeom>
          <a:solidFill>
            <a:srgbClr val="00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Šipka doprava 50"/>
          <p:cNvSpPr/>
          <p:nvPr/>
        </p:nvSpPr>
        <p:spPr>
          <a:xfrm>
            <a:off x="6300192" y="1310977"/>
            <a:ext cx="720080" cy="315675"/>
          </a:xfrm>
          <a:prstGeom prst="rightArrow">
            <a:avLst/>
          </a:prstGeom>
          <a:solidFill>
            <a:srgbClr val="00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793323" y="3860372"/>
            <a:ext cx="1601721" cy="400110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52            54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1316957" y="3828763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793322" y="4463721"/>
            <a:ext cx="1601721" cy="400110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17            19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1299582" y="4432112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791610" y="5164786"/>
            <a:ext cx="1601721" cy="400110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44            44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1299583" y="5133177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6961049" y="3860372"/>
            <a:ext cx="1601721" cy="400110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46            46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7533308" y="3828763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6961049" y="4463721"/>
            <a:ext cx="1601721" cy="400110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35            34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7533309" y="4432112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961048" y="5133177"/>
            <a:ext cx="1601721" cy="400110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59            56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7539555" y="5101952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3751630" y="3860372"/>
            <a:ext cx="1601721" cy="400110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35            31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4323890" y="3828763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3751629" y="4495330"/>
            <a:ext cx="1601721" cy="400110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90            92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4328070" y="4463721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3751628" y="5133561"/>
            <a:ext cx="1601721" cy="400110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27            24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4323888" y="5101952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6967295" y="5754198"/>
            <a:ext cx="1601721" cy="400110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42            44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3" name="Obdélník 82"/>
          <p:cNvSpPr/>
          <p:nvPr/>
        </p:nvSpPr>
        <p:spPr>
          <a:xfrm>
            <a:off x="7533308" y="5736827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791609" y="5721703"/>
            <a:ext cx="1601721" cy="400110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62            64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5" name="Obdélník 84"/>
          <p:cNvSpPr/>
          <p:nvPr/>
        </p:nvSpPr>
        <p:spPr>
          <a:xfrm>
            <a:off x="1299582" y="5690094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3751627" y="5768436"/>
            <a:ext cx="1601721" cy="400110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88            87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7" name="Obdélník 86"/>
          <p:cNvSpPr/>
          <p:nvPr/>
        </p:nvSpPr>
        <p:spPr>
          <a:xfrm>
            <a:off x="4323887" y="5762185"/>
            <a:ext cx="457200" cy="463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683567" y="3375039"/>
            <a:ext cx="2948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Porovnávej dvojice čísel.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5703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5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8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1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7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0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3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4" grpId="0" animBg="1"/>
      <p:bldP spid="25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9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8079524"/>
              </p:ext>
            </p:extLst>
          </p:nvPr>
        </p:nvGraphicFramePr>
        <p:xfrm>
          <a:off x="1115616" y="1052736"/>
          <a:ext cx="638403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7634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a</a:t>
                      </a:r>
                    </a:p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99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6930857"/>
              </p:ext>
            </p:extLst>
          </p:nvPr>
        </p:nvGraphicFramePr>
        <p:xfrm>
          <a:off x="1115616" y="1700808"/>
          <a:ext cx="6384032" cy="67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7632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algn="ctr"/>
                      <a:r>
                        <a:rPr lang="cs-CZ" sz="2000" dirty="0" smtClean="0"/>
                        <a:t>b</a:t>
                      </a:r>
                      <a:r>
                        <a:rPr lang="en-US" sz="2000" dirty="0" smtClean="0"/>
                        <a:t> </a:t>
                      </a:r>
                      <a:r>
                        <a:rPr lang="cs-CZ" sz="2000" dirty="0" smtClean="0"/>
                        <a:t>&gt;</a:t>
                      </a:r>
                      <a:r>
                        <a:rPr lang="en-US" sz="2000" dirty="0" smtClean="0"/>
                        <a:t> a</a:t>
                      </a:r>
                      <a:endParaRPr lang="cs-CZ" sz="20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7790354"/>
              </p:ext>
            </p:extLst>
          </p:nvPr>
        </p:nvGraphicFramePr>
        <p:xfrm>
          <a:off x="1115616" y="2348880"/>
          <a:ext cx="6408712" cy="67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7632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34280"/>
              </a:tblGrid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smtClean="0"/>
                        <a:t>c &lt; a</a:t>
                      </a:r>
                      <a:endParaRPr lang="cs-CZ" sz="2000" dirty="0" smtClean="0"/>
                    </a:p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45340" y="470992"/>
            <a:ext cx="20585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/>
              <a:t>Doplň tabulku.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7514" y="3138436"/>
            <a:ext cx="5750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Seřaď  řady čísel  od nejmenšího čísla po největší 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1" y="3682349"/>
            <a:ext cx="8719054" cy="40011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25 , 57 , 16 , 90 , 64 , 83 , 41 , 36    ___________________________________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4941168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1" y="4172766"/>
            <a:ext cx="8719054" cy="40011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59 , 50 , 56 , 53 , 51 , 55 , 58 , 54    ___________________________________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4981688"/>
            <a:ext cx="5557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Seřaď řady čísel od největšího čísla po nejmenší.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1" y="5517232"/>
            <a:ext cx="8719054" cy="400110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61 , 17 , 92 , 73 , 49 , 32 , 50 , 88    ___________________________________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520" y="6026790"/>
            <a:ext cx="8719055" cy="400110"/>
          </a:xfrm>
          <a:prstGeom prst="rect">
            <a:avLst/>
          </a:prstGeom>
          <a:solidFill>
            <a:srgbClr val="0066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11 , 18 , 14 , 10 , 16 , 17 , 12 , 19    ___________________________________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80535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/>
      <p:bldP spid="9" grpId="0" animBg="1"/>
      <p:bldP spid="10" grpId="0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124744"/>
            <a:ext cx="4924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byly použity vlastní materiály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7442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650</TotalTime>
  <Words>487</Words>
  <Application>Microsoft Office PowerPoint</Application>
  <PresentationFormat>Předvádění na obrazovce (4:3)</PresentationFormat>
  <Paragraphs>159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Talent</vt:lpstr>
      <vt:lpstr>Motiv systému Office</vt:lpstr>
      <vt:lpstr>1_Motiv systému Office</vt:lpstr>
      <vt:lpstr>Prezentace aplikace PowerPoint</vt:lpstr>
      <vt:lpstr>ANOTACE:</vt:lpstr>
      <vt:lpstr>Matematika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2</dc:title>
  <dc:creator>MatejovicovaA</dc:creator>
  <cp:lastModifiedBy>admin</cp:lastModifiedBy>
  <cp:revision>36</cp:revision>
  <dcterms:created xsi:type="dcterms:W3CDTF">2012-01-07T12:33:00Z</dcterms:created>
  <dcterms:modified xsi:type="dcterms:W3CDTF">2012-07-11T21:37:30Z</dcterms:modified>
</cp:coreProperties>
</file>