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sldIdLst>
    <p:sldId id="260" r:id="rId4"/>
    <p:sldId id="261" r:id="rId5"/>
    <p:sldId id="256" r:id="rId6"/>
    <p:sldId id="257" r:id="rId7"/>
    <p:sldId id="258" r:id="rId8"/>
    <p:sldId id="259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02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6532691-64B6-4C31-9E22-26EFC417FD3F}" type="presOf" srcId="{27FE2D31-D344-4B63-A89A-A89AB0D9F3E3}" destId="{FE47432B-CA46-450C-8D8F-66C300A95B52}" srcOrd="0" destOrd="0" presId="urn:microsoft.com/office/officeart/2005/8/layout/target3"/>
    <dgm:cxn modelId="{0278E836-672C-4F67-9DD7-395646BD7104}" type="presOf" srcId="{100B6B2E-82E6-4C11-B19B-F2DB3A0EA64F}" destId="{645AA564-2E9E-4954-AD87-AE01782CEC59}" srcOrd="0" destOrd="0" presId="urn:microsoft.com/office/officeart/2005/8/layout/target3"/>
    <dgm:cxn modelId="{719D1A7D-3123-42D1-9B4F-CF00D69230F3}" type="presOf" srcId="{1D8420EA-BFA0-403B-80F5-647FA396CC45}" destId="{8467D0EB-87A2-4285-8ACA-0398EFBF29BC}" srcOrd="1" destOrd="0" presId="urn:microsoft.com/office/officeart/2005/8/layout/target3"/>
    <dgm:cxn modelId="{BEE73E84-72DA-4B43-870E-5CF7DBAFF536}" type="presOf" srcId="{130831A4-0540-4EC5-8F5A-93030E89D2D9}" destId="{8E23E229-92FC-49D1-B5FE-0303176B8A4E}" srcOrd="1" destOrd="0" presId="urn:microsoft.com/office/officeart/2005/8/layout/target3"/>
    <dgm:cxn modelId="{2A5A5B01-A3B8-4541-B8D2-4D3C1F6C6E7D}" type="presOf" srcId="{130831A4-0540-4EC5-8F5A-93030E89D2D9}" destId="{F69CC921-512E-49F4-824C-A648EC5F27A5}" srcOrd="0" destOrd="0" presId="urn:microsoft.com/office/officeart/2005/8/layout/target3"/>
    <dgm:cxn modelId="{B0248B36-DC7D-4F8A-A488-B58E259750D9}" type="presOf" srcId="{914700B9-77B5-440A-A438-DE98B6D4894D}" destId="{E73F1C26-6DCD-4001-88B9-355E01E2BCE7}" srcOrd="0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08C10993-AF09-4817-93E1-7483BCC54A52}" type="presOf" srcId="{1D8420EA-BFA0-403B-80F5-647FA396CC45}" destId="{F7B3C0B7-F0F7-4F49-B02C-3630F8C5FAE5}" srcOrd="0" destOrd="0" presId="urn:microsoft.com/office/officeart/2005/8/layout/target3"/>
    <dgm:cxn modelId="{8689A260-7130-4667-A94F-200FA32C207B}" type="presOf" srcId="{100B6B2E-82E6-4C11-B19B-F2DB3A0EA64F}" destId="{DBA8199F-D892-4A8E-A352-2B7844050E09}" srcOrd="1" destOrd="0" presId="urn:microsoft.com/office/officeart/2005/8/layout/target3"/>
    <dgm:cxn modelId="{3A6FAE34-DCB4-408D-AAC6-D10D1893EE90}" type="presOf" srcId="{914700B9-77B5-440A-A438-DE98B6D4894D}" destId="{BD9AF279-D483-48F2-BBBD-45F8E8923512}" srcOrd="1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FE1D3FF6-1346-4A2F-BB71-9ED7608FEEC2}" type="presParOf" srcId="{FE47432B-CA46-450C-8D8F-66C300A95B52}" destId="{B522209E-30D0-49D6-A340-2D383A11C668}" srcOrd="0" destOrd="0" presId="urn:microsoft.com/office/officeart/2005/8/layout/target3"/>
    <dgm:cxn modelId="{82CAAF2A-CEAF-4FAA-8307-756A4F85CCB0}" type="presParOf" srcId="{FE47432B-CA46-450C-8D8F-66C300A95B52}" destId="{ED5A8377-51D5-4DC5-B0E7-680166966720}" srcOrd="1" destOrd="0" presId="urn:microsoft.com/office/officeart/2005/8/layout/target3"/>
    <dgm:cxn modelId="{83962CD7-5E58-4628-A274-1171D6805794}" type="presParOf" srcId="{FE47432B-CA46-450C-8D8F-66C300A95B52}" destId="{F69CC921-512E-49F4-824C-A648EC5F27A5}" srcOrd="2" destOrd="0" presId="urn:microsoft.com/office/officeart/2005/8/layout/target3"/>
    <dgm:cxn modelId="{E90D5996-4CA8-4871-A6DB-EEB227FB2C73}" type="presParOf" srcId="{FE47432B-CA46-450C-8D8F-66C300A95B52}" destId="{61C9CE18-EDA6-4EDF-BA1C-09779D38FBBF}" srcOrd="3" destOrd="0" presId="urn:microsoft.com/office/officeart/2005/8/layout/target3"/>
    <dgm:cxn modelId="{CF073757-1E87-4548-B4A3-9AF3C2DB5BF8}" type="presParOf" srcId="{FE47432B-CA46-450C-8D8F-66C300A95B52}" destId="{D60DEAAB-7AFE-435A-ACF6-18851E4B0426}" srcOrd="4" destOrd="0" presId="urn:microsoft.com/office/officeart/2005/8/layout/target3"/>
    <dgm:cxn modelId="{5F7474D9-D088-41F3-98AB-2324DD7DFBDA}" type="presParOf" srcId="{FE47432B-CA46-450C-8D8F-66C300A95B52}" destId="{F7B3C0B7-F0F7-4F49-B02C-3630F8C5FAE5}" srcOrd="5" destOrd="0" presId="urn:microsoft.com/office/officeart/2005/8/layout/target3"/>
    <dgm:cxn modelId="{C0FAC6FB-B0D8-450E-B1FE-7C2D7B4049AA}" type="presParOf" srcId="{FE47432B-CA46-450C-8D8F-66C300A95B52}" destId="{C9DA9446-E2D3-4F6A-8960-3CADFBF870B8}" srcOrd="6" destOrd="0" presId="urn:microsoft.com/office/officeart/2005/8/layout/target3"/>
    <dgm:cxn modelId="{53F18092-B8C6-492A-A0EC-3DADD0CD3674}" type="presParOf" srcId="{FE47432B-CA46-450C-8D8F-66C300A95B52}" destId="{9726EC6F-D322-4CD3-B489-1BE3DF7CE70B}" srcOrd="7" destOrd="0" presId="urn:microsoft.com/office/officeart/2005/8/layout/target3"/>
    <dgm:cxn modelId="{2E273879-2855-471D-930A-A79D52CE68E3}" type="presParOf" srcId="{FE47432B-CA46-450C-8D8F-66C300A95B52}" destId="{645AA564-2E9E-4954-AD87-AE01782CEC59}" srcOrd="8" destOrd="0" presId="urn:microsoft.com/office/officeart/2005/8/layout/target3"/>
    <dgm:cxn modelId="{33BE7153-DDB2-4810-93F2-FB1D405C561F}" type="presParOf" srcId="{FE47432B-CA46-450C-8D8F-66C300A95B52}" destId="{8538CAC4-6A86-42B8-B5AF-2FF155DB9D02}" srcOrd="9" destOrd="0" presId="urn:microsoft.com/office/officeart/2005/8/layout/target3"/>
    <dgm:cxn modelId="{4D28E93B-D708-46F4-BA5C-A650BDEFE7BD}" type="presParOf" srcId="{FE47432B-CA46-450C-8D8F-66C300A95B52}" destId="{26FD6024-A07F-46D0-8BC0-B5E595C5673D}" srcOrd="10" destOrd="0" presId="urn:microsoft.com/office/officeart/2005/8/layout/target3"/>
    <dgm:cxn modelId="{A9FE950F-D7A9-474E-ADBE-76B2CE902053}" type="presParOf" srcId="{FE47432B-CA46-450C-8D8F-66C300A95B52}" destId="{E73F1C26-6DCD-4001-88B9-355E01E2BCE7}" srcOrd="11" destOrd="0" presId="urn:microsoft.com/office/officeart/2005/8/layout/target3"/>
    <dgm:cxn modelId="{35745B82-B5BD-41AE-AB1D-A9D49CCFAA33}" type="presParOf" srcId="{FE47432B-CA46-450C-8D8F-66C300A95B52}" destId="{8E23E229-92FC-49D1-B5FE-0303176B8A4E}" srcOrd="12" destOrd="0" presId="urn:microsoft.com/office/officeart/2005/8/layout/target3"/>
    <dgm:cxn modelId="{C9824C61-A673-41A7-8A00-E055586D22D0}" type="presParOf" srcId="{FE47432B-CA46-450C-8D8F-66C300A95B52}" destId="{8467D0EB-87A2-4285-8ACA-0398EFBF29BC}" srcOrd="13" destOrd="0" presId="urn:microsoft.com/office/officeart/2005/8/layout/target3"/>
    <dgm:cxn modelId="{CB2F43F0-F7AD-498C-8085-4D937DE7F63B}" type="presParOf" srcId="{FE47432B-CA46-450C-8D8F-66C300A95B52}" destId="{DBA8199F-D892-4A8E-A352-2B7844050E09}" srcOrd="14" destOrd="0" presId="urn:microsoft.com/office/officeart/2005/8/layout/target3"/>
    <dgm:cxn modelId="{09E10A88-4DE2-4C10-890B-EC9F3999B1E5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6"/>
          <p:cNvGrpSpPr/>
          <p:nvPr/>
        </p:nvGrpSpPr>
        <p:grpSpPr>
          <a:xfrm>
            <a:off x="0" y="3268345"/>
            <a:ext cx="9144000" cy="146304"/>
            <a:chOff x="0" y="3268345"/>
            <a:chExt cx="9144000" cy="146304"/>
          </a:xfrm>
        </p:grpSpPr>
        <p:sp>
          <p:nvSpPr>
            <p:cNvPr id="13" name="Rectangle 12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752600"/>
            <a:ext cx="7924800" cy="1470025"/>
          </a:xfrm>
          <a:prstGeom prst="rect">
            <a:avLst/>
          </a:prstGeom>
        </p:spPr>
        <p:txBody>
          <a:bodyPr anchor="b"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05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90ABA-59D6-4AE0-86D0-DA0567AB839F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2434E-5BF4-4A5F-8E53-2E03E2388C0A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99616"/>
            <a:ext cx="8229600" cy="462654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90ABA-59D6-4AE0-86D0-DA0567AB839F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2434E-5BF4-4A5F-8E53-2E03E2388C0A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2" name="Group 13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5" name="Rectangle 14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9" name="Title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7512" y="4406900"/>
            <a:ext cx="78272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2667000"/>
            <a:ext cx="782720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90ABA-59D6-4AE0-86D0-DA0567AB839F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2434E-5BF4-4A5F-8E53-2E03E2388C0A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7" name="Group 12"/>
          <p:cNvGrpSpPr/>
          <p:nvPr/>
        </p:nvGrpSpPr>
        <p:grpSpPr>
          <a:xfrm flipH="1">
            <a:off x="0" y="4228465"/>
            <a:ext cx="9144000" cy="146304"/>
            <a:chOff x="0" y="3268345"/>
            <a:chExt cx="9144000" cy="146304"/>
          </a:xfrm>
        </p:grpSpPr>
        <p:sp>
          <p:nvSpPr>
            <p:cNvPr id="14" name="Rectangle 13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90ABA-59D6-4AE0-86D0-DA0567AB839F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2434E-5BF4-4A5F-8E53-2E03E2388C0A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4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6" name="Rectangle 15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2971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00200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2971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90ABA-59D6-4AE0-86D0-DA0567AB839F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2434E-5BF4-4A5F-8E53-2E03E2388C0A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6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8" name="Rectangle 17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Rectangle 20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90ABA-59D6-4AE0-86D0-DA0567AB839F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2434E-5BF4-4A5F-8E53-2E03E2388C0A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2"/>
          <p:cNvGrpSpPr/>
          <p:nvPr/>
        </p:nvGrpSpPr>
        <p:grpSpPr>
          <a:xfrm flipH="1">
            <a:off x="0" y="1371600"/>
            <a:ext cx="9144000" cy="73152"/>
            <a:chOff x="0" y="3268345"/>
            <a:chExt cx="9144000" cy="146304"/>
          </a:xfrm>
        </p:grpSpPr>
        <p:sp>
          <p:nvSpPr>
            <p:cNvPr id="14" name="Rectangle 13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90ABA-59D6-4AE0-86D0-DA0567AB839F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2434E-5BF4-4A5F-8E53-2E03E2388C0A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5" name="Group 10"/>
          <p:cNvGrpSpPr/>
          <p:nvPr/>
        </p:nvGrpSpPr>
        <p:grpSpPr>
          <a:xfrm>
            <a:off x="-9144" y="-18288"/>
            <a:ext cx="9144000" cy="146304"/>
            <a:chOff x="0" y="3268345"/>
            <a:chExt cx="9144000" cy="146304"/>
          </a:xfrm>
        </p:grpSpPr>
        <p:sp>
          <p:nvSpPr>
            <p:cNvPr id="12" name="Rectangle 11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5495544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6592824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7690104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79375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8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71600"/>
            <a:ext cx="5111750" cy="4754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371600"/>
            <a:ext cx="3008313" cy="47545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90ABA-59D6-4AE0-86D0-DA0567AB839F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2434E-5BF4-4A5F-8E53-2E03E2388C0A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Group 13"/>
          <p:cNvGrpSpPr/>
          <p:nvPr/>
        </p:nvGrpSpPr>
        <p:grpSpPr>
          <a:xfrm flipH="1">
            <a:off x="0" y="1143000"/>
            <a:ext cx="9144000" cy="73152"/>
            <a:chOff x="0" y="3268345"/>
            <a:chExt cx="9144000" cy="146304"/>
          </a:xfrm>
        </p:grpSpPr>
        <p:sp>
          <p:nvSpPr>
            <p:cNvPr id="15" name="Rectangle 14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1801368" y="685800"/>
            <a:ext cx="5495544" cy="3886200"/>
          </a:xfrm>
          <a:solidFill>
            <a:schemeClr val="accent1"/>
          </a:solidFill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contrasting" dir="t"/>
          </a:scene3d>
          <a:sp3d contourW="12700" prstMaterial="softEdge">
            <a:bevelT prst="cross"/>
            <a:contourClr>
              <a:srgbClr val="FFFFFF"/>
            </a:contourClr>
          </a:sp3d>
        </p:spPr>
        <p:txBody>
          <a:bodyPr/>
          <a:lstStyle/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90ABA-59D6-4AE0-86D0-DA0567AB839F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2434E-5BF4-4A5F-8E53-2E03E2388C0A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3" name="Group 15"/>
          <p:cNvGrpSpPr/>
          <p:nvPr/>
        </p:nvGrpSpPr>
        <p:grpSpPr>
          <a:xfrm>
            <a:off x="-9144" y="-18288"/>
            <a:ext cx="9144000" cy="146304"/>
            <a:chOff x="0" y="3268345"/>
            <a:chExt cx="9144000" cy="146304"/>
          </a:xfrm>
        </p:grpSpPr>
        <p:sp>
          <p:nvSpPr>
            <p:cNvPr id="17" name="Rectangle 16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5495544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6592824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7690104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90ABA-59D6-4AE0-86D0-DA0567AB839F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2434E-5BF4-4A5F-8E53-2E03E2388C0A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7"/>
          <p:cNvGrpSpPr/>
          <p:nvPr/>
        </p:nvGrpSpPr>
        <p:grpSpPr>
          <a:xfrm flipH="1">
            <a:off x="0" y="1371600"/>
            <a:ext cx="9144000" cy="73152"/>
            <a:chOff x="0" y="3268345"/>
            <a:chExt cx="9144000" cy="146304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8"/>
            <a:ext cx="18288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1722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39712" y="6356350"/>
            <a:ext cx="1868424" cy="365125"/>
          </a:xfrm>
        </p:spPr>
        <p:txBody>
          <a:bodyPr/>
          <a:lstStyle/>
          <a:p>
            <a:fld id="{EAE90ABA-59D6-4AE0-86D0-DA0567AB839F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2434E-5BF4-4A5F-8E53-2E03E2388C0A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7" name="Group 6"/>
          <p:cNvGrpSpPr/>
          <p:nvPr/>
        </p:nvGrpSpPr>
        <p:grpSpPr>
          <a:xfrm rot="5400000" flipH="1">
            <a:off x="3332988" y="3384804"/>
            <a:ext cx="6867144" cy="73152"/>
            <a:chOff x="0" y="3268345"/>
            <a:chExt cx="9144000" cy="146304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6EC35-A27F-412E-AA47-CD5D3B553EA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2B56A-75E2-40B4-B9C9-D8BEB14E73D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13757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3280B-CABC-4BB9-9F42-3A3B01FA42B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073F4-564B-4A57-A03C-7F35AF9CC00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9071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FAC78-C8C3-4C6C-9DE9-74D8F9C95E7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B9973-5D40-4B9B-986F-696FD491AC3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14959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A326E-1ADE-47FB-A4E6-F2B9961D3DB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6A9FD-5057-4832-BD4A-59B8510B31F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68352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F8F98-4825-4477-9329-DD5906E75E2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8545D-F01F-4177-BE33-2A36BEA4FD4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89660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CE422-DF25-45A6-AF0C-1541E03A6A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F53C5-68A2-462C-8A47-86820E0ED54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84294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B8A3D-8F9E-4F62-BC5D-DD6B0600D7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D9460-732D-4BA6-8E6C-10EE50E6F91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6719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3F932-30FA-4718-B439-DF55596AC06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CC6F1-38BF-4728-B19A-30FC5A6D5C4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58525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20E2B-270D-4486-83D2-343A737DB13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64DCF-D698-4837-8140-0583FE539B7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91049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7B1DF-84CD-43D9-A268-CAEA18E7D57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ADA03-3693-4810-A4E8-2B88CBFFC25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6402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A1682-D560-4831-95D4-AF5AFF2C39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A1307-8CDF-4191-BB0F-C5791B5A759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4979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6EC35-A27F-412E-AA47-CD5D3B553EA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2B56A-75E2-40B4-B9C9-D8BEB14E73D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06574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3280B-CABC-4BB9-9F42-3A3B01FA42B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073F4-564B-4A57-A03C-7F35AF9CC00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292509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FAC78-C8C3-4C6C-9DE9-74D8F9C95E7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B9973-5D40-4B9B-986F-696FD491AC3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401982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A326E-1ADE-47FB-A4E6-F2B9961D3DB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6A9FD-5057-4832-BD4A-59B8510B31F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4945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F8F98-4825-4477-9329-DD5906E75E2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8545D-F01F-4177-BE33-2A36BEA4FD4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939788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CE422-DF25-45A6-AF0C-1541E03A6A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F53C5-68A2-462C-8A47-86820E0ED54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173336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B8A3D-8F9E-4F62-BC5D-DD6B0600D7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D9460-732D-4BA6-8E6C-10EE50E6F91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163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3F932-30FA-4718-B439-DF55596AC06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CC6F1-38BF-4728-B19A-30FC5A6D5C4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968741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20E2B-270D-4486-83D2-343A737DB13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64DCF-D698-4837-8140-0583FE539B7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804549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7B1DF-84CD-43D9-A268-CAEA18E7D57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ADA03-3693-4810-A4E8-2B88CBFFC25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65492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A1682-D560-4831-95D4-AF5AFF2C39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A1307-8CDF-4191-BB0F-C5791B5A759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42521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7453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ysClr val="windowText" lastClr="000000"/>
                </a:solidFill>
              </a:defRPr>
            </a:lvl1pPr>
          </a:lstStyle>
          <a:p>
            <a:fld id="{EAE90ABA-59D6-4AE0-86D0-DA0567AB839F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ysClr val="windowText" lastClr="000000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0248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ysClr val="windowText" lastClr="000000"/>
                </a:solidFill>
              </a:defRPr>
            </a:lvl1pPr>
          </a:lstStyle>
          <a:p>
            <a:fld id="{2292434E-5BF4-4A5F-8E53-2E03E2388C0A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Title Placeholder 7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400" kern="1200">
          <a:ln>
            <a:noFill/>
          </a:ln>
          <a:solidFill>
            <a:srgbClr val="FFFFFF"/>
          </a:solidFill>
          <a:effectLst>
            <a:glow rad="101600">
              <a:schemeClr val="tx2"/>
            </a:glo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tx2"/>
        </a:buClr>
        <a:buSzPct val="70000"/>
        <a:buFont typeface="Wingdings 2" pitchFamily="18" charset="2"/>
        <a:buChar char="¥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accent4"/>
        </a:buClr>
        <a:buSzPct val="60000"/>
        <a:buFont typeface="Wingdings 2" pitchFamily="18" charset="2"/>
        <a:buChar char="¥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accent5"/>
        </a:buClr>
        <a:buSzPct val="57000"/>
        <a:buFont typeface="Wingdings 2" pitchFamily="18" charset="2"/>
        <a:buChar char="¥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accent6"/>
        </a:buClr>
        <a:buSzPct val="55000"/>
        <a:buFont typeface="Wingdings 2" pitchFamily="18" charset="2"/>
        <a:buChar char="¥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accent2"/>
        </a:buClr>
        <a:buSzPct val="50000"/>
        <a:buFont typeface="Wingdings 2" pitchFamily="18" charset="2"/>
        <a:buChar char="¥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9A7E411-C57F-4DCB-8281-5E747840FF6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C5A382-51AD-4797-8E27-16196AB0C32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7072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9A7E411-C57F-4DCB-8281-5E747840FF6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C5A382-51AD-4797-8E27-16196AB0C32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195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11543450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1" y="5517232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7910398"/>
              </p:ext>
            </p:extLst>
          </p:nvPr>
        </p:nvGraphicFramePr>
        <p:xfrm>
          <a:off x="1691680" y="2852936"/>
          <a:ext cx="7056784" cy="234696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35280">
                <a:tc>
                  <a:txBody>
                    <a:bodyPr/>
                    <a:lstStyle/>
                    <a:p>
                      <a:r>
                        <a:rPr lang="cs-CZ" sz="1400" b="0" dirty="0" smtClean="0"/>
                        <a:t>NÁZEV</a:t>
                      </a:r>
                      <a:r>
                        <a:rPr lang="cs-CZ" sz="1400" b="0" baseline="0" dirty="0" smtClean="0"/>
                        <a:t> A ČÍSLO MATERIÁLU:</a:t>
                      </a:r>
                      <a:endParaRPr lang="cs-CZ" sz="14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VY_32_INOVACE_08_S03-</a:t>
                      </a:r>
                      <a:r>
                        <a:rPr lang="cs-CZ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M-2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35280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Leden 2012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Anna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Matějovicová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Matematika a její aplikace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Matematika a její aplikace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Matematika pro 2.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Zaokrouhlování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čísel do 100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7959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6655883"/>
              </p:ext>
            </p:extLst>
          </p:nvPr>
        </p:nvGraphicFramePr>
        <p:xfrm>
          <a:off x="539552" y="3573016"/>
          <a:ext cx="8280920" cy="29409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ROČNÍK</a:t>
                      </a:r>
                      <a:r>
                        <a:rPr lang="cs-CZ" sz="1400" baseline="0" dirty="0" smtClean="0"/>
                        <a:t>: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DRUH UČEBNÍHO MATERIÁLU: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pro 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interaktivní tabuli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STUPEŇ</a:t>
                      </a:r>
                      <a:r>
                        <a:rPr lang="cs-CZ" sz="1400" b="1" baseline="0" dirty="0" smtClean="0"/>
                        <a:t> A TYP VZDĚLÁVÁNÍ: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– první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POMŮCKY: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Učebnice – číselná osa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CÍL – INOVACE: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aktivní zopakování – procvičování - výklad učiva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s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využitím interaktivní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tabule.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METODICKÉ POKYNY: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pracují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s číselnou osou do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20,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seznamují se se symbolem a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/>
                      </a:r>
                      <a:b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</a:b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výkladem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zaokrouhlování.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Doplňují tabulku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čísel,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počítají příklady a výsledky zaokrouhlují na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desítky.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Řeší jednoduchou slovní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úlohu. V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materiálu jsou využity animace.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6077528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Materiál slouží k pochopení  zaokrouhlování čísel na 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desítky,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k orientaci čísel na číselné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ose.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se umí orientovat a ukazovat čísla na číselné </a:t>
                      </a:r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ose, </a:t>
                      </a:r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zvládá zaokrouhlování čísel na </a:t>
                      </a:r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desítky.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8589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Matematika 2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Zaokrouhlování čísel do 100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01175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Šipka doprava 1"/>
          <p:cNvSpPr/>
          <p:nvPr/>
        </p:nvSpPr>
        <p:spPr>
          <a:xfrm>
            <a:off x="333354" y="1251709"/>
            <a:ext cx="8568952" cy="288032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2812" y="976805"/>
            <a:ext cx="81820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|</a:t>
            </a:r>
            <a:r>
              <a:rPr lang="cs-CZ" sz="2800" dirty="0" smtClean="0"/>
              <a:t>   |   |   |   |   </a:t>
            </a:r>
            <a:r>
              <a:rPr lang="cs-CZ" sz="3600" dirty="0" smtClean="0"/>
              <a:t>|</a:t>
            </a:r>
            <a:r>
              <a:rPr lang="cs-CZ" sz="2800" dirty="0" smtClean="0"/>
              <a:t>   |   |   |   |   </a:t>
            </a:r>
            <a:r>
              <a:rPr lang="cs-CZ" sz="3600" dirty="0" smtClean="0">
                <a:solidFill>
                  <a:srgbClr val="FF0000"/>
                </a:solidFill>
              </a:rPr>
              <a:t>|</a:t>
            </a:r>
            <a:r>
              <a:rPr lang="cs-CZ" sz="2800" dirty="0" smtClean="0"/>
              <a:t>   |   |   |   |   </a:t>
            </a:r>
            <a:r>
              <a:rPr lang="cs-CZ" sz="3600" dirty="0" smtClean="0"/>
              <a:t>|</a:t>
            </a:r>
            <a:r>
              <a:rPr lang="cs-CZ" sz="2800" dirty="0" smtClean="0"/>
              <a:t>   |   |   |   |   </a:t>
            </a:r>
            <a:r>
              <a:rPr lang="cs-CZ" sz="3600" dirty="0" smtClean="0">
                <a:solidFill>
                  <a:srgbClr val="FF0000"/>
                </a:solidFill>
              </a:rPr>
              <a:t>|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051720" y="1916832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65060" y="1442661"/>
            <a:ext cx="45640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0</a:t>
            </a:r>
            <a:r>
              <a:rPr lang="cs-CZ" sz="2800" dirty="0" smtClean="0"/>
              <a:t>  </a:t>
            </a:r>
            <a:r>
              <a:rPr lang="cs-CZ" sz="2400" dirty="0" smtClean="0"/>
              <a:t>1</a:t>
            </a:r>
            <a:r>
              <a:rPr lang="cs-CZ" sz="2400" dirty="0"/>
              <a:t> </a:t>
            </a:r>
            <a:r>
              <a:rPr lang="cs-CZ" sz="2400" dirty="0" smtClean="0"/>
              <a:t>  2  3   4   </a:t>
            </a:r>
            <a:r>
              <a:rPr lang="cs-CZ" sz="2800" dirty="0" smtClean="0"/>
              <a:t>5  </a:t>
            </a:r>
            <a:r>
              <a:rPr lang="cs-CZ" sz="2400" dirty="0" smtClean="0"/>
              <a:t>6   7   8   9  </a:t>
            </a:r>
            <a:r>
              <a:rPr lang="cs-CZ" sz="2800" dirty="0" smtClean="0">
                <a:solidFill>
                  <a:srgbClr val="FF0000"/>
                </a:solidFill>
              </a:rPr>
              <a:t>10</a:t>
            </a:r>
            <a:r>
              <a:rPr lang="cs-CZ" sz="2800" dirty="0" smtClean="0"/>
              <a:t> 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385566" y="662215"/>
            <a:ext cx="41296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11 12 13 14 </a:t>
            </a:r>
            <a:r>
              <a:rPr lang="cs-CZ" sz="2800" dirty="0" smtClean="0"/>
              <a:t>15</a:t>
            </a:r>
            <a:r>
              <a:rPr lang="cs-CZ" sz="2400" dirty="0" smtClean="0"/>
              <a:t> 16 17 18 19 </a:t>
            </a:r>
            <a:r>
              <a:rPr lang="cs-CZ" sz="2800" dirty="0" smtClean="0">
                <a:solidFill>
                  <a:srgbClr val="FF0000"/>
                </a:solidFill>
              </a:rPr>
              <a:t>20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46274" y="2547085"/>
            <a:ext cx="8723607" cy="236988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Zaokrouhlování čísel do 100.</a:t>
            </a:r>
          </a:p>
          <a:p>
            <a:r>
              <a:rPr lang="cs-CZ" sz="2000" dirty="0" smtClean="0">
                <a:solidFill>
                  <a:srgbClr val="FF0000"/>
                </a:solidFill>
              </a:rPr>
              <a:t>PAMATUJ !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Podtrhni si číslici </a:t>
            </a:r>
            <a:r>
              <a:rPr lang="cs-CZ" sz="2000" u="sng" dirty="0" smtClean="0"/>
              <a:t>na místě </a:t>
            </a:r>
            <a:r>
              <a:rPr lang="cs-CZ" sz="2000" u="sng" dirty="0" smtClean="0"/>
              <a:t>desítek</a:t>
            </a:r>
            <a:r>
              <a:rPr lang="cs-CZ" sz="2000" dirty="0" smtClean="0"/>
              <a:t>.</a:t>
            </a:r>
            <a:endParaRPr lang="cs-CZ" sz="2000" dirty="0" smtClean="0"/>
          </a:p>
          <a:p>
            <a:pPr marL="342900" indent="-342900">
              <a:buAutoNum type="arabicPeriod" startAt="2"/>
            </a:pPr>
            <a:r>
              <a:rPr lang="cs-CZ" sz="2000" dirty="0" smtClean="0"/>
              <a:t>Podívej se na číslici </a:t>
            </a:r>
            <a:r>
              <a:rPr lang="cs-CZ" sz="2000" u="sng" dirty="0" smtClean="0"/>
              <a:t>na místě jednotek </a:t>
            </a:r>
            <a:r>
              <a:rPr lang="cs-CZ" sz="2000" dirty="0" smtClean="0"/>
              <a:t>a rozhodni </a:t>
            </a:r>
            <a:r>
              <a:rPr lang="cs-CZ" sz="2000" dirty="0" smtClean="0"/>
              <a:t>se: </a:t>
            </a:r>
            <a:endParaRPr lang="cs-CZ" sz="2000" dirty="0" smtClean="0"/>
          </a:p>
          <a:p>
            <a:r>
              <a:rPr lang="cs-CZ" sz="2000" dirty="0" smtClean="0"/>
              <a:t> </a:t>
            </a:r>
          </a:p>
          <a:p>
            <a:r>
              <a:rPr lang="cs-CZ" sz="2000" dirty="0" smtClean="0"/>
              <a:t>   číslice  </a:t>
            </a:r>
            <a:r>
              <a:rPr lang="cs-CZ" sz="2000" dirty="0" smtClean="0"/>
              <a:t>0 , 1 , 2 , 3 , </a:t>
            </a:r>
            <a:r>
              <a:rPr lang="cs-CZ" sz="2000" dirty="0" smtClean="0"/>
              <a:t>4 …. desítky zůstávají   ZAOKROUHLOVÁNÍ  DOLU</a:t>
            </a:r>
          </a:p>
          <a:p>
            <a:r>
              <a:rPr lang="cs-CZ" sz="2000" dirty="0"/>
              <a:t>  </a:t>
            </a:r>
            <a:r>
              <a:rPr lang="cs-CZ" sz="2000" dirty="0" smtClean="0"/>
              <a:t> číslice  5 , 6 , 7 , 8 , 9 …. desítky se o 1 zvětší  ZAOKROUHLOVÁNÍ  NAHORU </a:t>
            </a:r>
            <a:endParaRPr lang="cs-CZ" sz="2000" dirty="0"/>
          </a:p>
        </p:txBody>
      </p:sp>
      <p:sp>
        <p:nvSpPr>
          <p:cNvPr id="19" name="Šipka ve tvaru U 18"/>
          <p:cNvSpPr/>
          <p:nvPr/>
        </p:nvSpPr>
        <p:spPr>
          <a:xfrm rot="10800000">
            <a:off x="246275" y="1904488"/>
            <a:ext cx="1684616" cy="351749"/>
          </a:xfrm>
          <a:prstGeom prst="utur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" name="Šipka ve tvaru U 19"/>
          <p:cNvSpPr/>
          <p:nvPr/>
        </p:nvSpPr>
        <p:spPr>
          <a:xfrm>
            <a:off x="6156176" y="483183"/>
            <a:ext cx="2088232" cy="329871"/>
          </a:xfrm>
          <a:prstGeom prst="utur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" name="Šipka ve tvaru U 20"/>
          <p:cNvSpPr/>
          <p:nvPr/>
        </p:nvSpPr>
        <p:spPr>
          <a:xfrm>
            <a:off x="2269922" y="649303"/>
            <a:ext cx="2085060" cy="327502"/>
          </a:xfrm>
          <a:prstGeom prst="utur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2" name="Šipka ve tvaru U 21"/>
          <p:cNvSpPr/>
          <p:nvPr/>
        </p:nvSpPr>
        <p:spPr>
          <a:xfrm rot="10800000">
            <a:off x="4139952" y="1704271"/>
            <a:ext cx="1748242" cy="423177"/>
          </a:xfrm>
          <a:prstGeom prst="utur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33354" y="5229200"/>
            <a:ext cx="4235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 1</a:t>
            </a:r>
            <a:endParaRPr lang="cs-CZ" sz="24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33354" y="5686399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12</a:t>
            </a:r>
            <a:endParaRPr lang="cs-CZ" sz="24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7457256" y="6148064"/>
            <a:ext cx="4235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 5</a:t>
            </a:r>
            <a:endParaRPr lang="cs-CZ" sz="24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7380312" y="5686400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18</a:t>
            </a:r>
            <a:endParaRPr lang="cs-CZ" sz="24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7380312" y="5224735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10</a:t>
            </a:r>
            <a:endParaRPr lang="cs-CZ" sz="24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220072" y="6148062"/>
            <a:ext cx="4235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 7</a:t>
            </a:r>
            <a:endParaRPr lang="cs-CZ" sz="24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2664733" y="6148063"/>
            <a:ext cx="4235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 9</a:t>
            </a:r>
            <a:endParaRPr lang="cs-CZ" sz="24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5220072" y="5686398"/>
            <a:ext cx="4235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 2</a:t>
            </a:r>
            <a:endParaRPr lang="cs-CZ" sz="24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2627784" y="5715296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15</a:t>
            </a:r>
            <a:endParaRPr lang="cs-CZ" sz="24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5220072" y="5253632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11</a:t>
            </a:r>
            <a:endParaRPr lang="cs-CZ" sz="24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2627784" y="5253631"/>
            <a:ext cx="4235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 4</a:t>
            </a:r>
            <a:endParaRPr lang="cs-CZ" sz="24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333354" y="6148061"/>
            <a:ext cx="4235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 3</a:t>
            </a:r>
            <a:endParaRPr lang="cs-CZ" sz="2400" dirty="0"/>
          </a:p>
        </p:txBody>
      </p:sp>
      <p:sp>
        <p:nvSpPr>
          <p:cNvPr id="35" name="Ovál 34"/>
          <p:cNvSpPr/>
          <p:nvPr/>
        </p:nvSpPr>
        <p:spPr>
          <a:xfrm>
            <a:off x="7932018" y="6179126"/>
            <a:ext cx="375138" cy="35632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6" name="Ovál 35"/>
          <p:cNvSpPr/>
          <p:nvPr/>
        </p:nvSpPr>
        <p:spPr>
          <a:xfrm>
            <a:off x="7930430" y="5739069"/>
            <a:ext cx="375138" cy="35632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7" name="Ovál 36"/>
          <p:cNvSpPr/>
          <p:nvPr/>
        </p:nvSpPr>
        <p:spPr>
          <a:xfrm>
            <a:off x="7930430" y="5275940"/>
            <a:ext cx="375138" cy="35632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8" name="Ovál 37"/>
          <p:cNvSpPr/>
          <p:nvPr/>
        </p:nvSpPr>
        <p:spPr>
          <a:xfrm>
            <a:off x="5775289" y="6200730"/>
            <a:ext cx="375138" cy="35632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9" name="Ovál 38"/>
          <p:cNvSpPr/>
          <p:nvPr/>
        </p:nvSpPr>
        <p:spPr>
          <a:xfrm>
            <a:off x="5782546" y="5739069"/>
            <a:ext cx="375138" cy="35632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0" name="Ovál 39"/>
          <p:cNvSpPr/>
          <p:nvPr/>
        </p:nvSpPr>
        <p:spPr>
          <a:xfrm>
            <a:off x="5775289" y="5281869"/>
            <a:ext cx="375138" cy="35632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1" name="Ovál 40"/>
          <p:cNvSpPr/>
          <p:nvPr/>
        </p:nvSpPr>
        <p:spPr>
          <a:xfrm>
            <a:off x="3120227" y="6231499"/>
            <a:ext cx="375138" cy="35632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2" name="Ovál 41"/>
          <p:cNvSpPr/>
          <p:nvPr/>
        </p:nvSpPr>
        <p:spPr>
          <a:xfrm>
            <a:off x="3124883" y="5767965"/>
            <a:ext cx="375138" cy="35632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3" name="Ovál 42"/>
          <p:cNvSpPr/>
          <p:nvPr/>
        </p:nvSpPr>
        <p:spPr>
          <a:xfrm>
            <a:off x="3124883" y="5277404"/>
            <a:ext cx="375138" cy="35632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4" name="Ovál 43"/>
          <p:cNvSpPr/>
          <p:nvPr/>
        </p:nvSpPr>
        <p:spPr>
          <a:xfrm>
            <a:off x="901013" y="6200733"/>
            <a:ext cx="375138" cy="35632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5" name="Ovál 44"/>
          <p:cNvSpPr/>
          <p:nvPr/>
        </p:nvSpPr>
        <p:spPr>
          <a:xfrm>
            <a:off x="901013" y="5767965"/>
            <a:ext cx="375138" cy="35632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6" name="Ovál 45"/>
          <p:cNvSpPr/>
          <p:nvPr/>
        </p:nvSpPr>
        <p:spPr>
          <a:xfrm>
            <a:off x="901013" y="5306300"/>
            <a:ext cx="375138" cy="35632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1" name="Obdélník 50"/>
          <p:cNvSpPr/>
          <p:nvPr/>
        </p:nvSpPr>
        <p:spPr>
          <a:xfrm>
            <a:off x="8451490" y="6112953"/>
            <a:ext cx="473174" cy="457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2" name="Obdélník 51"/>
          <p:cNvSpPr/>
          <p:nvPr/>
        </p:nvSpPr>
        <p:spPr>
          <a:xfrm>
            <a:off x="8450800" y="5647300"/>
            <a:ext cx="473174" cy="457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3" name="Obdélník 52"/>
          <p:cNvSpPr/>
          <p:nvPr/>
        </p:nvSpPr>
        <p:spPr>
          <a:xfrm>
            <a:off x="8450800" y="5190100"/>
            <a:ext cx="473174" cy="457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4" name="Obdélník 53"/>
          <p:cNvSpPr/>
          <p:nvPr/>
        </p:nvSpPr>
        <p:spPr>
          <a:xfrm>
            <a:off x="6300192" y="6152982"/>
            <a:ext cx="473174" cy="457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5" name="Obdélník 54"/>
          <p:cNvSpPr/>
          <p:nvPr/>
        </p:nvSpPr>
        <p:spPr>
          <a:xfrm>
            <a:off x="6300192" y="5681935"/>
            <a:ext cx="473174" cy="457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6" name="Obdélník 55"/>
          <p:cNvSpPr/>
          <p:nvPr/>
        </p:nvSpPr>
        <p:spPr>
          <a:xfrm>
            <a:off x="6300192" y="5224735"/>
            <a:ext cx="473174" cy="457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7" name="Obdélník 56"/>
          <p:cNvSpPr/>
          <p:nvPr/>
        </p:nvSpPr>
        <p:spPr>
          <a:xfrm>
            <a:off x="3666778" y="6117187"/>
            <a:ext cx="473174" cy="457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8" name="Obdélník 57"/>
          <p:cNvSpPr/>
          <p:nvPr/>
        </p:nvSpPr>
        <p:spPr>
          <a:xfrm>
            <a:off x="3666778" y="5667091"/>
            <a:ext cx="473174" cy="457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9" name="Obdélník 58"/>
          <p:cNvSpPr/>
          <p:nvPr/>
        </p:nvSpPr>
        <p:spPr>
          <a:xfrm>
            <a:off x="3666778" y="5231432"/>
            <a:ext cx="473174" cy="457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0" name="Obdélník 59"/>
          <p:cNvSpPr/>
          <p:nvPr/>
        </p:nvSpPr>
        <p:spPr>
          <a:xfrm>
            <a:off x="1457717" y="6152529"/>
            <a:ext cx="473174" cy="457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1" name="Obdélník 60"/>
          <p:cNvSpPr/>
          <p:nvPr/>
        </p:nvSpPr>
        <p:spPr>
          <a:xfrm>
            <a:off x="1457717" y="5243739"/>
            <a:ext cx="473174" cy="457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2" name="Obdélník 61"/>
          <p:cNvSpPr/>
          <p:nvPr/>
        </p:nvSpPr>
        <p:spPr>
          <a:xfrm>
            <a:off x="1457717" y="5700939"/>
            <a:ext cx="473174" cy="457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66" y="2673051"/>
            <a:ext cx="1023220" cy="789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0657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8466581"/>
              </p:ext>
            </p:extLst>
          </p:nvPr>
        </p:nvGraphicFramePr>
        <p:xfrm>
          <a:off x="1043608" y="620688"/>
          <a:ext cx="6864424" cy="85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8024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31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26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zaokrouhli</a:t>
                      </a:r>
                      <a:endParaRPr lang="cs-CZ" sz="2000" dirty="0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43099" y="1916832"/>
            <a:ext cx="4772781" cy="40011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/>
              <a:t>Vypočítej příklady a zaokrouhli je na desítky.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2646931"/>
            <a:ext cx="1931939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lain" startAt="8"/>
            </a:pPr>
            <a:r>
              <a:rPr lang="cs-CZ" sz="2000" dirty="0" smtClean="0"/>
              <a:t>+   7   = ___</a:t>
            </a:r>
          </a:p>
          <a:p>
            <a:endParaRPr lang="cs-CZ" sz="2000" dirty="0" smtClean="0"/>
          </a:p>
          <a:p>
            <a:pPr marL="342900" indent="-342900">
              <a:buAutoNum type="arabicPlain" startAt="6"/>
            </a:pPr>
            <a:r>
              <a:rPr lang="cs-CZ" sz="2000" dirty="0" smtClean="0"/>
              <a:t>+   5   = ___</a:t>
            </a:r>
          </a:p>
          <a:p>
            <a:r>
              <a:rPr lang="cs-CZ" sz="2000" dirty="0" smtClean="0"/>
              <a:t> </a:t>
            </a:r>
          </a:p>
          <a:p>
            <a:pPr marL="342900" indent="-342900">
              <a:buAutoNum type="arabicPlain" startAt="3"/>
            </a:pPr>
            <a:r>
              <a:rPr lang="cs-CZ" sz="2000" dirty="0" smtClean="0"/>
              <a:t>+   14  = ___</a:t>
            </a:r>
          </a:p>
          <a:p>
            <a:pPr marL="342900" indent="-342900">
              <a:buAutoNum type="arabicPlain" startAt="3"/>
            </a:pPr>
            <a:endParaRPr lang="cs-CZ" sz="2000" dirty="0" smtClean="0"/>
          </a:p>
          <a:p>
            <a:pPr marL="342900" indent="-342900">
              <a:buAutoNum type="arabicPlain" startAt="16"/>
            </a:pPr>
            <a:r>
              <a:rPr lang="cs-CZ" sz="2000" dirty="0" smtClean="0"/>
              <a:t>+   2   = ___</a:t>
            </a:r>
          </a:p>
          <a:p>
            <a:pPr marL="342900" indent="-342900">
              <a:buAutoNum type="arabicPlain" startAt="16"/>
            </a:pP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9   +   7   = ___</a:t>
            </a:r>
          </a:p>
          <a:p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059832" y="2646931"/>
            <a:ext cx="1943161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lain" startAt="12"/>
            </a:pPr>
            <a:r>
              <a:rPr lang="cs-CZ" sz="2000" dirty="0" smtClean="0"/>
              <a:t> -   7   = ___</a:t>
            </a:r>
          </a:p>
          <a:p>
            <a:r>
              <a:rPr lang="cs-CZ" sz="2000" dirty="0" smtClean="0"/>
              <a:t> </a:t>
            </a:r>
          </a:p>
          <a:p>
            <a:pPr marL="342900" indent="-342900">
              <a:buAutoNum type="arabicPlain" startAt="10"/>
            </a:pPr>
            <a:r>
              <a:rPr lang="cs-CZ" sz="2000" dirty="0" smtClean="0"/>
              <a:t> -   5   = ___</a:t>
            </a:r>
          </a:p>
          <a:p>
            <a:pPr marL="342900" indent="-342900">
              <a:buAutoNum type="arabicPlain" startAt="10"/>
            </a:pPr>
            <a:endParaRPr lang="cs-CZ" sz="2000" dirty="0" smtClean="0"/>
          </a:p>
          <a:p>
            <a:pPr marL="457200" indent="-457200">
              <a:buAutoNum type="arabicPlain" startAt="18"/>
            </a:pPr>
            <a:r>
              <a:rPr lang="cs-CZ" sz="2000" dirty="0" smtClean="0"/>
              <a:t>-  6   = ___</a:t>
            </a:r>
          </a:p>
          <a:p>
            <a:pPr marL="457200" indent="-457200">
              <a:buAutoNum type="arabicPlain" startAt="18"/>
            </a:pPr>
            <a:endParaRPr lang="cs-CZ" sz="2000" dirty="0" smtClean="0"/>
          </a:p>
          <a:p>
            <a:pPr marL="457200" indent="-457200">
              <a:buAutoNum type="arabicPlain" startAt="20"/>
            </a:pPr>
            <a:r>
              <a:rPr lang="cs-CZ" sz="2000" dirty="0" smtClean="0"/>
              <a:t>-   3   = ___</a:t>
            </a:r>
          </a:p>
          <a:p>
            <a:pPr marL="457200" indent="-457200">
              <a:buAutoNum type="arabicPlain" startAt="20"/>
            </a:pPr>
            <a:endParaRPr lang="cs-CZ" sz="2000" dirty="0" smtClean="0"/>
          </a:p>
          <a:p>
            <a:r>
              <a:rPr lang="cs-CZ" sz="2000" dirty="0" smtClean="0"/>
              <a:t>  8   -   7   = ___</a:t>
            </a:r>
            <a:endParaRPr lang="cs-CZ" sz="2000" dirty="0"/>
          </a:p>
        </p:txBody>
      </p:sp>
      <p:sp>
        <p:nvSpPr>
          <p:cNvPr id="7" name="Obdélník 6"/>
          <p:cNvSpPr/>
          <p:nvPr/>
        </p:nvSpPr>
        <p:spPr>
          <a:xfrm>
            <a:off x="4999358" y="2646931"/>
            <a:ext cx="4572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4999358" y="3222999"/>
            <a:ext cx="4572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4999358" y="3849492"/>
            <a:ext cx="4572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5011725" y="4492887"/>
            <a:ext cx="4572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5011725" y="5052053"/>
            <a:ext cx="4572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2348141" y="2646931"/>
            <a:ext cx="4572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2320227" y="5085184"/>
            <a:ext cx="4572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2320227" y="4492887"/>
            <a:ext cx="4572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2348141" y="3848908"/>
            <a:ext cx="4572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2348141" y="3222999"/>
            <a:ext cx="4572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Ovál 17"/>
          <p:cNvSpPr/>
          <p:nvPr/>
        </p:nvSpPr>
        <p:spPr>
          <a:xfrm>
            <a:off x="6831423" y="2709774"/>
            <a:ext cx="457200" cy="4572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Ovál 18"/>
          <p:cNvSpPr/>
          <p:nvPr/>
        </p:nvSpPr>
        <p:spPr>
          <a:xfrm>
            <a:off x="6831423" y="2116887"/>
            <a:ext cx="457200" cy="4572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Ovál 19"/>
          <p:cNvSpPr/>
          <p:nvPr/>
        </p:nvSpPr>
        <p:spPr>
          <a:xfrm>
            <a:off x="6831423" y="1568941"/>
            <a:ext cx="457200" cy="4572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=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22" name="Ovál 21"/>
          <p:cNvSpPr/>
          <p:nvPr/>
        </p:nvSpPr>
        <p:spPr>
          <a:xfrm>
            <a:off x="6837784" y="3259887"/>
            <a:ext cx="457200" cy="4572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4" name="Ovál 23"/>
          <p:cNvSpPr/>
          <p:nvPr/>
        </p:nvSpPr>
        <p:spPr>
          <a:xfrm>
            <a:off x="6838350" y="3811413"/>
            <a:ext cx="457200" cy="4572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Ovál 24"/>
          <p:cNvSpPr/>
          <p:nvPr/>
        </p:nvSpPr>
        <p:spPr>
          <a:xfrm>
            <a:off x="6837784" y="4386174"/>
            <a:ext cx="457200" cy="4572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" name="Ovál 25"/>
          <p:cNvSpPr/>
          <p:nvPr/>
        </p:nvSpPr>
        <p:spPr>
          <a:xfrm>
            <a:off x="6837784" y="4950087"/>
            <a:ext cx="457200" cy="4572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7" name="Ovál 26"/>
          <p:cNvSpPr/>
          <p:nvPr/>
        </p:nvSpPr>
        <p:spPr>
          <a:xfrm>
            <a:off x="6838350" y="5588430"/>
            <a:ext cx="457200" cy="4572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8" name="Ovál 27"/>
          <p:cNvSpPr/>
          <p:nvPr/>
        </p:nvSpPr>
        <p:spPr>
          <a:xfrm>
            <a:off x="6840613" y="6148591"/>
            <a:ext cx="457200" cy="4572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4" name="Ovál 33"/>
          <p:cNvSpPr/>
          <p:nvPr/>
        </p:nvSpPr>
        <p:spPr>
          <a:xfrm>
            <a:off x="7506313" y="1568941"/>
            <a:ext cx="914400" cy="45720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6" name="Ovál 35"/>
          <p:cNvSpPr/>
          <p:nvPr/>
        </p:nvSpPr>
        <p:spPr>
          <a:xfrm>
            <a:off x="7506313" y="2116887"/>
            <a:ext cx="914400" cy="45720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7" name="Ovál 36"/>
          <p:cNvSpPr/>
          <p:nvPr/>
        </p:nvSpPr>
        <p:spPr>
          <a:xfrm>
            <a:off x="7506313" y="2720079"/>
            <a:ext cx="914400" cy="45720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8" name="Ovál 37"/>
          <p:cNvSpPr/>
          <p:nvPr/>
        </p:nvSpPr>
        <p:spPr>
          <a:xfrm>
            <a:off x="7506313" y="3259887"/>
            <a:ext cx="914400" cy="45720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9" name="Ovál 38"/>
          <p:cNvSpPr/>
          <p:nvPr/>
        </p:nvSpPr>
        <p:spPr>
          <a:xfrm>
            <a:off x="7506313" y="3811413"/>
            <a:ext cx="914400" cy="45720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0" name="Ovál 39"/>
          <p:cNvSpPr/>
          <p:nvPr/>
        </p:nvSpPr>
        <p:spPr>
          <a:xfrm>
            <a:off x="7506313" y="4386174"/>
            <a:ext cx="914400" cy="45720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1" name="Ovál 40"/>
          <p:cNvSpPr/>
          <p:nvPr/>
        </p:nvSpPr>
        <p:spPr>
          <a:xfrm>
            <a:off x="7506313" y="4950087"/>
            <a:ext cx="914400" cy="45720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2" name="Ovál 41"/>
          <p:cNvSpPr/>
          <p:nvPr/>
        </p:nvSpPr>
        <p:spPr>
          <a:xfrm>
            <a:off x="7506313" y="5588430"/>
            <a:ext cx="914400" cy="45720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3" name="Ovál 42"/>
          <p:cNvSpPr/>
          <p:nvPr/>
        </p:nvSpPr>
        <p:spPr>
          <a:xfrm>
            <a:off x="7506313" y="6165304"/>
            <a:ext cx="914400" cy="45720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8" name="Ovál 47"/>
          <p:cNvSpPr/>
          <p:nvPr/>
        </p:nvSpPr>
        <p:spPr>
          <a:xfrm>
            <a:off x="5795245" y="1568941"/>
            <a:ext cx="914400" cy="45720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9" name="Ovál 48"/>
          <p:cNvSpPr/>
          <p:nvPr/>
        </p:nvSpPr>
        <p:spPr>
          <a:xfrm>
            <a:off x="5796136" y="2178541"/>
            <a:ext cx="914400" cy="45720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68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0" name="Ovál 49"/>
          <p:cNvSpPr/>
          <p:nvPr/>
        </p:nvSpPr>
        <p:spPr>
          <a:xfrm>
            <a:off x="5796136" y="2709774"/>
            <a:ext cx="914400" cy="45720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17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1" name="Ovál 50"/>
          <p:cNvSpPr/>
          <p:nvPr/>
        </p:nvSpPr>
        <p:spPr>
          <a:xfrm>
            <a:off x="5795245" y="3264041"/>
            <a:ext cx="914400" cy="45720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31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2" name="Ovál 51"/>
          <p:cNvSpPr/>
          <p:nvPr/>
        </p:nvSpPr>
        <p:spPr>
          <a:xfrm>
            <a:off x="5796136" y="3811413"/>
            <a:ext cx="914400" cy="45720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3" name="Ovál 52"/>
          <p:cNvSpPr/>
          <p:nvPr/>
        </p:nvSpPr>
        <p:spPr>
          <a:xfrm>
            <a:off x="5796136" y="4386174"/>
            <a:ext cx="914400" cy="45720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82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4" name="Ovál 53"/>
          <p:cNvSpPr/>
          <p:nvPr/>
        </p:nvSpPr>
        <p:spPr>
          <a:xfrm>
            <a:off x="5796136" y="4950087"/>
            <a:ext cx="914400" cy="45720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5" name="Ovál 54"/>
          <p:cNvSpPr/>
          <p:nvPr/>
        </p:nvSpPr>
        <p:spPr>
          <a:xfrm>
            <a:off x="5796136" y="5588430"/>
            <a:ext cx="914400" cy="45720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85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6" name="Ovál 55"/>
          <p:cNvSpPr/>
          <p:nvPr/>
        </p:nvSpPr>
        <p:spPr>
          <a:xfrm>
            <a:off x="5796136" y="6165304"/>
            <a:ext cx="914400" cy="45720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3964911" y="6165304"/>
            <a:ext cx="1383712" cy="40011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/>
              <a:t>Zaokrouhli.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917195" y="1194556"/>
            <a:ext cx="2856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66075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4736" y="620687"/>
            <a:ext cx="90892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Jitka má pohlednice ve 4 </a:t>
            </a:r>
            <a:r>
              <a:rPr lang="cs-CZ" sz="2000" dirty="0" smtClean="0"/>
              <a:t>krabičkách</a:t>
            </a:r>
            <a:r>
              <a:rPr lang="cs-CZ" sz="2000" dirty="0" smtClean="0"/>
              <a:t>. V </a:t>
            </a:r>
            <a:r>
              <a:rPr lang="cs-CZ" sz="2000" dirty="0" smtClean="0"/>
              <a:t>1. </a:t>
            </a:r>
            <a:r>
              <a:rPr lang="cs-CZ" sz="2000" dirty="0" smtClean="0"/>
              <a:t>krabičce má </a:t>
            </a:r>
            <a:r>
              <a:rPr lang="cs-CZ" sz="2000" dirty="0" smtClean="0"/>
              <a:t>17 </a:t>
            </a:r>
            <a:r>
              <a:rPr lang="cs-CZ" sz="2000" dirty="0" smtClean="0"/>
              <a:t>pohlednic.  Ve 2.  </a:t>
            </a:r>
            <a:r>
              <a:rPr lang="cs-CZ" sz="2000" dirty="0" smtClean="0"/>
              <a:t>krabičce </a:t>
            </a:r>
            <a:r>
              <a:rPr lang="cs-CZ" sz="2000" dirty="0" smtClean="0"/>
              <a:t>má 25 pohlednic.  Ve 3. krabičce má 41 pohlednic. </a:t>
            </a:r>
            <a:r>
              <a:rPr lang="cs-CZ" sz="2000" dirty="0" smtClean="0"/>
              <a:t> Ve </a:t>
            </a:r>
            <a:r>
              <a:rPr lang="cs-CZ" sz="2000" dirty="0" smtClean="0"/>
              <a:t>4. krabičce má 9 pohlednic. </a:t>
            </a:r>
          </a:p>
          <a:p>
            <a:r>
              <a:rPr lang="cs-CZ" sz="2000" dirty="0" smtClean="0">
                <a:solidFill>
                  <a:schemeClr val="accent6">
                    <a:lumMod val="75000"/>
                  </a:schemeClr>
                </a:solidFill>
              </a:rPr>
              <a:t>Kolik pohlednic má Jitka přibližně v každé krabičce?</a:t>
            </a:r>
            <a:endParaRPr lang="cs-CZ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547664" y="2420888"/>
            <a:ext cx="18671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 krabička   ____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8681" y="2458007"/>
            <a:ext cx="7353941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8681" y="2919767"/>
            <a:ext cx="5761037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899132" y="2420888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547664" y="2925902"/>
            <a:ext cx="190725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 krabička   ____</a:t>
            </a:r>
          </a:p>
          <a:p>
            <a:endParaRPr lang="cs-CZ" dirty="0"/>
          </a:p>
          <a:p>
            <a:r>
              <a:rPr lang="cs-CZ" dirty="0" smtClean="0"/>
              <a:t>3. krabička  ____</a:t>
            </a:r>
          </a:p>
          <a:p>
            <a:endParaRPr lang="cs-CZ" dirty="0"/>
          </a:p>
          <a:p>
            <a:r>
              <a:rPr lang="cs-CZ" dirty="0" smtClean="0"/>
              <a:t>4. krabička  ____</a:t>
            </a:r>
            <a:endParaRPr lang="cs-CZ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8681" y="3565164"/>
            <a:ext cx="5761037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8681" y="4049217"/>
            <a:ext cx="5761037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3879984" y="2971573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899132" y="3479900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899131" y="4033898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5536" y="5373216"/>
            <a:ext cx="8507457" cy="10156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7030A0"/>
                </a:solidFill>
              </a:rPr>
              <a:t>Kolik má Jitka přibližně všech pohlednic?</a:t>
            </a:r>
          </a:p>
          <a:p>
            <a:endParaRPr lang="cs-CZ" sz="2000" dirty="0">
              <a:solidFill>
                <a:srgbClr val="7030A0"/>
              </a:solidFill>
            </a:endParaRPr>
          </a:p>
          <a:p>
            <a:r>
              <a:rPr lang="cs-CZ" sz="2000" dirty="0" smtClean="0">
                <a:solidFill>
                  <a:srgbClr val="7030A0"/>
                </a:solidFill>
              </a:rPr>
              <a:t>___________________________________________________________</a:t>
            </a:r>
            <a:endParaRPr lang="cs-CZ" sz="2000" dirty="0">
              <a:solidFill>
                <a:srgbClr val="7030A0"/>
              </a:solidFill>
            </a:endParaRPr>
          </a:p>
        </p:txBody>
      </p:sp>
      <p:sp>
        <p:nvSpPr>
          <p:cNvPr id="7" name="Krychle 6"/>
          <p:cNvSpPr/>
          <p:nvPr/>
        </p:nvSpPr>
        <p:spPr>
          <a:xfrm>
            <a:off x="6300192" y="2005438"/>
            <a:ext cx="2376264" cy="806505"/>
          </a:xfrm>
          <a:prstGeom prst="cube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POHLEDNICE</a:t>
            </a:r>
            <a:endParaRPr lang="cs-CZ" dirty="0"/>
          </a:p>
        </p:txBody>
      </p:sp>
      <p:sp>
        <p:nvSpPr>
          <p:cNvPr id="15" name="Krychle 14"/>
          <p:cNvSpPr/>
          <p:nvPr/>
        </p:nvSpPr>
        <p:spPr>
          <a:xfrm>
            <a:off x="5221067" y="2637394"/>
            <a:ext cx="2376264" cy="806505"/>
          </a:xfrm>
          <a:prstGeom prst="cub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POHLEDNICE</a:t>
            </a:r>
            <a:endParaRPr lang="cs-CZ" dirty="0"/>
          </a:p>
        </p:txBody>
      </p:sp>
      <p:sp>
        <p:nvSpPr>
          <p:cNvPr id="16" name="Krychle 15"/>
          <p:cNvSpPr/>
          <p:nvPr/>
        </p:nvSpPr>
        <p:spPr>
          <a:xfrm>
            <a:off x="6409199" y="3233167"/>
            <a:ext cx="2376264" cy="806505"/>
          </a:xfrm>
          <a:prstGeom prst="cube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POHLEDNICE</a:t>
            </a:r>
            <a:endParaRPr lang="cs-CZ" dirty="0"/>
          </a:p>
        </p:txBody>
      </p:sp>
      <p:sp>
        <p:nvSpPr>
          <p:cNvPr id="17" name="Krychle 16"/>
          <p:cNvSpPr/>
          <p:nvPr/>
        </p:nvSpPr>
        <p:spPr>
          <a:xfrm>
            <a:off x="5221067" y="3855932"/>
            <a:ext cx="2376264" cy="806505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POHLEDNICE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0047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1640" y="1052736"/>
            <a:ext cx="42048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 </a:t>
            </a:r>
            <a:r>
              <a:rPr lang="cs-CZ" dirty="0" smtClean="0"/>
              <a:t>prezentaci </a:t>
            </a:r>
            <a:r>
              <a:rPr lang="cs-CZ" dirty="0" smtClean="0"/>
              <a:t>byly použity vlastní </a:t>
            </a:r>
            <a:r>
              <a:rPr lang="cs-CZ" dirty="0" smtClean="0"/>
              <a:t>materiály.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5144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untain">
  <a:themeElements>
    <a:clrScheme name="Mountain">
      <a:dk1>
        <a:srgbClr val="000000"/>
      </a:dk1>
      <a:lt1>
        <a:srgbClr val="FFFFFF"/>
      </a:lt1>
      <a:dk2>
        <a:srgbClr val="0536B3"/>
      </a:dk2>
      <a:lt2>
        <a:srgbClr val="7CB7F8"/>
      </a:lt2>
      <a:accent1>
        <a:srgbClr val="3F9EE4"/>
      </a:accent1>
      <a:accent2>
        <a:srgbClr val="77B559"/>
      </a:accent2>
      <a:accent3>
        <a:srgbClr val="E4A81B"/>
      </a:accent3>
      <a:accent4>
        <a:srgbClr val="108BB4"/>
      </a:accent4>
      <a:accent5>
        <a:srgbClr val="DA7328"/>
      </a:accent5>
      <a:accent6>
        <a:srgbClr val="AE589F"/>
      </a:accent6>
      <a:hlink>
        <a:srgbClr val="460245"/>
      </a:hlink>
      <a:folHlink>
        <a:srgbClr val="AC17D6"/>
      </a:folHlink>
    </a:clrScheme>
    <a:fontScheme name="Mountain">
      <a:majorFont>
        <a:latin typeface="Gill Sans MT"/>
        <a:ea typeface=""/>
        <a:cs typeface=""/>
        <a:font script="Cyrl" typeface="Arial"/>
        <a:font script="Grek" typeface="Arial"/>
        <a:font script="Jpan" typeface="HG丸ｺﾞｼｯｸM-PRO"/>
        <a:font script="Hang" typeface="HY 헤드라인 M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ill Sans MT"/>
        <a:ea typeface=""/>
        <a:cs typeface=""/>
        <a:font script="Cyrl" typeface="Arial"/>
        <a:font script="Grek" typeface="Arial"/>
        <a:font script="Jpan" typeface="HG丸ｺﾞｼｯｸM-PRO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untain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50000">
              <a:schemeClr val="phClr">
                <a:tint val="2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4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68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br" rotWithShape="0">
              <a:srgbClr val="000000">
                <a:alpha val="0"/>
              </a:srgbClr>
            </a:outerShdw>
          </a:effectLst>
        </a:effectStyle>
        <a:effectStyle>
          <a:effectLst>
            <a:outerShdw blurRad="38100" dist="25400" dir="5400000" algn="ctr" rotWithShape="0">
              <a:srgbClr val="EBE9ED">
                <a:alpha val="0"/>
              </a:srgbClr>
            </a:outerShdw>
          </a:effectLst>
          <a:scene3d>
            <a:camera prst="orthographicFront">
              <a:rot lat="0" lon="0" rev="0"/>
            </a:camera>
            <a:lightRig rig="glow" dir="b"/>
          </a:scene3d>
          <a:sp3d contourW="6350" prstMaterial="softEdge">
            <a:bevelT w="25400" h="25400"/>
            <a:contourClr>
              <a:schemeClr val="phClr">
                <a:tint val="9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reflection blurRad="12700" stA="40000" endPos="40000" dist="25400" dir="5400000" sy="-100000" rotWithShape="0"/>
          </a:effectLst>
          <a:scene3d>
            <a:camera prst="perspectiveFront"/>
            <a:lightRig rig="glow" dir="b"/>
          </a:scene3d>
          <a:sp3d contourW="6350" prstMaterial="softEdge">
            <a:bevelT w="50800" h="25400"/>
            <a:contourClr>
              <a:schemeClr val="phClr">
                <a:tint val="100000"/>
                <a:shade val="8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shade val="75000"/>
              </a:schemeClr>
              <a:schemeClr val="phClr">
                <a:tint val="55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TC010219414[[fn=Horský motiv]]</Template>
  <TotalTime>291</TotalTime>
  <Words>453</Words>
  <Application>Microsoft Office PowerPoint</Application>
  <PresentationFormat>Předvádění na obrazovce (4:3)</PresentationFormat>
  <Paragraphs>122</Paragraphs>
  <Slides>7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Mountain</vt:lpstr>
      <vt:lpstr>Motiv systému Office</vt:lpstr>
      <vt:lpstr>1_Motiv systému Office</vt:lpstr>
      <vt:lpstr>Prezentace aplikace PowerPoint</vt:lpstr>
      <vt:lpstr>ANOTACE:</vt:lpstr>
      <vt:lpstr>Matematika 2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Matematika 2</dc:title>
  <dc:creator>MatejovicovaA</dc:creator>
  <cp:lastModifiedBy>admin</cp:lastModifiedBy>
  <cp:revision>26</cp:revision>
  <dcterms:created xsi:type="dcterms:W3CDTF">2012-01-19T17:46:43Z</dcterms:created>
  <dcterms:modified xsi:type="dcterms:W3CDTF">2012-07-11T22:04:18Z</dcterms:modified>
</cp:coreProperties>
</file>