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1"/>
  </p:notes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00CC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61" autoAdjust="0"/>
  </p:normalViewPr>
  <p:slideViewPr>
    <p:cSldViewPr>
      <p:cViewPr>
        <p:scale>
          <a:sx n="80" d="100"/>
          <a:sy n="80" d="100"/>
        </p:scale>
        <p:origin x="-1002" y="5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B4D39B-C7F9-4D6C-835E-3A7A10E6D5E5}" type="presOf" srcId="{1D8420EA-BFA0-403B-80F5-647FA396CC45}" destId="{8467D0EB-87A2-4285-8ACA-0398EFBF29BC}" srcOrd="1" destOrd="0" presId="urn:microsoft.com/office/officeart/2005/8/layout/target3"/>
    <dgm:cxn modelId="{4A38E829-9EE2-46EC-BC87-AE05DDA82B7A}" type="presOf" srcId="{100B6B2E-82E6-4C11-B19B-F2DB3A0EA64F}" destId="{645AA564-2E9E-4954-AD87-AE01782CEC59}" srcOrd="0" destOrd="0" presId="urn:microsoft.com/office/officeart/2005/8/layout/target3"/>
    <dgm:cxn modelId="{F42EE565-C9DB-4033-BC4D-2BF45BF8583C}" type="presOf" srcId="{130831A4-0540-4EC5-8F5A-93030E89D2D9}" destId="{F69CC921-512E-49F4-824C-A648EC5F27A5}" srcOrd="0" destOrd="0" presId="urn:microsoft.com/office/officeart/2005/8/layout/target3"/>
    <dgm:cxn modelId="{468CD9DA-F9C7-4EDC-BE03-318A8780B4D6}" type="presOf" srcId="{914700B9-77B5-440A-A438-DE98B6D4894D}" destId="{BD9AF279-D483-48F2-BBBD-45F8E8923512}" srcOrd="1" destOrd="0" presId="urn:microsoft.com/office/officeart/2005/8/layout/target3"/>
    <dgm:cxn modelId="{38BC9C61-0B56-480E-AE4C-12275E12F8C0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1AE32F0-03B9-4A56-8D4D-8A6DBFFA3D44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7401777-9372-4720-9116-3256C5164861}" type="presOf" srcId="{27FE2D31-D344-4B63-A89A-A89AB0D9F3E3}" destId="{FE47432B-CA46-450C-8D8F-66C300A95B52}" srcOrd="0" destOrd="0" presId="urn:microsoft.com/office/officeart/2005/8/layout/target3"/>
    <dgm:cxn modelId="{64B6420F-9F69-4A7D-A5A5-E01A55B190AA}" type="presOf" srcId="{914700B9-77B5-440A-A438-DE98B6D4894D}" destId="{E73F1C26-6DCD-4001-88B9-355E01E2BCE7}" srcOrd="0" destOrd="0" presId="urn:microsoft.com/office/officeart/2005/8/layout/target3"/>
    <dgm:cxn modelId="{F5A4D080-E287-4589-A421-6D2366E204BB}" type="presOf" srcId="{130831A4-0540-4EC5-8F5A-93030E89D2D9}" destId="{8E23E229-92FC-49D1-B5FE-0303176B8A4E}" srcOrd="1" destOrd="0" presId="urn:microsoft.com/office/officeart/2005/8/layout/target3"/>
    <dgm:cxn modelId="{161AB9E1-C926-4648-B537-47E427DE5A44}" type="presParOf" srcId="{FE47432B-CA46-450C-8D8F-66C300A95B52}" destId="{B522209E-30D0-49D6-A340-2D383A11C668}" srcOrd="0" destOrd="0" presId="urn:microsoft.com/office/officeart/2005/8/layout/target3"/>
    <dgm:cxn modelId="{C7357511-4587-430F-8926-1D1AF518D43E}" type="presParOf" srcId="{FE47432B-CA46-450C-8D8F-66C300A95B52}" destId="{ED5A8377-51D5-4DC5-B0E7-680166966720}" srcOrd="1" destOrd="0" presId="urn:microsoft.com/office/officeart/2005/8/layout/target3"/>
    <dgm:cxn modelId="{308F21A2-1FA8-4C13-A2D1-354AC48C11F5}" type="presParOf" srcId="{FE47432B-CA46-450C-8D8F-66C300A95B52}" destId="{F69CC921-512E-49F4-824C-A648EC5F27A5}" srcOrd="2" destOrd="0" presId="urn:microsoft.com/office/officeart/2005/8/layout/target3"/>
    <dgm:cxn modelId="{B7ED83CE-39E1-4942-B368-37101C5DF773}" type="presParOf" srcId="{FE47432B-CA46-450C-8D8F-66C300A95B52}" destId="{61C9CE18-EDA6-4EDF-BA1C-09779D38FBBF}" srcOrd="3" destOrd="0" presId="urn:microsoft.com/office/officeart/2005/8/layout/target3"/>
    <dgm:cxn modelId="{53F38E61-A271-4AC0-AFD6-26C7B0C41E90}" type="presParOf" srcId="{FE47432B-CA46-450C-8D8F-66C300A95B52}" destId="{D60DEAAB-7AFE-435A-ACF6-18851E4B0426}" srcOrd="4" destOrd="0" presId="urn:microsoft.com/office/officeart/2005/8/layout/target3"/>
    <dgm:cxn modelId="{789BA8BA-3F61-4D6A-B06C-0D34A4B41850}" type="presParOf" srcId="{FE47432B-CA46-450C-8D8F-66C300A95B52}" destId="{F7B3C0B7-F0F7-4F49-B02C-3630F8C5FAE5}" srcOrd="5" destOrd="0" presId="urn:microsoft.com/office/officeart/2005/8/layout/target3"/>
    <dgm:cxn modelId="{73687FE2-E0C1-4DC9-B9D5-CA2BCE31E679}" type="presParOf" srcId="{FE47432B-CA46-450C-8D8F-66C300A95B52}" destId="{C9DA9446-E2D3-4F6A-8960-3CADFBF870B8}" srcOrd="6" destOrd="0" presId="urn:microsoft.com/office/officeart/2005/8/layout/target3"/>
    <dgm:cxn modelId="{FA1D4DFB-6FF4-4C78-B3E1-C0383987D86D}" type="presParOf" srcId="{FE47432B-CA46-450C-8D8F-66C300A95B52}" destId="{9726EC6F-D322-4CD3-B489-1BE3DF7CE70B}" srcOrd="7" destOrd="0" presId="urn:microsoft.com/office/officeart/2005/8/layout/target3"/>
    <dgm:cxn modelId="{F33FF592-A995-4273-B0FB-914A193DC038}" type="presParOf" srcId="{FE47432B-CA46-450C-8D8F-66C300A95B52}" destId="{645AA564-2E9E-4954-AD87-AE01782CEC59}" srcOrd="8" destOrd="0" presId="urn:microsoft.com/office/officeart/2005/8/layout/target3"/>
    <dgm:cxn modelId="{237E015F-8FAD-441C-A556-226A8F87EC0C}" type="presParOf" srcId="{FE47432B-CA46-450C-8D8F-66C300A95B52}" destId="{8538CAC4-6A86-42B8-B5AF-2FF155DB9D02}" srcOrd="9" destOrd="0" presId="urn:microsoft.com/office/officeart/2005/8/layout/target3"/>
    <dgm:cxn modelId="{6D845542-1C1C-4D1D-9AAB-D3979DD120FA}" type="presParOf" srcId="{FE47432B-CA46-450C-8D8F-66C300A95B52}" destId="{26FD6024-A07F-46D0-8BC0-B5E595C5673D}" srcOrd="10" destOrd="0" presId="urn:microsoft.com/office/officeart/2005/8/layout/target3"/>
    <dgm:cxn modelId="{350E7B86-8210-4BD4-9070-EA88250B74E7}" type="presParOf" srcId="{FE47432B-CA46-450C-8D8F-66C300A95B52}" destId="{E73F1C26-6DCD-4001-88B9-355E01E2BCE7}" srcOrd="11" destOrd="0" presId="urn:microsoft.com/office/officeart/2005/8/layout/target3"/>
    <dgm:cxn modelId="{2A9D558A-461B-40DD-8181-48B97B4E47B2}" type="presParOf" srcId="{FE47432B-CA46-450C-8D8F-66C300A95B52}" destId="{8E23E229-92FC-49D1-B5FE-0303176B8A4E}" srcOrd="12" destOrd="0" presId="urn:microsoft.com/office/officeart/2005/8/layout/target3"/>
    <dgm:cxn modelId="{240E08BE-9053-403B-92D4-579F80026A65}" type="presParOf" srcId="{FE47432B-CA46-450C-8D8F-66C300A95B52}" destId="{8467D0EB-87A2-4285-8ACA-0398EFBF29BC}" srcOrd="13" destOrd="0" presId="urn:microsoft.com/office/officeart/2005/8/layout/target3"/>
    <dgm:cxn modelId="{BD54900B-5581-4130-BCF7-9D82A107AC22}" type="presParOf" srcId="{FE47432B-CA46-450C-8D8F-66C300A95B52}" destId="{DBA8199F-D892-4A8E-A352-2B7844050E09}" srcOrd="14" destOrd="0" presId="urn:microsoft.com/office/officeart/2005/8/layout/target3"/>
    <dgm:cxn modelId="{B4D83956-03DF-4203-9BA0-E4E726A71B0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58BC5-5624-46DA-AEA7-CAF405D1BAC2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BED0E-0258-49BE-8158-38FA06220AA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658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BED0E-0258-49BE-8158-38FA06220AA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975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661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0049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994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166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561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4348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3492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4924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1244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918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4174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8233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9553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1473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6706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2910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3452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3651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1889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0381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939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93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C24A108-0529-4154-B195-0CCEF169EEB3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075FF7A-A739-453C-8B57-6174099A197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296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292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jpeg"/><Relationship Id="rId10" Type="http://schemas.openxmlformats.org/officeDocument/2006/relationships/image" Target="../media/image17.png"/><Relationship Id="rId4" Type="http://schemas.openxmlformats.org/officeDocument/2006/relationships/image" Target="../media/image11.jpe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150919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03509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 do 100 (bez přechodu)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440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055142"/>
              </p:ext>
            </p:extLst>
          </p:nvPr>
        </p:nvGraphicFramePr>
        <p:xfrm>
          <a:off x="539552" y="3501008"/>
          <a:ext cx="8280920" cy="2727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stovkové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počítadlo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aktivně řeší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obrázkové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příklady,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sčítají 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příklady.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jednoduché i složené slovní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úlohy. 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45613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 čísel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do 100 bez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přechodu přes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sčítá a odčítá čísla 0 – 100 bez přechodu přes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základ.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jednoduché slovní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úlohy.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914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6712"/>
            <a:ext cx="8686800" cy="1470025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Matematika 2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924944"/>
            <a:ext cx="8001000" cy="122413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Sčítání do </a:t>
            </a:r>
            <a:r>
              <a:rPr lang="cs-CZ" sz="3600" dirty="0" smtClean="0"/>
              <a:t>100 (</a:t>
            </a:r>
            <a:r>
              <a:rPr lang="cs-CZ" sz="3600" dirty="0" smtClean="0"/>
              <a:t>bez přechodu)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29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3886" y="214639"/>
            <a:ext cx="8586617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Sčítání do 100.</a:t>
            </a:r>
          </a:p>
          <a:p>
            <a:r>
              <a:rPr lang="cs-CZ" sz="2400" dirty="0" smtClean="0"/>
              <a:t>Ze začátku přidávej po jedné, počítej nahlas.</a:t>
            </a:r>
          </a:p>
        </p:txBody>
      </p:sp>
      <p:sp>
        <p:nvSpPr>
          <p:cNvPr id="6" name="Krychle 5"/>
          <p:cNvSpPr/>
          <p:nvPr/>
        </p:nvSpPr>
        <p:spPr>
          <a:xfrm>
            <a:off x="539552" y="1557793"/>
            <a:ext cx="231448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8" name="Krychle 7"/>
          <p:cNvSpPr/>
          <p:nvPr/>
        </p:nvSpPr>
        <p:spPr>
          <a:xfrm>
            <a:off x="539552" y="2466329"/>
            <a:ext cx="2314484" cy="792088"/>
          </a:xfrm>
          <a:prstGeom prst="cub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</a:t>
            </a:r>
            <a:endParaRPr lang="cs-CZ" sz="2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436" y="1695989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070" y="1695990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704" y="1695992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843" y="1695991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39" y="1695992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880" y="1797334"/>
            <a:ext cx="492366" cy="51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07154" y="1569116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73419" y="1670457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84677" y="1735020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r>
              <a:rPr lang="cs-CZ" sz="2800" dirty="0" smtClean="0">
                <a:solidFill>
                  <a:schemeClr val="accent1"/>
                </a:solidFill>
              </a:rPr>
              <a:t>0 + 5 </a:t>
            </a:r>
            <a:r>
              <a:rPr lang="cs-CZ" sz="2800" dirty="0" smtClean="0"/>
              <a:t>= ____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880" y="2660426"/>
            <a:ext cx="477224" cy="59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070" y="2660425"/>
            <a:ext cx="477224" cy="59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810" y="2660426"/>
            <a:ext cx="477224" cy="59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843" y="2660426"/>
            <a:ext cx="477224" cy="59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010" y="2660426"/>
            <a:ext cx="477224" cy="59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3007154" y="2428105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73419" y="2428105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84676" y="2697811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0 + 4 </a:t>
            </a:r>
            <a:r>
              <a:rPr lang="cs-CZ" sz="2800" dirty="0" smtClean="0"/>
              <a:t>= ____</a:t>
            </a:r>
            <a:endParaRPr lang="cs-CZ" sz="2800" dirty="0"/>
          </a:p>
        </p:txBody>
      </p:sp>
      <p:sp>
        <p:nvSpPr>
          <p:cNvPr id="27" name="Krychle 26"/>
          <p:cNvSpPr/>
          <p:nvPr/>
        </p:nvSpPr>
        <p:spPr>
          <a:xfrm>
            <a:off x="507976" y="3410817"/>
            <a:ext cx="2314484" cy="792088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28" name="Krychle 27"/>
          <p:cNvSpPr/>
          <p:nvPr/>
        </p:nvSpPr>
        <p:spPr>
          <a:xfrm>
            <a:off x="507976" y="4293096"/>
            <a:ext cx="2314484" cy="792088"/>
          </a:xfrm>
          <a:prstGeom prst="cub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053" y="3525335"/>
            <a:ext cx="442051" cy="67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428" y="4551784"/>
            <a:ext cx="4953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3007154" y="3422140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009648" y="4276387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73419" y="3479399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73419" y="4304419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84674" y="3602509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r>
              <a:rPr lang="cs-CZ" sz="2800" dirty="0" smtClean="0">
                <a:solidFill>
                  <a:srgbClr val="00B050"/>
                </a:solidFill>
              </a:rPr>
              <a:t>0 + 3 </a:t>
            </a:r>
            <a:r>
              <a:rPr lang="cs-CZ" sz="2800" dirty="0" smtClean="0"/>
              <a:t>= ____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84675" y="4427530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r>
              <a:rPr lang="cs-CZ" sz="2800" dirty="0" smtClean="0">
                <a:solidFill>
                  <a:srgbClr val="CC0000"/>
                </a:solidFill>
              </a:rPr>
              <a:t>0 + 2 </a:t>
            </a:r>
            <a:r>
              <a:rPr lang="cs-CZ" sz="2800" dirty="0" smtClean="0"/>
              <a:t>= ____</a:t>
            </a:r>
            <a:endParaRPr lang="cs-CZ" sz="2800" dirty="0"/>
          </a:p>
        </p:txBody>
      </p:sp>
      <p:pic>
        <p:nvPicPr>
          <p:cNvPr id="3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862" y="4427530"/>
            <a:ext cx="4953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543" y="4427530"/>
            <a:ext cx="4953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268" y="3525335"/>
            <a:ext cx="442051" cy="67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653" y="3525335"/>
            <a:ext cx="442051" cy="67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596" y="3525335"/>
            <a:ext cx="442051" cy="67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83887" y="5525613"/>
            <a:ext cx="1859805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30 + 8 = ___</a:t>
            </a:r>
          </a:p>
          <a:p>
            <a:r>
              <a:rPr lang="cs-CZ" sz="2400" dirty="0" smtClean="0"/>
              <a:t>10 + 1 = ___</a:t>
            </a:r>
          </a:p>
          <a:p>
            <a:r>
              <a:rPr lang="cs-CZ" sz="2400" dirty="0" smtClean="0"/>
              <a:t>90 + 6 = ___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64788" y="5525614"/>
            <a:ext cx="1859805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70 + 3 = ___</a:t>
            </a:r>
          </a:p>
          <a:p>
            <a:r>
              <a:rPr lang="cs-CZ" sz="2400" dirty="0" smtClean="0"/>
              <a:t>50 + 9 = ___</a:t>
            </a:r>
          </a:p>
          <a:p>
            <a:r>
              <a:rPr lang="cs-CZ" sz="2400" dirty="0" smtClean="0"/>
              <a:t>10 + 6 = ___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12268" y="5525616"/>
            <a:ext cx="1859805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8 + 80 = ___</a:t>
            </a:r>
          </a:p>
          <a:p>
            <a:r>
              <a:rPr lang="cs-CZ" sz="2400" dirty="0" smtClean="0"/>
              <a:t>4 + 10 = ___</a:t>
            </a:r>
          </a:p>
          <a:p>
            <a:r>
              <a:rPr lang="cs-CZ" sz="2400" dirty="0" smtClean="0"/>
              <a:t>7 + 50 = ___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010699" y="5525615"/>
            <a:ext cx="1859805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6 + 40 = ___</a:t>
            </a:r>
          </a:p>
          <a:p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0 + 80 = ___</a:t>
            </a:r>
          </a:p>
          <a:p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7 + 60 = ___</a:t>
            </a:r>
            <a:endParaRPr lang="cs-CZ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25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/>
      <p:bldP spid="16" grpId="0"/>
      <p:bldP spid="17" grpId="0"/>
      <p:bldP spid="24" grpId="0"/>
      <p:bldP spid="25" grpId="0"/>
      <p:bldP spid="26" grpId="0"/>
      <p:bldP spid="27" grpId="0" animBg="1"/>
      <p:bldP spid="28" grpId="0" animBg="1"/>
      <p:bldP spid="31" grpId="0"/>
      <p:bldP spid="32" grpId="0"/>
      <p:bldP spid="33" grpId="0"/>
      <p:bldP spid="34" grpId="0"/>
      <p:bldP spid="35" grpId="0"/>
      <p:bldP spid="36" grpId="0"/>
      <p:bldP spid="18" grpId="0" animBg="1"/>
      <p:bldP spid="45" grpId="0" animBg="1"/>
      <p:bldP spid="46" grpId="0" animBg="1"/>
      <p:bldP spid="4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179512" y="908719"/>
            <a:ext cx="1224136" cy="725527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3" name="Ohnutý pruh 2"/>
          <p:cNvSpPr/>
          <p:nvPr/>
        </p:nvSpPr>
        <p:spPr>
          <a:xfrm>
            <a:off x="179512" y="671465"/>
            <a:ext cx="1224136" cy="604886"/>
          </a:xfrm>
          <a:prstGeom prst="blockArc">
            <a:avLst>
              <a:gd name="adj1" fmla="val 10843326"/>
              <a:gd name="adj2" fmla="val 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83962">
            <a:off x="1582907" y="859298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712496">
            <a:off x="2160916" y="856850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96058">
            <a:off x="5867643" y="914209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22447">
            <a:off x="5347773" y="914606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97081">
            <a:off x="3269915" y="886205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21533">
            <a:off x="3775344" y="907103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11103">
            <a:off x="4319210" y="911345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76815">
            <a:off x="4859406" y="907103"/>
            <a:ext cx="492702" cy="70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934415" y="3133754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39491" y="2081009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03484" y="825589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6939" y="37668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38769" y="3069605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38768" y="2071516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38769" y="864806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19" name="Obdélník 18"/>
          <p:cNvSpPr/>
          <p:nvPr/>
        </p:nvSpPr>
        <p:spPr>
          <a:xfrm>
            <a:off x="6858000" y="1029730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5</a:t>
            </a:r>
            <a:r>
              <a:rPr lang="cs-CZ" sz="2800" dirty="0">
                <a:solidFill>
                  <a:schemeClr val="accent1"/>
                </a:solidFill>
              </a:rPr>
              <a:t>2 + 6 </a:t>
            </a:r>
            <a:r>
              <a:rPr lang="cs-CZ" sz="2800" dirty="0">
                <a:solidFill>
                  <a:prstClr val="black"/>
                </a:solidFill>
              </a:rPr>
              <a:t>= ___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858000" y="2215658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3</a:t>
            </a:r>
            <a:r>
              <a:rPr lang="cs-CZ" sz="2800" dirty="0" smtClean="0">
                <a:solidFill>
                  <a:srgbClr val="7030A0"/>
                </a:solidFill>
              </a:rPr>
              <a:t>1 </a:t>
            </a:r>
            <a:r>
              <a:rPr lang="cs-CZ" sz="2800" dirty="0">
                <a:solidFill>
                  <a:srgbClr val="7030A0"/>
                </a:solidFill>
              </a:rPr>
              <a:t>+ </a:t>
            </a:r>
            <a:r>
              <a:rPr lang="cs-CZ" sz="2800" dirty="0" smtClean="0">
                <a:solidFill>
                  <a:srgbClr val="7030A0"/>
                </a:solidFill>
              </a:rPr>
              <a:t>5 </a:t>
            </a:r>
            <a:r>
              <a:rPr lang="cs-CZ" sz="2800" dirty="0">
                <a:solidFill>
                  <a:prstClr val="black"/>
                </a:solidFill>
              </a:rPr>
              <a:t>= ___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875365" y="3232720"/>
            <a:ext cx="228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</a:t>
            </a:r>
            <a:r>
              <a:rPr lang="cs-CZ" sz="2800" dirty="0" smtClean="0">
                <a:solidFill>
                  <a:srgbClr val="CC0000"/>
                </a:solidFill>
              </a:rPr>
              <a:t>1 </a:t>
            </a:r>
            <a:r>
              <a:rPr lang="cs-CZ" sz="2800" dirty="0">
                <a:solidFill>
                  <a:srgbClr val="CC0000"/>
                </a:solidFill>
              </a:rPr>
              <a:t>+ </a:t>
            </a:r>
            <a:r>
              <a:rPr lang="cs-CZ" sz="2800" dirty="0" smtClean="0">
                <a:solidFill>
                  <a:srgbClr val="CC0000"/>
                </a:solidFill>
              </a:rPr>
              <a:t>9 </a:t>
            </a:r>
            <a:r>
              <a:rPr lang="cs-CZ" sz="2800" dirty="0">
                <a:solidFill>
                  <a:prstClr val="black"/>
                </a:solidFill>
              </a:rPr>
              <a:t>= </a:t>
            </a: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10 +___= ___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181" y="2229893"/>
            <a:ext cx="664251" cy="479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974" y="2220115"/>
            <a:ext cx="499330" cy="52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177" y="2173940"/>
            <a:ext cx="581101" cy="54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892" y="2220115"/>
            <a:ext cx="565715" cy="535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427" y="2193432"/>
            <a:ext cx="499330" cy="52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813" y="2229893"/>
            <a:ext cx="664251" cy="479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924" y="3156342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Ovál 24"/>
          <p:cNvSpPr/>
          <p:nvPr/>
        </p:nvSpPr>
        <p:spPr>
          <a:xfrm>
            <a:off x="170353" y="3262618"/>
            <a:ext cx="1224136" cy="537121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pic>
        <p:nvPicPr>
          <p:cNvPr id="4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092" y="3192580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474" y="3179879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856" y="3179879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988" y="3156342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370" y="3179878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336" y="3192580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718" y="3179879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106" y="3179879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479" y="3179879"/>
            <a:ext cx="426382" cy="6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11" y="1864383"/>
            <a:ext cx="1430470" cy="116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80094" y="2161114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257518" y="4665574"/>
            <a:ext cx="2377574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3 + 4 </a:t>
            </a:r>
            <a:r>
              <a:rPr lang="cs-CZ" dirty="0" smtClean="0">
                <a:solidFill>
                  <a:schemeClr val="bg1"/>
                </a:solidFill>
              </a:rPr>
              <a:t>= 20 + __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59518" y="5125115"/>
            <a:ext cx="2377574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7 + 1 </a:t>
            </a:r>
            <a:r>
              <a:rPr lang="cs-CZ" dirty="0" smtClean="0">
                <a:solidFill>
                  <a:schemeClr val="bg1"/>
                </a:solidFill>
              </a:rPr>
              <a:t>= 50 + __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59518" y="5579239"/>
            <a:ext cx="2377574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4 + 4 </a:t>
            </a:r>
            <a:r>
              <a:rPr lang="cs-CZ" dirty="0" smtClean="0">
                <a:solidFill>
                  <a:schemeClr val="bg1"/>
                </a:solidFill>
              </a:rPr>
              <a:t>= 80 + __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57518" y="6046717"/>
            <a:ext cx="2377574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 + 5 </a:t>
            </a:r>
            <a:r>
              <a:rPr lang="cs-CZ" dirty="0" smtClean="0">
                <a:solidFill>
                  <a:schemeClr val="bg1"/>
                </a:solidFill>
              </a:rPr>
              <a:t>= 90 + __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56790" y="6466286"/>
            <a:ext cx="2377574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6 + 4 </a:t>
            </a:r>
            <a:r>
              <a:rPr lang="cs-CZ" dirty="0" smtClean="0">
                <a:solidFill>
                  <a:schemeClr val="bg1"/>
                </a:solidFill>
              </a:rPr>
              <a:t>= 10 + __ = 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291717" y="4186827"/>
            <a:ext cx="1882567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Rozepiš a počítej.</a:t>
            </a:r>
            <a:endParaRPr lang="cs-CZ" dirty="0"/>
          </a:p>
        </p:txBody>
      </p:sp>
      <p:sp>
        <p:nvSpPr>
          <p:cNvPr id="2059" name="TextovéPole 2058"/>
          <p:cNvSpPr txBox="1"/>
          <p:nvPr/>
        </p:nvSpPr>
        <p:spPr>
          <a:xfrm>
            <a:off x="259518" y="188640"/>
            <a:ext cx="391241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Vymysli k obrázkům příběh a vypočítej.</a:t>
            </a:r>
            <a:endParaRPr lang="cs-CZ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3161139" y="4186827"/>
            <a:ext cx="172111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Počítej zpaměti.</a:t>
            </a:r>
            <a:endParaRPr lang="cs-CZ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2743974" y="4794409"/>
            <a:ext cx="6292107" cy="193899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34 + 5 = ___               55 + 3 = ___               4 + 21 = ___</a:t>
            </a:r>
          </a:p>
          <a:p>
            <a:r>
              <a:rPr lang="cs-CZ" sz="2000" dirty="0" smtClean="0"/>
              <a:t>28 + 1 = ___               61 + 7 = ___               3 + 57 = ___</a:t>
            </a:r>
          </a:p>
          <a:p>
            <a:r>
              <a:rPr lang="cs-CZ" sz="2000" dirty="0" smtClean="0"/>
              <a:t>72 + 8 = ___               26 + 4 = ___               0 + 99 = ___</a:t>
            </a:r>
          </a:p>
          <a:p>
            <a:r>
              <a:rPr lang="cs-CZ" sz="2000" dirty="0" smtClean="0"/>
              <a:t>50 + 7 = ___               40 + 9 = ___               6 + 71 = ___</a:t>
            </a:r>
          </a:p>
          <a:p>
            <a:r>
              <a:rPr lang="cs-CZ" sz="2000" dirty="0" smtClean="0"/>
              <a:t>14 + 4 = ___               82 + 2 = ___               5 + 95 = ___</a:t>
            </a:r>
          </a:p>
          <a:p>
            <a:r>
              <a:rPr lang="cs-CZ" sz="2000" dirty="0" smtClean="0"/>
              <a:t>37 + 3 = ___               57 + 3 = ___               1 + 13 = ___</a:t>
            </a:r>
            <a:endParaRPr lang="cs-CZ" sz="2000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8316415" y="1006059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58</a:t>
            </a:r>
            <a:endParaRPr lang="cs-CZ" sz="2800" dirty="0"/>
          </a:p>
        </p:txBody>
      </p:sp>
      <p:sp>
        <p:nvSpPr>
          <p:cNvPr id="2063" name="TextovéPole 2062"/>
          <p:cNvSpPr txBox="1"/>
          <p:nvPr/>
        </p:nvSpPr>
        <p:spPr>
          <a:xfrm>
            <a:off x="8316416" y="2171157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36</a:t>
            </a:r>
            <a:endParaRPr lang="cs-CZ" sz="2800" dirty="0"/>
          </a:p>
        </p:txBody>
      </p:sp>
      <p:sp>
        <p:nvSpPr>
          <p:cNvPr id="2064" name="TextovéPole 2063"/>
          <p:cNvSpPr txBox="1"/>
          <p:nvPr/>
        </p:nvSpPr>
        <p:spPr>
          <a:xfrm>
            <a:off x="8431428" y="3638882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2065" name="TextovéPole 2064"/>
          <p:cNvSpPr txBox="1"/>
          <p:nvPr/>
        </p:nvSpPr>
        <p:spPr>
          <a:xfrm>
            <a:off x="7596336" y="3638882"/>
            <a:ext cx="593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28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2" grpId="0"/>
      <p:bldP spid="2063" grpId="0"/>
      <p:bldP spid="2064" grpId="0"/>
      <p:bldP spid="20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1945661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Vyřeš slovní úlohy.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908720"/>
            <a:ext cx="8186857" cy="24929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Dědeček má na zahradě dvě jablůňky. Na té první dozrálo 21  jablek a na té druhé</a:t>
            </a:r>
          </a:p>
          <a:p>
            <a:r>
              <a:rPr lang="cs-CZ" dirty="0"/>
              <a:t>j</a:t>
            </a:r>
            <a:r>
              <a:rPr lang="cs-CZ" dirty="0" smtClean="0"/>
              <a:t>en 7 jablek.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Kolik jablek dědeček  sklidil?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__________________________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__________________________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__________________________</a:t>
            </a:r>
            <a:b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____________________________________________________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____________________________________________________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789040"/>
            <a:ext cx="8237961" cy="2492990"/>
          </a:xfrm>
          <a:prstGeom prst="rect">
            <a:avLst/>
          </a:prstGeom>
          <a:solidFill>
            <a:srgbClr val="99FF99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Jirka je pracovitý chlapík, rozsekal 34 špalky. Pepa je lenoch, rozsekal jen 6 špalků.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Kolik špalků rozsekali oba dohromady?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__________________________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__________________________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__________________________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____________________________________________________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____________________________________________________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1656184" cy="932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786" y="4293096"/>
            <a:ext cx="2666868" cy="973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372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764704"/>
            <a:ext cx="4308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25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242</TotalTime>
  <Words>541</Words>
  <Application>Microsoft Office PowerPoint</Application>
  <PresentationFormat>Předvádění na obrazovce (4:3)</PresentationFormat>
  <Paragraphs>115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Decatur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30</cp:revision>
  <dcterms:created xsi:type="dcterms:W3CDTF">2012-01-20T18:39:00Z</dcterms:created>
  <dcterms:modified xsi:type="dcterms:W3CDTF">2012-07-11T22:08:38Z</dcterms:modified>
</cp:coreProperties>
</file>