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theme/theme3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684" r:id="rId3"/>
  </p:sldMasterIdLst>
  <p:sldIdLst>
    <p:sldId id="261" r:id="rId4"/>
    <p:sldId id="262" r:id="rId5"/>
    <p:sldId id="256" r:id="rId6"/>
    <p:sldId id="257" r:id="rId7"/>
    <p:sldId id="258" r:id="rId8"/>
    <p:sldId id="260" r:id="rId9"/>
    <p:sldId id="259" r:id="rId10"/>
    <p:sldId id="263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9FFCC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2838BEF-8BB2-4498-84A7-C5851F593DF1}" styleName="Střední styl 4 – zvýraznění 5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5"/>
              </a:solidFill>
            </a:ln>
          </a:left>
          <a:right>
            <a:ln w="12700" cmpd="sng">
              <a:solidFill>
                <a:schemeClr val="accent5"/>
              </a:solidFill>
            </a:ln>
          </a:right>
          <a:top>
            <a:ln w="12700" cmpd="sng">
              <a:solidFill>
                <a:schemeClr val="accent5"/>
              </a:solidFill>
            </a:ln>
          </a:top>
          <a:bottom>
            <a:ln w="12700" cmpd="sng">
              <a:solidFill>
                <a:schemeClr val="accent5"/>
              </a:solidFill>
            </a:ln>
          </a:bottom>
          <a:insideH>
            <a:ln w="12700" cmpd="sng">
              <a:solidFill>
                <a:schemeClr val="accent5"/>
              </a:solidFill>
            </a:ln>
          </a:insideH>
          <a:insideV>
            <a:ln w="12700" cmpd="sng">
              <a:solidFill>
                <a:schemeClr val="accent5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5"/>
              </a:solidFill>
            </a:ln>
          </a:top>
        </a:tcBdr>
        <a:fill>
          <a:solidFill>
            <a:schemeClr val="accent5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5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302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viewProps" Target="viewProps.xml"/><Relationship Id="rId3" Type="http://schemas.openxmlformats.org/officeDocument/2006/relationships/slideMaster" Target="slideMasters/slideMaster3.xml"/><Relationship Id="rId7" Type="http://schemas.openxmlformats.org/officeDocument/2006/relationships/slide" Target="slides/slide4.xml"/><Relationship Id="rId12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5" Type="http://schemas.openxmlformats.org/officeDocument/2006/relationships/slide" Target="slides/slide2.xml"/><Relationship Id="rId15" Type="http://schemas.openxmlformats.org/officeDocument/2006/relationships/tableStyles" Target="tableStyles.xml"/><Relationship Id="rId10" Type="http://schemas.openxmlformats.org/officeDocument/2006/relationships/slide" Target="slides/slide7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7FE2D31-D344-4B63-A89A-A89AB0D9F3E3}" type="doc">
      <dgm:prSet loTypeId="urn:microsoft.com/office/officeart/2005/8/layout/target3" loCatId="list" qsTypeId="urn:microsoft.com/office/officeart/2005/8/quickstyle/3d3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130831A4-0540-4EC5-8F5A-93030E89D2D9}">
      <dgm:prSet phldrT="[Text]" custT="1"/>
      <dgm:spPr/>
      <dgm:t>
        <a:bodyPr anchor="ctr" anchorCtr="0"/>
        <a:lstStyle/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0" dirty="0" smtClean="0"/>
            <a:t>NÁZEV ŠKOLY</a:t>
          </a:r>
          <a:r>
            <a:rPr lang="cs-CZ" sz="1600" b="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algn="l">
            <a:lnSpc>
              <a:spcPct val="100000"/>
            </a:lnSpc>
            <a:spcAft>
              <a:spcPts val="0"/>
            </a:spcAft>
          </a:pP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F01391B9-E1CF-441A-AF4A-C95C0C271A44}" type="parTrans" cxnId="{4D385FE4-833D-4CDF-8BAA-0E0AC4E67AD4}">
      <dgm:prSet/>
      <dgm:spPr/>
      <dgm:t>
        <a:bodyPr/>
        <a:lstStyle/>
        <a:p>
          <a:endParaRPr lang="cs-CZ"/>
        </a:p>
      </dgm:t>
    </dgm:pt>
    <dgm:pt modelId="{B8CB6303-D6B2-49A3-A850-9996CF437CE4}" type="sibTrans" cxnId="{4D385FE4-833D-4CDF-8BAA-0E0AC4E67AD4}">
      <dgm:prSet/>
      <dgm:spPr/>
      <dgm:t>
        <a:bodyPr/>
        <a:lstStyle/>
        <a:p>
          <a:endParaRPr lang="cs-CZ"/>
        </a:p>
      </dgm:t>
    </dgm:pt>
    <dgm:pt modelId="{100B6B2E-82E6-4C11-B19B-F2DB3A0EA64F}">
      <dgm:prSet phldrT="[Text]" custT="1"/>
      <dgm:spPr/>
      <dgm:t>
        <a:bodyPr/>
        <a:lstStyle/>
        <a:p>
          <a:pPr algn="l"/>
          <a:r>
            <a:rPr lang="cs-CZ" sz="1600" b="0" dirty="0" smtClean="0"/>
            <a:t>REGISTRAČNÍ ČÍSLO PROJEKTU</a:t>
          </a:r>
          <a:r>
            <a:rPr lang="cs-CZ" sz="1600" b="1" dirty="0" smtClean="0"/>
            <a:t>:   </a:t>
          </a:r>
          <a:r>
            <a:rPr lang="cs-CZ" sz="1800" b="1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dirty="0">
            <a:latin typeface="Times New Roman" pitchFamily="18" charset="0"/>
            <a:cs typeface="Times New Roman" pitchFamily="18" charset="0"/>
          </a:endParaRPr>
        </a:p>
      </dgm:t>
    </dgm:pt>
    <dgm:pt modelId="{32657832-B1C8-403C-BDE8-AAC0367CF865}" type="parTrans" cxnId="{D35B4B81-8D1B-443A-B915-1BE49E0B0AA7}">
      <dgm:prSet/>
      <dgm:spPr/>
      <dgm:t>
        <a:bodyPr/>
        <a:lstStyle/>
        <a:p>
          <a:endParaRPr lang="cs-CZ"/>
        </a:p>
      </dgm:t>
    </dgm:pt>
    <dgm:pt modelId="{6748F0BB-A26B-4A51-9E3C-09CCB2BAC7D9}" type="sibTrans" cxnId="{D35B4B81-8D1B-443A-B915-1BE49E0B0AA7}">
      <dgm:prSet/>
      <dgm:spPr/>
      <dgm:t>
        <a:bodyPr/>
        <a:lstStyle/>
        <a:p>
          <a:endParaRPr lang="cs-CZ"/>
        </a:p>
      </dgm:t>
    </dgm:pt>
    <dgm:pt modelId="{914700B9-77B5-440A-A438-DE98B6D4894D}">
      <dgm:prSet phldrT="[Text]" custT="1"/>
      <dgm:spPr/>
      <dgm:t>
        <a:bodyPr/>
        <a:lstStyle/>
        <a:p>
          <a:pPr algn="l"/>
          <a:r>
            <a:rPr lang="cs-CZ" sz="1600" b="0" dirty="0" smtClean="0"/>
            <a:t>ŠABLONA</a:t>
          </a:r>
          <a:r>
            <a:rPr lang="cs-CZ" sz="1600" b="1" dirty="0" smtClean="0"/>
            <a:t>:     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8512185E-4B58-458F-87B6-3140B6D72525}" type="parTrans" cxnId="{4F3FA278-38EF-4E77-A5DC-1E7605CD0401}">
      <dgm:prSet/>
      <dgm:spPr/>
      <dgm:t>
        <a:bodyPr/>
        <a:lstStyle/>
        <a:p>
          <a:endParaRPr lang="cs-CZ"/>
        </a:p>
      </dgm:t>
    </dgm:pt>
    <dgm:pt modelId="{296B88C7-46FB-4264-A217-2894440EECC5}" type="sibTrans" cxnId="{4F3FA278-38EF-4E77-A5DC-1E7605CD0401}">
      <dgm:prSet/>
      <dgm:spPr/>
      <dgm:t>
        <a:bodyPr/>
        <a:lstStyle/>
        <a:p>
          <a:endParaRPr lang="cs-CZ"/>
        </a:p>
      </dgm:t>
    </dgm:pt>
    <dgm:pt modelId="{1D8420EA-BFA0-403B-80F5-647FA396CC45}">
      <dgm:prSet phldrT="[Text]" custT="1"/>
      <dgm:spPr/>
      <dgm:t>
        <a:bodyPr/>
        <a:lstStyle/>
        <a:p>
          <a:pPr algn="l"/>
          <a:r>
            <a:rPr lang="cs-CZ" sz="1600" b="0" dirty="0" smtClean="0"/>
            <a:t>NÁZEV PROJEKTU</a:t>
          </a:r>
          <a:r>
            <a:rPr lang="cs-CZ" sz="1600" b="1" dirty="0" smtClean="0"/>
            <a:t>:    </a:t>
          </a:r>
          <a:r>
            <a:rPr lang="cs-CZ" sz="1600" b="1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dirty="0">
            <a:latin typeface="Times New Roman" pitchFamily="18" charset="0"/>
            <a:cs typeface="Times New Roman" pitchFamily="18" charset="0"/>
          </a:endParaRPr>
        </a:p>
      </dgm:t>
    </dgm:pt>
    <dgm:pt modelId="{DE590897-4222-4BAE-B23D-0E01B1881970}" type="parTrans" cxnId="{B5ED950A-2CFB-4B1E-A532-6C6F5B2770BB}">
      <dgm:prSet/>
      <dgm:spPr/>
      <dgm:t>
        <a:bodyPr/>
        <a:lstStyle/>
        <a:p>
          <a:endParaRPr lang="cs-CZ"/>
        </a:p>
      </dgm:t>
    </dgm:pt>
    <dgm:pt modelId="{01A7DA8C-A7E7-4088-A318-31162CEFD809}" type="sibTrans" cxnId="{B5ED950A-2CFB-4B1E-A532-6C6F5B2770BB}">
      <dgm:prSet/>
      <dgm:spPr/>
      <dgm:t>
        <a:bodyPr/>
        <a:lstStyle/>
        <a:p>
          <a:endParaRPr lang="cs-CZ"/>
        </a:p>
      </dgm:t>
    </dgm:pt>
    <dgm:pt modelId="{FE47432B-CA46-450C-8D8F-66C300A95B52}" type="pres">
      <dgm:prSet presAssocID="{27FE2D31-D344-4B63-A89A-A89AB0D9F3E3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B522209E-30D0-49D6-A340-2D383A11C668}" type="pres">
      <dgm:prSet presAssocID="{130831A4-0540-4EC5-8F5A-93030E89D2D9}" presName="circle1" presStyleLbl="node1" presStyleIdx="0" presStyleCnt="4"/>
      <dgm:spPr/>
    </dgm:pt>
    <dgm:pt modelId="{ED5A8377-51D5-4DC5-B0E7-680166966720}" type="pres">
      <dgm:prSet presAssocID="{130831A4-0540-4EC5-8F5A-93030E89D2D9}" presName="space" presStyleCnt="0"/>
      <dgm:spPr/>
    </dgm:pt>
    <dgm:pt modelId="{F69CC921-512E-49F4-824C-A648EC5F27A5}" type="pres">
      <dgm:prSet presAssocID="{130831A4-0540-4EC5-8F5A-93030E89D2D9}" presName="rect1" presStyleLbl="alignAcc1" presStyleIdx="0" presStyleCnt="4" custLinFactNeighborX="513"/>
      <dgm:spPr/>
      <dgm:t>
        <a:bodyPr/>
        <a:lstStyle/>
        <a:p>
          <a:endParaRPr lang="cs-CZ"/>
        </a:p>
      </dgm:t>
    </dgm:pt>
    <dgm:pt modelId="{61C9CE18-EDA6-4EDF-BA1C-09779D38FBBF}" type="pres">
      <dgm:prSet presAssocID="{1D8420EA-BFA0-403B-80F5-647FA396CC45}" presName="vertSpace2" presStyleLbl="node1" presStyleIdx="0" presStyleCnt="4"/>
      <dgm:spPr/>
    </dgm:pt>
    <dgm:pt modelId="{D60DEAAB-7AFE-435A-ACF6-18851E4B0426}" type="pres">
      <dgm:prSet presAssocID="{1D8420EA-BFA0-403B-80F5-647FA396CC45}" presName="circle2" presStyleLbl="node1" presStyleIdx="1" presStyleCnt="4"/>
      <dgm:spPr/>
    </dgm:pt>
    <dgm:pt modelId="{F7B3C0B7-F0F7-4F49-B02C-3630F8C5FAE5}" type="pres">
      <dgm:prSet presAssocID="{1D8420EA-BFA0-403B-80F5-647FA396CC45}" presName="rect2" presStyleLbl="alignAcc1" presStyleIdx="1" presStyleCnt="4" custLinFactNeighborX="513" custLinFactNeighborY="-51"/>
      <dgm:spPr/>
      <dgm:t>
        <a:bodyPr/>
        <a:lstStyle/>
        <a:p>
          <a:endParaRPr lang="cs-CZ"/>
        </a:p>
      </dgm:t>
    </dgm:pt>
    <dgm:pt modelId="{C9DA9446-E2D3-4F6A-8960-3CADFBF870B8}" type="pres">
      <dgm:prSet presAssocID="{100B6B2E-82E6-4C11-B19B-F2DB3A0EA64F}" presName="vertSpace3" presStyleLbl="node1" presStyleIdx="1" presStyleCnt="4"/>
      <dgm:spPr/>
    </dgm:pt>
    <dgm:pt modelId="{9726EC6F-D322-4CD3-B489-1BE3DF7CE70B}" type="pres">
      <dgm:prSet presAssocID="{100B6B2E-82E6-4C11-B19B-F2DB3A0EA64F}" presName="circle3" presStyleLbl="node1" presStyleIdx="2" presStyleCnt="4"/>
      <dgm:spPr/>
    </dgm:pt>
    <dgm:pt modelId="{645AA564-2E9E-4954-AD87-AE01782CEC59}" type="pres">
      <dgm:prSet presAssocID="{100B6B2E-82E6-4C11-B19B-F2DB3A0EA64F}" presName="rect3" presStyleLbl="alignAcc1" presStyleIdx="2" presStyleCnt="4" custLinFactNeighborX="2390" custLinFactNeighborY="1626"/>
      <dgm:spPr/>
      <dgm:t>
        <a:bodyPr/>
        <a:lstStyle/>
        <a:p>
          <a:endParaRPr lang="cs-CZ"/>
        </a:p>
      </dgm:t>
    </dgm:pt>
    <dgm:pt modelId="{8538CAC4-6A86-42B8-B5AF-2FF155DB9D02}" type="pres">
      <dgm:prSet presAssocID="{914700B9-77B5-440A-A438-DE98B6D4894D}" presName="vertSpace4" presStyleLbl="node1" presStyleIdx="2" presStyleCnt="4"/>
      <dgm:spPr/>
    </dgm:pt>
    <dgm:pt modelId="{26FD6024-A07F-46D0-8BC0-B5E595C5673D}" type="pres">
      <dgm:prSet presAssocID="{914700B9-77B5-440A-A438-DE98B6D4894D}" presName="circle4" presStyleLbl="node1" presStyleIdx="3" presStyleCnt="4"/>
      <dgm:spPr/>
    </dgm:pt>
    <dgm:pt modelId="{E73F1C26-6DCD-4001-88B9-355E01E2BCE7}" type="pres">
      <dgm:prSet presAssocID="{914700B9-77B5-440A-A438-DE98B6D4894D}" presName="rect4" presStyleLbl="alignAcc1" presStyleIdx="3" presStyleCnt="4" custLinFactNeighborX="508" custLinFactNeighborY="3605"/>
      <dgm:spPr/>
      <dgm:t>
        <a:bodyPr/>
        <a:lstStyle/>
        <a:p>
          <a:endParaRPr lang="cs-CZ"/>
        </a:p>
      </dgm:t>
    </dgm:pt>
    <dgm:pt modelId="{8E23E229-92FC-49D1-B5FE-0303176B8A4E}" type="pres">
      <dgm:prSet presAssocID="{130831A4-0540-4EC5-8F5A-93030E89D2D9}" presName="rect1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467D0EB-87A2-4285-8ACA-0398EFBF29BC}" type="pres">
      <dgm:prSet presAssocID="{1D8420EA-BFA0-403B-80F5-647FA396CC45}" presName="rect2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DBA8199F-D892-4A8E-A352-2B7844050E09}" type="pres">
      <dgm:prSet presAssocID="{100B6B2E-82E6-4C11-B19B-F2DB3A0EA64F}" presName="rect3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D9AF279-D483-48F2-BBBD-45F8E8923512}" type="pres">
      <dgm:prSet presAssocID="{914700B9-77B5-440A-A438-DE98B6D4894D}" presName="rect4ParTxNoCh" presStyleLbl="alignAcc1" presStyleIdx="3" presStyleCnt="4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7BC4BCC4-9AAA-4996-8603-EAD47FB7447F}" type="presOf" srcId="{914700B9-77B5-440A-A438-DE98B6D4894D}" destId="{E73F1C26-6DCD-4001-88B9-355E01E2BCE7}" srcOrd="0" destOrd="0" presId="urn:microsoft.com/office/officeart/2005/8/layout/target3"/>
    <dgm:cxn modelId="{98280BB8-000D-4C4F-ADFE-EF41BE6F38DC}" type="presOf" srcId="{1D8420EA-BFA0-403B-80F5-647FA396CC45}" destId="{8467D0EB-87A2-4285-8ACA-0398EFBF29BC}" srcOrd="1" destOrd="0" presId="urn:microsoft.com/office/officeart/2005/8/layout/target3"/>
    <dgm:cxn modelId="{15508FEC-17F7-43E5-962E-7C124F4263ED}" type="presOf" srcId="{100B6B2E-82E6-4C11-B19B-F2DB3A0EA64F}" destId="{DBA8199F-D892-4A8E-A352-2B7844050E09}" srcOrd="1" destOrd="0" presId="urn:microsoft.com/office/officeart/2005/8/layout/target3"/>
    <dgm:cxn modelId="{2EC24A3A-47E9-4D4D-A6B0-2ECB596C374F}" type="presOf" srcId="{1D8420EA-BFA0-403B-80F5-647FA396CC45}" destId="{F7B3C0B7-F0F7-4F49-B02C-3630F8C5FAE5}" srcOrd="0" destOrd="0" presId="urn:microsoft.com/office/officeart/2005/8/layout/target3"/>
    <dgm:cxn modelId="{C1AB321F-8636-4854-905A-AE10D33854D3}" type="presOf" srcId="{100B6B2E-82E6-4C11-B19B-F2DB3A0EA64F}" destId="{645AA564-2E9E-4954-AD87-AE01782CEC59}" srcOrd="0" destOrd="0" presId="urn:microsoft.com/office/officeart/2005/8/layout/target3"/>
    <dgm:cxn modelId="{4F3FA278-38EF-4E77-A5DC-1E7605CD0401}" srcId="{27FE2D31-D344-4B63-A89A-A89AB0D9F3E3}" destId="{914700B9-77B5-440A-A438-DE98B6D4894D}" srcOrd="3" destOrd="0" parTransId="{8512185E-4B58-458F-87B6-3140B6D72525}" sibTransId="{296B88C7-46FB-4264-A217-2894440EECC5}"/>
    <dgm:cxn modelId="{6EFA9E89-6FC7-4B37-96E7-1887D778B88B}" type="presOf" srcId="{130831A4-0540-4EC5-8F5A-93030E89D2D9}" destId="{F69CC921-512E-49F4-824C-A648EC5F27A5}" srcOrd="0" destOrd="0" presId="urn:microsoft.com/office/officeart/2005/8/layout/target3"/>
    <dgm:cxn modelId="{B5ED950A-2CFB-4B1E-A532-6C6F5B2770BB}" srcId="{27FE2D31-D344-4B63-A89A-A89AB0D9F3E3}" destId="{1D8420EA-BFA0-403B-80F5-647FA396CC45}" srcOrd="1" destOrd="0" parTransId="{DE590897-4222-4BAE-B23D-0E01B1881970}" sibTransId="{01A7DA8C-A7E7-4088-A318-31162CEFD809}"/>
    <dgm:cxn modelId="{75DAD7B4-26CE-47E6-9896-590CE24BDCA5}" type="presOf" srcId="{130831A4-0540-4EC5-8F5A-93030E89D2D9}" destId="{8E23E229-92FC-49D1-B5FE-0303176B8A4E}" srcOrd="1" destOrd="0" presId="urn:microsoft.com/office/officeart/2005/8/layout/target3"/>
    <dgm:cxn modelId="{D35B4B81-8D1B-443A-B915-1BE49E0B0AA7}" srcId="{27FE2D31-D344-4B63-A89A-A89AB0D9F3E3}" destId="{100B6B2E-82E6-4C11-B19B-F2DB3A0EA64F}" srcOrd="2" destOrd="0" parTransId="{32657832-B1C8-403C-BDE8-AAC0367CF865}" sibTransId="{6748F0BB-A26B-4A51-9E3C-09CCB2BAC7D9}"/>
    <dgm:cxn modelId="{4D385FE4-833D-4CDF-8BAA-0E0AC4E67AD4}" srcId="{27FE2D31-D344-4B63-A89A-A89AB0D9F3E3}" destId="{130831A4-0540-4EC5-8F5A-93030E89D2D9}" srcOrd="0" destOrd="0" parTransId="{F01391B9-E1CF-441A-AF4A-C95C0C271A44}" sibTransId="{B8CB6303-D6B2-49A3-A850-9996CF437CE4}"/>
    <dgm:cxn modelId="{92A7C3F1-75E6-4830-91F9-B32D63882BFC}" type="presOf" srcId="{914700B9-77B5-440A-A438-DE98B6D4894D}" destId="{BD9AF279-D483-48F2-BBBD-45F8E8923512}" srcOrd="1" destOrd="0" presId="urn:microsoft.com/office/officeart/2005/8/layout/target3"/>
    <dgm:cxn modelId="{89BFDACD-BCA4-42A5-9C11-EC2B1A1527EA}" type="presOf" srcId="{27FE2D31-D344-4B63-A89A-A89AB0D9F3E3}" destId="{FE47432B-CA46-450C-8D8F-66C300A95B52}" srcOrd="0" destOrd="0" presId="urn:microsoft.com/office/officeart/2005/8/layout/target3"/>
    <dgm:cxn modelId="{CDF2E3D1-993A-4B45-AAF8-F5D72006AF68}" type="presParOf" srcId="{FE47432B-CA46-450C-8D8F-66C300A95B52}" destId="{B522209E-30D0-49D6-A340-2D383A11C668}" srcOrd="0" destOrd="0" presId="urn:microsoft.com/office/officeart/2005/8/layout/target3"/>
    <dgm:cxn modelId="{5E0B75E3-A1FB-4A4C-AD25-7926A1987463}" type="presParOf" srcId="{FE47432B-CA46-450C-8D8F-66C300A95B52}" destId="{ED5A8377-51D5-4DC5-B0E7-680166966720}" srcOrd="1" destOrd="0" presId="urn:microsoft.com/office/officeart/2005/8/layout/target3"/>
    <dgm:cxn modelId="{EC2674CC-B294-4607-95E7-C4174AA98C9F}" type="presParOf" srcId="{FE47432B-CA46-450C-8D8F-66C300A95B52}" destId="{F69CC921-512E-49F4-824C-A648EC5F27A5}" srcOrd="2" destOrd="0" presId="urn:microsoft.com/office/officeart/2005/8/layout/target3"/>
    <dgm:cxn modelId="{89C2EB43-08CF-4DE1-A321-5D33688FE91B}" type="presParOf" srcId="{FE47432B-CA46-450C-8D8F-66C300A95B52}" destId="{61C9CE18-EDA6-4EDF-BA1C-09779D38FBBF}" srcOrd="3" destOrd="0" presId="urn:microsoft.com/office/officeart/2005/8/layout/target3"/>
    <dgm:cxn modelId="{63399CB5-30B2-4420-A8A2-3F92BFC48262}" type="presParOf" srcId="{FE47432B-CA46-450C-8D8F-66C300A95B52}" destId="{D60DEAAB-7AFE-435A-ACF6-18851E4B0426}" srcOrd="4" destOrd="0" presId="urn:microsoft.com/office/officeart/2005/8/layout/target3"/>
    <dgm:cxn modelId="{A8738280-7E50-4F9A-98A8-948E18E3FE30}" type="presParOf" srcId="{FE47432B-CA46-450C-8D8F-66C300A95B52}" destId="{F7B3C0B7-F0F7-4F49-B02C-3630F8C5FAE5}" srcOrd="5" destOrd="0" presId="urn:microsoft.com/office/officeart/2005/8/layout/target3"/>
    <dgm:cxn modelId="{260F1FFC-CBDB-4459-9646-87A1928DFFD7}" type="presParOf" srcId="{FE47432B-CA46-450C-8D8F-66C300A95B52}" destId="{C9DA9446-E2D3-4F6A-8960-3CADFBF870B8}" srcOrd="6" destOrd="0" presId="urn:microsoft.com/office/officeart/2005/8/layout/target3"/>
    <dgm:cxn modelId="{31BD786A-FD5E-495A-8B11-A79533955815}" type="presParOf" srcId="{FE47432B-CA46-450C-8D8F-66C300A95B52}" destId="{9726EC6F-D322-4CD3-B489-1BE3DF7CE70B}" srcOrd="7" destOrd="0" presId="urn:microsoft.com/office/officeart/2005/8/layout/target3"/>
    <dgm:cxn modelId="{CE09CD21-AF23-4FB8-8299-01E69256FBFF}" type="presParOf" srcId="{FE47432B-CA46-450C-8D8F-66C300A95B52}" destId="{645AA564-2E9E-4954-AD87-AE01782CEC59}" srcOrd="8" destOrd="0" presId="urn:microsoft.com/office/officeart/2005/8/layout/target3"/>
    <dgm:cxn modelId="{8E2BC711-1DAF-4126-BF31-40DF0FF6BA5A}" type="presParOf" srcId="{FE47432B-CA46-450C-8D8F-66C300A95B52}" destId="{8538CAC4-6A86-42B8-B5AF-2FF155DB9D02}" srcOrd="9" destOrd="0" presId="urn:microsoft.com/office/officeart/2005/8/layout/target3"/>
    <dgm:cxn modelId="{C920F302-8157-4E77-8594-9E3207563DF3}" type="presParOf" srcId="{FE47432B-CA46-450C-8D8F-66C300A95B52}" destId="{26FD6024-A07F-46D0-8BC0-B5E595C5673D}" srcOrd="10" destOrd="0" presId="urn:microsoft.com/office/officeart/2005/8/layout/target3"/>
    <dgm:cxn modelId="{477B1CB8-6FE7-4FA9-AD40-FFEDDF4A4DDA}" type="presParOf" srcId="{FE47432B-CA46-450C-8D8F-66C300A95B52}" destId="{E73F1C26-6DCD-4001-88B9-355E01E2BCE7}" srcOrd="11" destOrd="0" presId="urn:microsoft.com/office/officeart/2005/8/layout/target3"/>
    <dgm:cxn modelId="{D0DCBC31-B802-4DD7-866F-1033E9DECC1E}" type="presParOf" srcId="{FE47432B-CA46-450C-8D8F-66C300A95B52}" destId="{8E23E229-92FC-49D1-B5FE-0303176B8A4E}" srcOrd="12" destOrd="0" presId="urn:microsoft.com/office/officeart/2005/8/layout/target3"/>
    <dgm:cxn modelId="{E48A34E6-4CA5-43FC-A811-5D5B8A5D323C}" type="presParOf" srcId="{FE47432B-CA46-450C-8D8F-66C300A95B52}" destId="{8467D0EB-87A2-4285-8ACA-0398EFBF29BC}" srcOrd="13" destOrd="0" presId="urn:microsoft.com/office/officeart/2005/8/layout/target3"/>
    <dgm:cxn modelId="{914554CE-3387-4E74-9CC6-442C5BF6E9CB}" type="presParOf" srcId="{FE47432B-CA46-450C-8D8F-66C300A95B52}" destId="{DBA8199F-D892-4A8E-A352-2B7844050E09}" srcOrd="14" destOrd="0" presId="urn:microsoft.com/office/officeart/2005/8/layout/target3"/>
    <dgm:cxn modelId="{527489C4-F0D7-4DC8-A801-AA81B3BFE927}" type="presParOf" srcId="{FE47432B-CA46-450C-8D8F-66C300A95B52}" destId="{BD9AF279-D483-48F2-BBBD-45F8E8923512}" srcOrd="15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522209E-30D0-49D6-A340-2D383A11C668}">
      <dsp:nvSpPr>
        <dsp:cNvPr id="0" name=""/>
        <dsp:cNvSpPr/>
      </dsp:nvSpPr>
      <dsp:spPr>
        <a:xfrm>
          <a:off x="0" y="0"/>
          <a:ext cx="2376264" cy="237626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69CC921-512E-49F4-824C-A648EC5F27A5}">
      <dsp:nvSpPr>
        <dsp:cNvPr id="0" name=""/>
        <dsp:cNvSpPr/>
      </dsp:nvSpPr>
      <dsp:spPr>
        <a:xfrm>
          <a:off x="1188132" y="0"/>
          <a:ext cx="7020780" cy="237626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0" kern="1200" dirty="0" smtClean="0"/>
            <a:t>NÁZEV ŠKOLY</a:t>
          </a:r>
          <a:r>
            <a:rPr lang="cs-CZ" sz="1600" b="0" kern="1200" dirty="0" smtClean="0">
              <a:latin typeface="Times New Roman" pitchFamily="18" charset="0"/>
              <a:cs typeface="Times New Roman" pitchFamily="18" charset="0"/>
            </a:rPr>
            <a:t>:      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Základní škola Hostouň,  okres Domažlice,                     </a:t>
          </a:r>
        </a:p>
        <a:p>
          <a:pPr lvl="0" algn="l" defTabSz="711200">
            <a:lnSpc>
              <a:spcPct val="100000"/>
            </a:lnSpc>
            <a:spcBef>
              <a:spcPct val="0"/>
            </a:spcBef>
            <a:spcAft>
              <a:spcPts val="0"/>
            </a:spcAft>
          </a:pP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                                                           příspěvková organizace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0"/>
        <a:ext cx="7020780" cy="504956"/>
      </dsp:txXfrm>
    </dsp:sp>
    <dsp:sp modelId="{D60DEAAB-7AFE-435A-ACF6-18851E4B0426}">
      <dsp:nvSpPr>
        <dsp:cNvPr id="0" name=""/>
        <dsp:cNvSpPr/>
      </dsp:nvSpPr>
      <dsp:spPr>
        <a:xfrm>
          <a:off x="311884" y="504956"/>
          <a:ext cx="1752494" cy="17524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F7B3C0B7-F0F7-4F49-B02C-3630F8C5FAE5}">
      <dsp:nvSpPr>
        <dsp:cNvPr id="0" name=""/>
        <dsp:cNvSpPr/>
      </dsp:nvSpPr>
      <dsp:spPr>
        <a:xfrm>
          <a:off x="1188132" y="504062"/>
          <a:ext cx="7020780" cy="17524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NÁZEV PROJEKTU</a:t>
          </a:r>
          <a:r>
            <a:rPr lang="cs-CZ" sz="1600" b="1" kern="1200" dirty="0" smtClean="0"/>
            <a:t>: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Moderní škola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504062"/>
        <a:ext cx="7020780" cy="504956"/>
      </dsp:txXfrm>
    </dsp:sp>
    <dsp:sp modelId="{9726EC6F-D322-4CD3-B489-1BE3DF7CE70B}">
      <dsp:nvSpPr>
        <dsp:cNvPr id="0" name=""/>
        <dsp:cNvSpPr/>
      </dsp:nvSpPr>
      <dsp:spPr>
        <a:xfrm>
          <a:off x="623769" y="1009912"/>
          <a:ext cx="1128725" cy="1128725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645AA564-2E9E-4954-AD87-AE01782CEC59}">
      <dsp:nvSpPr>
        <dsp:cNvPr id="0" name=""/>
        <dsp:cNvSpPr/>
      </dsp:nvSpPr>
      <dsp:spPr>
        <a:xfrm>
          <a:off x="1188132" y="1028265"/>
          <a:ext cx="7020780" cy="1128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REGISTRAČNÍ ČÍSLO PROJEKTU</a:t>
          </a:r>
          <a:r>
            <a:rPr lang="cs-CZ" sz="1600" b="1" kern="1200" dirty="0" smtClean="0"/>
            <a:t>:   </a:t>
          </a:r>
          <a:r>
            <a:rPr lang="cs-CZ" sz="1800" b="1" kern="1200" dirty="0" smtClean="0">
              <a:latin typeface="Times New Roman" pitchFamily="18" charset="0"/>
              <a:cs typeface="Times New Roman" pitchFamily="18" charset="0"/>
            </a:rPr>
            <a:t>CZ.1.07/1.4.00/21.2880</a:t>
          </a:r>
          <a:endParaRPr lang="cs-CZ" sz="18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028265"/>
        <a:ext cx="7020780" cy="504956"/>
      </dsp:txXfrm>
    </dsp:sp>
    <dsp:sp modelId="{26FD6024-A07F-46D0-8BC0-B5E595C5673D}">
      <dsp:nvSpPr>
        <dsp:cNvPr id="0" name=""/>
        <dsp:cNvSpPr/>
      </dsp:nvSpPr>
      <dsp:spPr>
        <a:xfrm>
          <a:off x="935653" y="1514868"/>
          <a:ext cx="504956" cy="5049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73F1C26-6DCD-4001-88B9-355E01E2BCE7}">
      <dsp:nvSpPr>
        <dsp:cNvPr id="0" name=""/>
        <dsp:cNvSpPr/>
      </dsp:nvSpPr>
      <dsp:spPr>
        <a:xfrm>
          <a:off x="1188132" y="1533071"/>
          <a:ext cx="7020780" cy="5049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>
          <a:noFill/>
        </a:ln>
        <a:effectLst/>
        <a:scene3d>
          <a:camera prst="orthographicFront">
            <a:rot lat="0" lon="0" rev="0"/>
          </a:camera>
          <a:lightRig rig="contrasting" dir="t">
            <a:rot lat="0" lon="0" rev="1200000"/>
          </a:lightRig>
        </a:scene3d>
        <a:sp3d contourW="19050" prstMaterial="metal">
          <a:bevelT w="88900" h="203200"/>
          <a:bevelB w="165100" h="254000"/>
        </a:sp3d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lvl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/>
            <a:t>ŠABLONA</a:t>
          </a:r>
          <a:r>
            <a:rPr lang="cs-CZ" sz="1600" b="1" kern="1200" dirty="0" smtClean="0"/>
            <a:t>:         </a:t>
          </a:r>
          <a:r>
            <a:rPr lang="cs-CZ" sz="1600" b="1" kern="1200" dirty="0" smtClean="0">
              <a:latin typeface="Times New Roman" pitchFamily="18" charset="0"/>
              <a:cs typeface="Times New Roman" pitchFamily="18" charset="0"/>
            </a:rPr>
            <a:t>III/2 Inovace a zkvalitnění výuky prostřednictvím ICT</a:t>
          </a:r>
          <a:endParaRPr lang="cs-CZ" sz="1600" b="1" kern="1200" dirty="0">
            <a:latin typeface="Times New Roman" pitchFamily="18" charset="0"/>
            <a:cs typeface="Times New Roman" pitchFamily="18" charset="0"/>
          </a:endParaRPr>
        </a:p>
      </dsp:txBody>
      <dsp:txXfrm>
        <a:off x="1188132" y="1533071"/>
        <a:ext cx="7020780" cy="50495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3">
  <dgm:title val=""/>
  <dgm:desc val=""/>
  <dgm:catLst>
    <dgm:cat type="3D" pri="11300"/>
  </dgm:catLst>
  <dgm:scene3d>
    <a:camera prst="orthographicFront"/>
    <a:lightRig rig="threePt" dir="t"/>
  </dgm:scene3d>
  <dgm:styleLbl name="node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clear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182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ibTrans2D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>
        <a:rot lat="0" lon="0" rev="0"/>
      </a:camera>
      <a:lightRig rig="contrasting" dir="t">
        <a:rot lat="0" lon="0" rev="1200000"/>
      </a:lightRig>
    </dgm:scene3d>
    <dgm:sp3d z="10000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2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3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2D4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parChTrans1D1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>
        <a:rot lat="0" lon="0" rev="0"/>
      </a:camera>
      <a:lightRig rig="contrasting" dir="t">
        <a:rot lat="0" lon="0" rev="1200000"/>
      </a:lightRig>
    </dgm:scene3d>
    <dgm:sp3d z="-110000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2700" prstMaterial="flat">
      <a:bevelT w="177800" h="2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>
        <a:rot lat="0" lon="0" rev="0"/>
      </a:camera>
      <a:lightRig rig="contrasting" dir="t">
        <a:rot lat="0" lon="0" rev="1200000"/>
      </a:lightRig>
    </dgm:scene3d>
    <dgm:sp3d z="-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>
        <a:rot lat="0" lon="0" rev="0"/>
      </a:camera>
      <a:lightRig rig="contrasting" dir="t">
        <a:rot lat="0" lon="0" rev="1200000"/>
      </a:lightRig>
    </dgm:scene3d>
    <dgm:sp3d z="-300000" prstMaterial="plastic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>
        <a:rot lat="0" lon="0" rev="0"/>
      </a:camera>
      <a:lightRig rig="contrasting" dir="t">
        <a:rot lat="0" lon="0" rev="1200000"/>
      </a:lightRig>
    </dgm:scene3d>
    <dgm:sp3d contourW="12700" prstMaterial="flat">
      <a:bevelT w="100800" h="154000"/>
      <a:bevelB w="1524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>
        <a:rot lat="0" lon="0" rev="0"/>
      </a:camera>
      <a:lightRig rig="contrasting" dir="t">
        <a:rot lat="0" lon="0" rev="1200000"/>
      </a:lightRig>
    </dgm:scene3d>
    <dgm:sp3d z="-152400" prstMaterial="matte"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>
        <a:rot lat="0" lon="0" rev="0"/>
      </a:camera>
      <a:lightRig rig="contrasting" dir="t">
        <a:rot lat="0" lon="0" rev="1200000"/>
      </a:lightRig>
    </dgm:scene3d>
    <dgm:sp3d z="300000" contourW="19050" prstMaterial="metal">
      <a:bevelT w="88900" h="203200"/>
      <a:bevelB w="165100" h="254000"/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 lIns="45720" tIns="0" rIns="45720">
            <a:noAutofit/>
          </a:bodyPr>
          <a:lstStyle>
            <a:lvl1pPr algn="r">
              <a:defRPr sz="4200"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5" name="Podnadpis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1" name="Zástupný symbol pro datum 30"/>
          <p:cNvSpPr>
            <a:spLocks noGrp="1"/>
          </p:cNvSpPr>
          <p:nvPr>
            <p:ph type="dt" sz="half" idx="10"/>
          </p:nvPr>
        </p:nvSpPr>
        <p:spPr>
          <a:xfrm>
            <a:off x="5871224" y="6557946"/>
            <a:ext cx="2002464" cy="226902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3D0EF83-C27B-40E2-BB83-5216ECB62C36}" type="datetimeFigureOut">
              <a:rPr lang="cs-CZ" smtClean="0"/>
              <a:t>12.7.2012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11"/>
          </p:nvPr>
        </p:nvSpPr>
        <p:spPr>
          <a:xfrm>
            <a:off x="2819400" y="6557946"/>
            <a:ext cx="2927722" cy="228600"/>
          </a:xfrm>
        </p:spPr>
        <p:txBody>
          <a:bodyPr/>
          <a:lstStyle>
            <a:lvl1pPr>
              <a:defRPr lang="en-US" dirty="0">
                <a:solidFill>
                  <a:srgbClr val="FFFFFF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7880884" y="6556248"/>
            <a:ext cx="588336" cy="228600"/>
          </a:xfrm>
        </p:spPr>
        <p:txBody>
          <a:bodyPr/>
          <a:lstStyle>
            <a:lvl1pPr>
              <a:defRPr lang="en-US" smtClean="0">
                <a:solidFill>
                  <a:srgbClr val="FFFFFF"/>
                </a:solidFill>
              </a:defRPr>
            </a:lvl1pPr>
            <a:extLst/>
          </a:lstStyle>
          <a:p>
            <a:fld id="{2F90D0C6-0815-486C-A89A-7ADEA0763F6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D0EF83-C27B-40E2-BB83-5216ECB62C36}" type="datetimeFigureOut">
              <a:rPr lang="cs-CZ" smtClean="0"/>
              <a:t>12.7.2012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90D0C6-0815-486C-A89A-7ADEA0763F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tIns="0" anchor="t"/>
          <a:lstStyle>
            <a:lvl1pPr algn="r">
              <a:buNone/>
              <a:defRPr sz="4200" b="1" cap="all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724238" y="6556810"/>
            <a:ext cx="2002464" cy="226902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3D0EF83-C27B-40E2-BB83-5216ECB62C36}" type="datetimeFigureOut">
              <a:rPr lang="cs-CZ" smtClean="0"/>
              <a:t>12.7.2012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1735358" y="6556810"/>
            <a:ext cx="2895600" cy="228600"/>
          </a:xfrm>
        </p:spPr>
        <p:txBody>
          <a:bodyPr bIns="0" anchor="b"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733952" y="6555112"/>
            <a:ext cx="588336" cy="228600"/>
          </a:xfrm>
        </p:spPr>
        <p:txBody>
          <a:bodyPr/>
          <a:lstStyle>
            <a:extLst/>
          </a:lstStyle>
          <a:p>
            <a:fld id="{2F90D0C6-0815-486C-A89A-7ADEA0763F60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 anchor="t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D0EF83-C27B-40E2-BB83-5216ECB62C36}" type="datetimeFigureOut">
              <a:rPr lang="cs-CZ" smtClean="0"/>
              <a:t>12.7.2012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90D0C6-0815-486C-A89A-7ADEA0763F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 anchor="b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D0EF83-C27B-40E2-BB83-5216ECB62C36}" type="datetimeFigureOut">
              <a:rPr lang="cs-CZ" smtClean="0"/>
              <a:t>12.7.2012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90D0C6-0815-486C-A89A-7ADEA0763F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D0EF83-C27B-40E2-BB83-5216ECB62C36}" type="datetimeFigureOut">
              <a:rPr lang="cs-CZ" smtClean="0"/>
              <a:t>12.7.2012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90D0C6-0815-486C-A89A-7ADEA0763F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3D0EF83-C27B-40E2-BB83-5216ECB62C36}" type="datetimeFigureOut">
              <a:rPr lang="cs-CZ" smtClean="0"/>
              <a:t>12.7.2012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90D0C6-0815-486C-A89A-7ADEA0763F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 anchor="b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vert="horz" wrap="square" lIns="45720" tIns="0" rIns="0" bIns="0" numCol="1" spcCol="0" rtlCol="0" fromWordArt="0" anchor="t" anchorCtr="0" forceAA="0" compatLnSpc="1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D0EF83-C27B-40E2-BB83-5216ECB62C36}" type="datetimeFigureOut">
              <a:rPr lang="cs-CZ" smtClean="0"/>
              <a:t>12.7.2012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90D0C6-0815-486C-A89A-7ADEA0763F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 rot="21240000">
            <a:off x="597968" y="1004668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 rot="21420000">
            <a:off x="596706" y="998816"/>
            <a:ext cx="4319527" cy="4312573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 vert="horz" anchor="b"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vert="horz" wrap="square" lIns="82296" tIns="0" rIns="0" bIns="0" numCol="1" spcCol="0" rtlCol="0" fromWordArt="0" anchor="t" anchorCtr="0" forceAA="0" compatLnSpc="1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marL="0" marR="0" lvl="0" indent="0" algn="l" defTabSz="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tx2"/>
              </a:buClr>
              <a:buSzPct val="73000"/>
              <a:buFontTx/>
              <a:buNone/>
              <a:tabLst/>
              <a:defRPr/>
            </a:pPr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D0EF83-C27B-40E2-BB83-5216ECB62C36}" type="datetimeFigureOut">
              <a:rPr lang="cs-CZ" smtClean="0"/>
              <a:t>12.7.2012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90D0C6-0815-486C-A89A-7ADEA0763F6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obrázek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23D0EF83-C27B-40E2-BB83-5216ECB62C36}" type="datetimeFigureOut">
              <a:rPr lang="cs-CZ" smtClean="0"/>
              <a:t>12.7.2012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2F90D0C6-0815-486C-A89A-7ADEA0763F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4242816" y="6557946"/>
            <a:ext cx="2002464" cy="226902"/>
          </a:xfrm>
        </p:spPr>
        <p:txBody>
          <a:bodyPr/>
          <a:lstStyle>
            <a:extLst/>
          </a:lstStyle>
          <a:p>
            <a:fld id="{23D0EF83-C27B-40E2-BB83-5216ECB62C36}" type="datetimeFigureOut">
              <a:rPr lang="cs-CZ" smtClean="0"/>
              <a:t>12.7.2012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0" y="6556248"/>
            <a:ext cx="3657600" cy="228600"/>
          </a:xfrm>
        </p:spPr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254496" y="6553200"/>
            <a:ext cx="588336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fld id="{2F90D0C6-0815-486C-A89A-7ADEA0763F6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51411633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443989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278785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362226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0854284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17727309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9325993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64221085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7440885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1132460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4574350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AF6EC35-A27F-412E-AA47-CD5D3B553EA1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A2B56A-75E2-40B4-B9C9-D8BEB14E73D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00190609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03280B-CABC-4BB9-9F42-3A3B01FA42B3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9073F4-564B-4A57-A03C-7F35AF9CC009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940250086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F2FAC78-C8C3-4C6C-9DE9-74D8F9C95E78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FB9973-5D40-4B9B-986F-696FD491AC3E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8743182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E4A326E-1ADE-47FB-A4E6-F2B9961D3DB2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26A9FD-5057-4832-BD4A-59B8510B31F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91080804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5AF8F98-4825-4477-9329-DD5906E75E2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0C8545D-F01F-4177-BE33-2A36BEA4FD4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21904210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9CE422-DF25-45A6-AF0C-1541E03A6A0D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1F53C5-68A2-462C-8A47-86820E0ED54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15691998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8EB8A3D-8F9E-4F62-BC5D-DD6B0600D7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7D9460-732D-4BA6-8E6C-10EE50E6F91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92713746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083F932-30FA-4718-B439-DF55596AC06A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2CC6F1-38BF-4728-B19A-30FC5A6D5C40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3527111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8A20E2B-270D-4486-83D2-343A737DB13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364DCF-D698-4837-8140-0583FE539B7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34319706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57B1DF-84CD-43D9-A268-CAEA18E7D57C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7BADA03-3693-4810-A4E8-2B88CBFFC258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823653370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2A1682-D560-4831-95D4-AF5AFF2C3990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6A1307-8CDF-4191-BB0F-C5791B5A7593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223177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0.xml"/><Relationship Id="rId3" Type="http://schemas.openxmlformats.org/officeDocument/2006/relationships/slideLayout" Target="../slideLayouts/slideLayout25.xml"/><Relationship Id="rId7" Type="http://schemas.openxmlformats.org/officeDocument/2006/relationships/slideLayout" Target="../slideLayouts/slideLayout29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4.xml"/><Relationship Id="rId1" Type="http://schemas.openxmlformats.org/officeDocument/2006/relationships/slideLayout" Target="../slideLayouts/slideLayout23.xml"/><Relationship Id="rId6" Type="http://schemas.openxmlformats.org/officeDocument/2006/relationships/slideLayout" Target="../slideLayouts/slideLayout28.xml"/><Relationship Id="rId11" Type="http://schemas.openxmlformats.org/officeDocument/2006/relationships/slideLayout" Target="../slideLayouts/slideLayout33.xml"/><Relationship Id="rId5" Type="http://schemas.openxmlformats.org/officeDocument/2006/relationships/slideLayout" Target="../slideLayouts/slideLayout27.xml"/><Relationship Id="rId10" Type="http://schemas.openxmlformats.org/officeDocument/2006/relationships/slideLayout" Target="../slideLayouts/slideLayout32.xml"/><Relationship Id="rId4" Type="http://schemas.openxmlformats.org/officeDocument/2006/relationships/slideLayout" Target="../slideLayouts/slideLayout26.xml"/><Relationship Id="rId9" Type="http://schemas.openxmlformats.org/officeDocument/2006/relationships/slideLayout" Target="../slideLayouts/slideLayout3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nadpis 2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1" name="Zástupný symbol pro text 30"/>
          <p:cNvSpPr>
            <a:spLocks noGrp="1"/>
          </p:cNvSpPr>
          <p:nvPr>
            <p:ph type="body" idx="1"/>
          </p:nvPr>
        </p:nvSpPr>
        <p:spPr>
          <a:xfrm>
            <a:off x="457200" y="1609416"/>
            <a:ext cx="7239000" cy="4846320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7" name="Zástupný symbol pro datum 26"/>
          <p:cNvSpPr>
            <a:spLocks noGrp="1"/>
          </p:cNvSpPr>
          <p:nvPr>
            <p:ph type="dt" sz="half" idx="2"/>
          </p:nvPr>
        </p:nvSpPr>
        <p:spPr>
          <a:xfrm>
            <a:off x="4245936" y="6557946"/>
            <a:ext cx="2002464" cy="226902"/>
          </a:xfrm>
          <a:prstGeom prst="rect">
            <a:avLst/>
          </a:prstGeom>
        </p:spPr>
        <p:txBody>
          <a:bodyPr vert="horz" tIns="0" bIns="0" anchor="b"/>
          <a:lstStyle>
            <a:lvl1pPr algn="l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fld id="{23D0EF83-C27B-40E2-BB83-5216ECB62C36}" type="datetimeFigureOut">
              <a:rPr lang="cs-CZ" smtClean="0"/>
              <a:t>12.7.2012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3"/>
          </p:nvPr>
        </p:nvSpPr>
        <p:spPr>
          <a:xfrm>
            <a:off x="457200" y="6557946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latinLnBrk="0" hangingPunct="1">
              <a:defRPr kumimoji="0" sz="1000">
                <a:solidFill>
                  <a:schemeClr val="tx2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4"/>
          </p:nvPr>
        </p:nvSpPr>
        <p:spPr>
          <a:xfrm>
            <a:off x="6251448" y="6556248"/>
            <a:ext cx="588336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100">
                <a:solidFill>
                  <a:schemeClr val="tx2"/>
                </a:solidFill>
              </a:defRPr>
            </a:lvl1pPr>
            <a:extLst/>
          </a:lstStyle>
          <a:p>
            <a:fld id="{2F90D0C6-0815-486C-A89A-7ADEA0763F6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800" b="1" kern="1200" cap="all" baseline="0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effectLst/>
          <a:latin typeface="+mj-lt"/>
          <a:ea typeface="+mj-ea"/>
          <a:cs typeface="+mj-cs"/>
        </a:defRPr>
      </a:lvl1pPr>
      <a:extLst/>
    </p:titleStyle>
    <p:bodyStyle>
      <a:lvl1pPr marL="274320" indent="-274320" algn="l" rtl="0" eaLnBrk="1" latinLnBrk="0" hangingPunct="1">
        <a:spcBef>
          <a:spcPts val="600"/>
        </a:spcBef>
        <a:buClr>
          <a:schemeClr val="tx2"/>
        </a:buClr>
        <a:buSzPct val="73000"/>
        <a:buFont typeface="Wingdings 2"/>
        <a:buChar char=""/>
        <a:defRPr kumimoji="0" sz="2600" kern="1200" baseline="0">
          <a:solidFill>
            <a:schemeClr val="tx1"/>
          </a:solidFill>
          <a:latin typeface="+mn-lt"/>
          <a:ea typeface="+mn-ea"/>
          <a:cs typeface="+mn-cs"/>
        </a:defRPr>
      </a:lvl1pPr>
      <a:lvl2pPr marL="521208" indent="-228600" algn="l" rtl="0" eaLnBrk="1" latinLnBrk="0" hangingPunct="1">
        <a:spcBef>
          <a:spcPts val="500"/>
        </a:spcBef>
        <a:buClr>
          <a:schemeClr val="accent4"/>
        </a:buClr>
        <a:buSzPct val="80000"/>
        <a:buFont typeface="Wingdings 2"/>
        <a:buChar char=""/>
        <a:defRPr kumimoji="0" sz="23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2pPr>
      <a:lvl3pPr marL="758952" indent="-228600" algn="l" rtl="0" eaLnBrk="1" latinLnBrk="0" hangingPunct="1">
        <a:spcBef>
          <a:spcPts val="400"/>
        </a:spcBef>
        <a:buClr>
          <a:schemeClr val="accent4"/>
        </a:buClr>
        <a:buSzPct val="60000"/>
        <a:buFont typeface="Wingdings"/>
        <a:buChar char="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5840" indent="-22860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"/>
        <a:defRPr kumimoji="0" sz="20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4pPr>
      <a:lvl5pPr marL="1280160" indent="-228600" algn="l" rtl="0" eaLnBrk="1" latinLnBrk="0" hangingPunct="1">
        <a:spcBef>
          <a:spcPts val="400"/>
        </a:spcBef>
        <a:buClr>
          <a:schemeClr val="accent4"/>
        </a:buClr>
        <a:buSzPct val="70000"/>
        <a:buFont typeface="Wingdings"/>
        <a:buChar char="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80324516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D9A7E411-C57F-4DCB-8281-5E747840FF67}" type="datetimeFigureOut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12.7.2012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 b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03C5A382-51AD-4797-8E27-16196AB0C321}" type="slidenum">
              <a:rPr lang="cs-CZ">
                <a:solidFill>
                  <a:prstClr val="black">
                    <a:tint val="75000"/>
                  </a:prstClr>
                </a:solidFill>
              </a:rPr>
              <a:pPr>
                <a:defRPr/>
              </a:pPr>
              <a:t>‹#›</a:t>
            </a:fld>
            <a:endParaRPr lang="cs-CZ">
              <a:solidFill>
                <a:prstClr val="black">
                  <a:tint val="75000"/>
                </a:prst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90764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3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png"/><Relationship Id="rId13" Type="http://schemas.openxmlformats.org/officeDocument/2006/relationships/image" Target="../media/image15.png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12" Type="http://schemas.openxmlformats.org/officeDocument/2006/relationships/image" Target="../media/image14.png"/><Relationship Id="rId17" Type="http://schemas.openxmlformats.org/officeDocument/2006/relationships/image" Target="../media/image19.png"/><Relationship Id="rId2" Type="http://schemas.openxmlformats.org/officeDocument/2006/relationships/image" Target="../media/image4.png"/><Relationship Id="rId16" Type="http://schemas.openxmlformats.org/officeDocument/2006/relationships/image" Target="../media/image18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8.png"/><Relationship Id="rId11" Type="http://schemas.openxmlformats.org/officeDocument/2006/relationships/image" Target="../media/image13.png"/><Relationship Id="rId5" Type="http://schemas.openxmlformats.org/officeDocument/2006/relationships/image" Target="../media/image7.png"/><Relationship Id="rId15" Type="http://schemas.openxmlformats.org/officeDocument/2006/relationships/image" Target="../media/image17.png"/><Relationship Id="rId10" Type="http://schemas.openxmlformats.org/officeDocument/2006/relationships/image" Target="../media/image12.png"/><Relationship Id="rId4" Type="http://schemas.openxmlformats.org/officeDocument/2006/relationships/image" Target="../media/image6.png"/><Relationship Id="rId9" Type="http://schemas.openxmlformats.org/officeDocument/2006/relationships/image" Target="../media/image11.png"/><Relationship Id="rId14" Type="http://schemas.openxmlformats.org/officeDocument/2006/relationships/image" Target="../media/image16.jpeg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2466740396"/>
              </p:ext>
            </p:extLst>
          </p:nvPr>
        </p:nvGraphicFramePr>
        <p:xfrm>
          <a:off x="539552" y="404664"/>
          <a:ext cx="8208912" cy="237626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445224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715887"/>
              </p:ext>
            </p:extLst>
          </p:nvPr>
        </p:nvGraphicFramePr>
        <p:xfrm>
          <a:off x="1691680" y="2852936"/>
          <a:ext cx="7056784" cy="2346960"/>
        </p:xfrm>
        <a:graphic>
          <a:graphicData uri="http://schemas.openxmlformats.org/drawingml/2006/table">
            <a:tbl>
              <a:tblPr firstRow="1" bandRow="1">
                <a:effectLst/>
                <a:tableStyleId>{5C22544A-7EE6-4342-B048-85BDC9FD1C3A}</a:tableStyleId>
              </a:tblPr>
              <a:tblGrid>
                <a:gridCol w="2940327"/>
                <a:gridCol w="4116457"/>
              </a:tblGrid>
              <a:tr h="335280">
                <a:tc>
                  <a:txBody>
                    <a:bodyPr/>
                    <a:lstStyle/>
                    <a:p>
                      <a:r>
                        <a:rPr lang="cs-CZ" sz="1400" b="0" dirty="0" smtClean="0"/>
                        <a:t>NÁZEV</a:t>
                      </a:r>
                      <a:r>
                        <a:rPr lang="cs-CZ" sz="1400" b="0" baseline="0" dirty="0" smtClean="0"/>
                        <a:t> A ČÍSLO MATERIÁLU:</a:t>
                      </a:r>
                      <a:endParaRPr lang="cs-CZ" sz="1400" b="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smtClean="0">
                          <a:latin typeface="Times New Roman" pitchFamily="18" charset="0"/>
                          <a:cs typeface="Times New Roman" pitchFamily="18" charset="0"/>
                        </a:rPr>
                        <a:t>VY_32_INOVACE_10_S03-</a:t>
                      </a:r>
                      <a:r>
                        <a:rPr lang="cs-CZ" sz="1600" baseline="0" smtClean="0">
                          <a:latin typeface="Times New Roman" pitchFamily="18" charset="0"/>
                          <a:cs typeface="Times New Roman" pitchFamily="18" charset="0"/>
                        </a:rPr>
                        <a:t>M-2</a:t>
                      </a:r>
                      <a:endParaRPr lang="cs-CZ" sz="16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VYTVOŘENO: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Leden 2012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AUTOR: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Anna</a:t>
                      </a:r>
                      <a:r>
                        <a:rPr lang="cs-CZ" sz="1400" b="1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="1" baseline="0" dirty="0" err="1" smtClean="0">
                          <a:latin typeface="Times New Roman" pitchFamily="18" charset="0"/>
                          <a:cs typeface="Times New Roman" pitchFamily="18" charset="0"/>
                        </a:rPr>
                        <a:t>Matějovicová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OBLAST: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VZDĚLÁVACÍ</a:t>
                      </a:r>
                      <a:r>
                        <a:rPr lang="cs-CZ" sz="1400" baseline="0" dirty="0" smtClean="0"/>
                        <a:t> OBOR:</a:t>
                      </a:r>
                      <a:endParaRPr lang="cs-CZ" sz="1400" dirty="0" smtClean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a její aplikace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SADA: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Matematika pro 2. ročník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</a:tcPr>
                </a:tc>
              </a:tr>
              <a:tr h="33528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NÁZEV VZDĚLÁVACÍHO MATERIÁLU:</a:t>
                      </a:r>
                      <a:endParaRPr lang="cs-CZ" sz="1400" dirty="0"/>
                    </a:p>
                  </a:txBody>
                  <a:tcPr>
                    <a:lnL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Odčítání do 100 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(bez </a:t>
                      </a:r>
                      <a:r>
                        <a:rPr lang="cs-CZ" sz="1400" b="1" dirty="0" smtClean="0">
                          <a:latin typeface="Times New Roman" pitchFamily="18" charset="0"/>
                          <a:cs typeface="Times New Roman" pitchFamily="18" charset="0"/>
                        </a:rPr>
                        <a:t>přechodu)</a:t>
                      </a:r>
                      <a:endParaRPr lang="cs-CZ" sz="1400" b="1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R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905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7522489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692696"/>
            <a:ext cx="8280920" cy="418058"/>
          </a:xfrm>
          <a:solidFill>
            <a:schemeClr val="tx2">
              <a:lumMod val="20000"/>
              <a:lumOff val="80000"/>
            </a:schemeClr>
          </a:solidFill>
          <a:ln w="12700" cmpd="dbl">
            <a:solidFill>
              <a:schemeClr val="tx2">
                <a:lumMod val="75000"/>
              </a:schemeClr>
            </a:solidFill>
            <a:prstDash val="solid"/>
          </a:ln>
          <a:effectLst>
            <a:outerShdw blurRad="50800" dist="38100" dir="8100000" algn="tr" rotWithShape="0">
              <a:prstClr val="black">
                <a:alpha val="40000"/>
              </a:prstClr>
            </a:outerShdw>
          </a:effectLst>
        </p:spPr>
        <p:txBody>
          <a:bodyPr/>
          <a:lstStyle/>
          <a:p>
            <a:r>
              <a:rPr lang="cs-CZ" sz="28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ANOTACE:</a:t>
            </a:r>
            <a:endParaRPr lang="cs-CZ" sz="28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423760268"/>
              </p:ext>
            </p:extLst>
          </p:nvPr>
        </p:nvGraphicFramePr>
        <p:xfrm>
          <a:off x="539552" y="3212976"/>
          <a:ext cx="8280920" cy="3226304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312368"/>
                <a:gridCol w="4968552"/>
              </a:tblGrid>
              <a:tr h="360040"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ROČNÍK</a:t>
                      </a:r>
                      <a:r>
                        <a:rPr lang="cs-CZ" sz="1400" baseline="0" dirty="0" smtClean="0"/>
                        <a:t>:</a:t>
                      </a:r>
                      <a:endParaRPr lang="cs-CZ" sz="1400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2.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432048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DRUH UČEBNÍHO MATERIÁLU: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Prezentace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pro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interaktivní tabuli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740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STUPEŇ</a:t>
                      </a:r>
                      <a:r>
                        <a:rPr lang="cs-CZ" sz="1400" b="1" baseline="0" dirty="0" smtClean="0"/>
                        <a:t> A TYP VZDĚLÁVÁNÍ: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Základní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vzdělávání </a:t>
                      </a:r>
                      <a:r>
                        <a:rPr lang="cs-CZ" sz="1400" baseline="0" smtClean="0">
                          <a:latin typeface="Times New Roman" pitchFamily="18" charset="0"/>
                          <a:cs typeface="Times New Roman" pitchFamily="18" charset="0"/>
                        </a:rPr>
                        <a:t>– první stupeň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168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POMŮCKY: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Učebnice – obrázky – stovkové počítadlo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566896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CÍL – INOVACE: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Podporuje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aktivní zopakování – procvičování - výklad učiva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/>
                      </a:r>
                      <a:b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</a:b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s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využitím interaktivní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tabule.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53952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METODICKÉ POKYNY:</a:t>
                      </a:r>
                      <a:endParaRPr lang="cs-CZ" sz="1400" b="1" dirty="0"/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Žáci řeší jednoduchou slovní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úlohu,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počítají příklady na  odečítání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jednotek,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doplňují tabulku na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odečítání.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Aktivně se účastní výkladu odečítání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desítek,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řeší tabulku odečítání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desítek. </a:t>
                      </a:r>
                      <a:r>
                        <a:rPr lang="cs-CZ" sz="1400" kern="120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Vytvářejí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 příklady odečítání pomocí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obrázků. </a:t>
                      </a:r>
                      <a:b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</a:b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V </a:t>
                      </a:r>
                      <a:r>
                        <a:rPr lang="cs-CZ" sz="1400" kern="1200" baseline="0" dirty="0" smtClean="0">
                          <a:solidFill>
                            <a:schemeClr val="dk1"/>
                          </a:solidFill>
                          <a:effectLst/>
                          <a:latin typeface="Times New Roman" pitchFamily="18" charset="0"/>
                          <a:ea typeface="+mn-ea"/>
                          <a:cs typeface="Times New Roman" pitchFamily="18" charset="0"/>
                        </a:rPr>
                        <a:t>materiálu jsou využity animace.</a:t>
                      </a:r>
                      <a:endParaRPr lang="cs-CZ" sz="1400" dirty="0" smtClean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anchor="ctr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546600335"/>
              </p:ext>
            </p:extLst>
          </p:nvPr>
        </p:nvGraphicFramePr>
        <p:xfrm>
          <a:off x="539552" y="1196752"/>
          <a:ext cx="8280920" cy="1944216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280920"/>
              </a:tblGrid>
              <a:tr h="936104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Materiál slouží k pochopení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odčítání </a:t>
                      </a:r>
                      <a:r>
                        <a:rPr lang="cs-CZ" sz="1400" dirty="0" smtClean="0">
                          <a:latin typeface="Times New Roman" pitchFamily="18" charset="0"/>
                          <a:cs typeface="Times New Roman" pitchFamily="18" charset="0"/>
                        </a:rPr>
                        <a:t>čísel do 100 bez přechodu přes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</a:t>
                      </a:r>
                      <a:r>
                        <a:rPr lang="cs-CZ" sz="140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základ.</a:t>
                      </a:r>
                      <a:endParaRPr lang="cs-CZ" sz="140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60040"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OČEKÁVANÝ VÝSTUP:</a:t>
                      </a:r>
                      <a:endParaRPr lang="cs-CZ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</a:tcPr>
                </a:tc>
              </a:tr>
              <a:tr h="648072">
                <a:tc>
                  <a:txBody>
                    <a:bodyPr/>
                    <a:lstStyle/>
                    <a:p>
                      <a:r>
                        <a:rPr lang="cs-CZ" sz="1400" b="0" dirty="0" smtClean="0">
                          <a:latin typeface="Times New Roman" pitchFamily="18" charset="0"/>
                          <a:cs typeface="Times New Roman" pitchFamily="18" charset="0"/>
                        </a:rPr>
                        <a:t>Žák umí odčítat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 čísla do100 bez přechodu přes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základ,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řeší jednoduché slovní </a:t>
                      </a:r>
                      <a:r>
                        <a:rPr lang="cs-CZ" sz="1400" b="0" baseline="0" dirty="0" smtClean="0">
                          <a:latin typeface="Times New Roman" pitchFamily="18" charset="0"/>
                          <a:cs typeface="Times New Roman" pitchFamily="18" charset="0"/>
                        </a:rPr>
                        <a:t>úlohy.</a:t>
                      </a:r>
                      <a:endParaRPr lang="cs-CZ" sz="1400" b="0" dirty="0"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322987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p14:dur="0"/>
    </mc:Choice>
    <mc:Fallback xmlns="">
      <p:transition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Matematika 2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Odčítání do 100</a:t>
            </a:r>
          </a:p>
          <a:p>
            <a:r>
              <a:rPr lang="cs-CZ" dirty="0" smtClean="0"/>
              <a:t>(bez přechodu)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944348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19791" y="1113623"/>
            <a:ext cx="1476573" cy="95925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2" name="Ovál 1"/>
          <p:cNvSpPr/>
          <p:nvPr/>
        </p:nvSpPr>
        <p:spPr>
          <a:xfrm>
            <a:off x="461060" y="1054441"/>
            <a:ext cx="2232248" cy="1080120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896205" y="990643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/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699792" y="1488231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/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494473" y="890619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/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524581" y="1158366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/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109565" y="1271336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/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769644" y="1431456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/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322925" y="1567153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/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644783" y="1071281"/>
            <a:ext cx="4104456" cy="523220"/>
          </a:xfrm>
          <a:prstGeom prst="rect">
            <a:avLst/>
          </a:prstGeom>
          <a:solidFill>
            <a:srgbClr val="99FFCC"/>
          </a:solidFill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      4</a:t>
            </a:r>
            <a:r>
              <a:rPr lang="cs-CZ" sz="2800" dirty="0" smtClean="0">
                <a:solidFill>
                  <a:schemeClr val="bg2">
                    <a:lumMod val="50000"/>
                  </a:schemeClr>
                </a:solidFill>
              </a:rPr>
              <a:t>7   –   7   </a:t>
            </a:r>
            <a:r>
              <a:rPr lang="cs-CZ" sz="2800" dirty="0" smtClean="0"/>
              <a:t>=   ___</a:t>
            </a:r>
            <a:endParaRPr lang="cs-CZ" sz="2800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169915" y="604865"/>
            <a:ext cx="801289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rybníku bylo 47 štik. Rybáři už 7 štik vylovili. Kolik štik je ještě v rybníku?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1252591" y="1332891"/>
            <a:ext cx="55976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/>
              <a:t>47</a:t>
            </a:r>
            <a:endParaRPr lang="cs-CZ" sz="28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323528" y="2348880"/>
            <a:ext cx="79752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Odpověď: ______________________________________________________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61060" y="3140968"/>
            <a:ext cx="1897058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Počítej zpaměti.</a:t>
            </a:r>
            <a:endParaRPr lang="cs-CZ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461060" y="153607"/>
            <a:ext cx="3812262" cy="369332"/>
          </a:xfrm>
          <a:prstGeom prst="rect">
            <a:avLst/>
          </a:prstGeom>
          <a:solidFill>
            <a:schemeClr val="accent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Přemýšlej a vypočítej slovní úlohu.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61060" y="3861048"/>
            <a:ext cx="3576620" cy="1477328"/>
          </a:xfrm>
          <a:prstGeom prst="rect">
            <a:avLst/>
          </a:prstGeom>
          <a:solidFill>
            <a:schemeClr val="accent2">
              <a:lumMod val="20000"/>
              <a:lumOff val="8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2</a:t>
            </a:r>
            <a:r>
              <a:rPr lang="cs-CZ" dirty="0" smtClean="0">
                <a:solidFill>
                  <a:srgbClr val="00B0F0"/>
                </a:solidFill>
              </a:rPr>
              <a:t>8 – 8 </a:t>
            </a:r>
            <a:r>
              <a:rPr lang="cs-CZ" dirty="0" smtClean="0"/>
              <a:t>= ___             49 – 9 = ___</a:t>
            </a:r>
          </a:p>
          <a:p>
            <a:r>
              <a:rPr lang="cs-CZ" dirty="0" smtClean="0"/>
              <a:t>5</a:t>
            </a:r>
            <a:r>
              <a:rPr lang="cs-CZ" dirty="0" smtClean="0">
                <a:solidFill>
                  <a:srgbClr val="00B0F0"/>
                </a:solidFill>
              </a:rPr>
              <a:t>7 – 7 </a:t>
            </a:r>
            <a:r>
              <a:rPr lang="cs-CZ" dirty="0" smtClean="0"/>
              <a:t>= ___             27 – 7 = ___</a:t>
            </a:r>
          </a:p>
          <a:p>
            <a:r>
              <a:rPr lang="cs-CZ" dirty="0" smtClean="0"/>
              <a:t>6</a:t>
            </a:r>
            <a:r>
              <a:rPr lang="cs-CZ" dirty="0" smtClean="0">
                <a:solidFill>
                  <a:srgbClr val="00B0F0"/>
                </a:solidFill>
              </a:rPr>
              <a:t>1 – 1 </a:t>
            </a:r>
            <a:r>
              <a:rPr lang="cs-CZ" dirty="0" smtClean="0"/>
              <a:t>= ___             93 – 3 = ___</a:t>
            </a:r>
          </a:p>
          <a:p>
            <a:r>
              <a:rPr lang="cs-CZ" dirty="0" smtClean="0"/>
              <a:t>1</a:t>
            </a:r>
            <a:r>
              <a:rPr lang="cs-CZ" dirty="0" smtClean="0">
                <a:solidFill>
                  <a:srgbClr val="00B0F0"/>
                </a:solidFill>
              </a:rPr>
              <a:t>2 – 2</a:t>
            </a:r>
            <a:r>
              <a:rPr lang="cs-CZ" dirty="0" smtClean="0"/>
              <a:t> = ___             72 – 2 = ___</a:t>
            </a:r>
          </a:p>
          <a:p>
            <a:r>
              <a:rPr lang="cs-CZ" dirty="0" smtClean="0"/>
              <a:t>3</a:t>
            </a:r>
            <a:r>
              <a:rPr lang="cs-CZ" dirty="0" smtClean="0">
                <a:solidFill>
                  <a:srgbClr val="00B0F0"/>
                </a:solidFill>
              </a:rPr>
              <a:t>6 – 6 </a:t>
            </a:r>
            <a:r>
              <a:rPr lang="cs-CZ" dirty="0" smtClean="0"/>
              <a:t>= ___             14 – 4 = ___</a:t>
            </a:r>
            <a:endParaRPr lang="cs-CZ" dirty="0"/>
          </a:p>
        </p:txBody>
      </p:sp>
      <p:graphicFrame>
        <p:nvGraphicFramePr>
          <p:cNvPr id="21" name="Tabulka 2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69927760"/>
              </p:ext>
            </p:extLst>
          </p:nvPr>
        </p:nvGraphicFramePr>
        <p:xfrm>
          <a:off x="4183672" y="3855787"/>
          <a:ext cx="4852823" cy="1554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0702"/>
                <a:gridCol w="490702"/>
                <a:gridCol w="490702"/>
                <a:gridCol w="490702"/>
                <a:gridCol w="490702"/>
                <a:gridCol w="490702"/>
                <a:gridCol w="490702"/>
                <a:gridCol w="490702"/>
                <a:gridCol w="490702"/>
                <a:gridCol w="43650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a</a:t>
                      </a:r>
                      <a:endParaRPr lang="cs-CZ" sz="2800" dirty="0"/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41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95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27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16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36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72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2800" dirty="0" smtClean="0">
                          <a:solidFill>
                            <a:schemeClr val="bg1"/>
                          </a:solidFill>
                        </a:rPr>
                        <a:t>b</a:t>
                      </a:r>
                      <a:endParaRPr lang="cs-CZ" sz="28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5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7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6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6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2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3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9</a:t>
                      </a:r>
                      <a:endParaRPr lang="cs-CZ" sz="1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4</a:t>
                      </a:r>
                      <a:endParaRPr lang="cs-CZ" sz="18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400" dirty="0" smtClean="0">
                          <a:solidFill>
                            <a:schemeClr val="bg1"/>
                          </a:solidFill>
                        </a:rPr>
                        <a:t>a-b</a:t>
                      </a:r>
                      <a:endParaRPr lang="cs-CZ" sz="1400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7030A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rgbClr val="99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rgbClr val="99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rgbClr val="99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rgbClr val="99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rgbClr val="99FFCC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>
                    <a:solidFill>
                      <a:srgbClr val="99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60</a:t>
                      </a:r>
                      <a:endParaRPr lang="cs-CZ" sz="1800" dirty="0"/>
                    </a:p>
                  </a:txBody>
                  <a:tcPr>
                    <a:solidFill>
                      <a:srgbClr val="99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80</a:t>
                      </a:r>
                      <a:endParaRPr lang="cs-CZ" sz="1800" dirty="0"/>
                    </a:p>
                  </a:txBody>
                  <a:tcPr>
                    <a:solidFill>
                      <a:srgbClr val="99FF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800" dirty="0" smtClean="0"/>
                        <a:t>10</a:t>
                      </a:r>
                      <a:endParaRPr lang="cs-CZ" sz="1800" dirty="0"/>
                    </a:p>
                  </a:txBody>
                  <a:tcPr>
                    <a:solidFill>
                      <a:srgbClr val="99FFCC"/>
                    </a:solidFill>
                  </a:tcPr>
                </a:tc>
              </a:tr>
            </a:tbl>
          </a:graphicData>
        </a:graphic>
      </p:graphicFrame>
      <p:sp>
        <p:nvSpPr>
          <p:cNvPr id="22" name="TextovéPole 21"/>
          <p:cNvSpPr txBox="1"/>
          <p:nvPr/>
        </p:nvSpPr>
        <p:spPr>
          <a:xfrm>
            <a:off x="4176364" y="3140968"/>
            <a:ext cx="1704313" cy="369332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Doplň tabulku.</a:t>
            </a:r>
            <a:endParaRPr lang="cs-CZ" dirty="0"/>
          </a:p>
        </p:txBody>
      </p:sp>
      <p:sp>
        <p:nvSpPr>
          <p:cNvPr id="23" name="Ovál 22"/>
          <p:cNvSpPr/>
          <p:nvPr/>
        </p:nvSpPr>
        <p:spPr>
          <a:xfrm>
            <a:off x="461060" y="566124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29</a:t>
            </a:r>
            <a:endParaRPr lang="cs-CZ" sz="2800" dirty="0"/>
          </a:p>
        </p:txBody>
      </p:sp>
      <p:sp>
        <p:nvSpPr>
          <p:cNvPr id="26" name="Ovál 25"/>
          <p:cNvSpPr/>
          <p:nvPr/>
        </p:nvSpPr>
        <p:spPr>
          <a:xfrm>
            <a:off x="2195165" y="566124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</a:t>
            </a:r>
            <a:endParaRPr lang="cs-CZ" dirty="0"/>
          </a:p>
        </p:txBody>
      </p:sp>
      <p:sp>
        <p:nvSpPr>
          <p:cNvPr id="27" name="Ovál 26"/>
          <p:cNvSpPr/>
          <p:nvPr/>
        </p:nvSpPr>
        <p:spPr>
          <a:xfrm>
            <a:off x="3923587" y="566124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</a:t>
            </a:r>
            <a:endParaRPr lang="cs-CZ" dirty="0"/>
          </a:p>
        </p:txBody>
      </p:sp>
      <p:sp>
        <p:nvSpPr>
          <p:cNvPr id="28" name="Ovál 27"/>
          <p:cNvSpPr/>
          <p:nvPr/>
        </p:nvSpPr>
        <p:spPr>
          <a:xfrm>
            <a:off x="5637338" y="566124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___</a:t>
            </a:r>
            <a:endParaRPr lang="cs-CZ" dirty="0"/>
          </a:p>
        </p:txBody>
      </p:sp>
      <p:sp>
        <p:nvSpPr>
          <p:cNvPr id="29" name="Ovál 28"/>
          <p:cNvSpPr/>
          <p:nvPr/>
        </p:nvSpPr>
        <p:spPr>
          <a:xfrm>
            <a:off x="7329200" y="5669841"/>
            <a:ext cx="914400" cy="914400"/>
          </a:xfrm>
          <a:prstGeom prst="ellipse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?</a:t>
            </a:r>
            <a:endParaRPr lang="cs-CZ" sz="2800" dirty="0"/>
          </a:p>
        </p:txBody>
      </p:sp>
      <p:sp>
        <p:nvSpPr>
          <p:cNvPr id="24" name="Šipka doprava 23"/>
          <p:cNvSpPr/>
          <p:nvPr/>
        </p:nvSpPr>
        <p:spPr>
          <a:xfrm>
            <a:off x="1375460" y="5876132"/>
            <a:ext cx="790007" cy="484632"/>
          </a:xfrm>
          <a:prstGeom prst="right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-9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1" name="Šipka doprava 30"/>
          <p:cNvSpPr/>
          <p:nvPr/>
        </p:nvSpPr>
        <p:spPr>
          <a:xfrm>
            <a:off x="3119249" y="5884725"/>
            <a:ext cx="790007" cy="484632"/>
          </a:xfrm>
          <a:prstGeom prst="right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+4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2" name="Šipka doprava 31"/>
          <p:cNvSpPr/>
          <p:nvPr/>
        </p:nvSpPr>
        <p:spPr>
          <a:xfrm>
            <a:off x="4847331" y="5884725"/>
            <a:ext cx="790007" cy="484632"/>
          </a:xfrm>
          <a:prstGeom prst="right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+3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3" name="Šipka doprava 32"/>
          <p:cNvSpPr/>
          <p:nvPr/>
        </p:nvSpPr>
        <p:spPr>
          <a:xfrm>
            <a:off x="6551738" y="5876132"/>
            <a:ext cx="790007" cy="484632"/>
          </a:xfrm>
          <a:prstGeom prst="rightArrow">
            <a:avLst/>
          </a:prstGeom>
          <a:solidFill>
            <a:schemeClr val="accent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tx1"/>
                </a:solidFill>
              </a:rPr>
              <a:t>-7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4" name="Ovál 33"/>
          <p:cNvSpPr/>
          <p:nvPr/>
        </p:nvSpPr>
        <p:spPr>
          <a:xfrm>
            <a:off x="7329200" y="5669841"/>
            <a:ext cx="914400" cy="914400"/>
          </a:xfrm>
          <a:prstGeom prst="ellipse">
            <a:avLst/>
          </a:prstGeom>
          <a:solidFill>
            <a:schemeClr val="bg2">
              <a:lumMod val="2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20</a:t>
            </a:r>
            <a:endParaRPr lang="cs-CZ" sz="2800" dirty="0"/>
          </a:p>
        </p:txBody>
      </p:sp>
      <p:sp>
        <p:nvSpPr>
          <p:cNvPr id="35" name="Ovál 34"/>
          <p:cNvSpPr/>
          <p:nvPr/>
        </p:nvSpPr>
        <p:spPr>
          <a:xfrm>
            <a:off x="2176318" y="5669841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20</a:t>
            </a:r>
            <a:endParaRPr lang="cs-CZ" sz="2800" dirty="0"/>
          </a:p>
        </p:txBody>
      </p:sp>
      <p:sp>
        <p:nvSpPr>
          <p:cNvPr id="36" name="Ovál 35"/>
          <p:cNvSpPr/>
          <p:nvPr/>
        </p:nvSpPr>
        <p:spPr>
          <a:xfrm>
            <a:off x="3921193" y="5669841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24</a:t>
            </a:r>
            <a:endParaRPr lang="cs-CZ" sz="2800" dirty="0"/>
          </a:p>
        </p:txBody>
      </p:sp>
      <p:sp>
        <p:nvSpPr>
          <p:cNvPr id="37" name="Ovál 36"/>
          <p:cNvSpPr/>
          <p:nvPr/>
        </p:nvSpPr>
        <p:spPr>
          <a:xfrm>
            <a:off x="5637338" y="5661248"/>
            <a:ext cx="914400" cy="914400"/>
          </a:xfrm>
          <a:prstGeom prst="ellipse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27</a:t>
            </a:r>
            <a:endParaRPr lang="cs-CZ" sz="28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4644784" y="1592504"/>
            <a:ext cx="4104455" cy="369332"/>
          </a:xfrm>
          <a:prstGeom prst="rect">
            <a:avLst/>
          </a:prstGeom>
          <a:solidFill>
            <a:srgbClr val="99FFCC"/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   Menšenec   menšitel       rozdíl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968161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4" grpId="0" animBg="1"/>
      <p:bldP spid="35" grpId="0" animBg="1"/>
      <p:bldP spid="36" grpId="0" animBg="1"/>
      <p:bldP spid="37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8278" y="219998"/>
            <a:ext cx="1812419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Odčítej desítky.</a:t>
            </a:r>
            <a:endParaRPr lang="cs-CZ" dirty="0"/>
          </a:p>
        </p:txBody>
      </p:sp>
      <p:sp>
        <p:nvSpPr>
          <p:cNvPr id="3" name="Pěticípá hvězda 2"/>
          <p:cNvSpPr/>
          <p:nvPr/>
        </p:nvSpPr>
        <p:spPr>
          <a:xfrm>
            <a:off x="323528" y="1082971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Pěticípá hvězda 3"/>
          <p:cNvSpPr/>
          <p:nvPr/>
        </p:nvSpPr>
        <p:spPr>
          <a:xfrm>
            <a:off x="323528" y="1349152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Pěticípá hvězda 4"/>
          <p:cNvSpPr/>
          <p:nvPr/>
        </p:nvSpPr>
        <p:spPr>
          <a:xfrm>
            <a:off x="323527" y="1623031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Pěticípá hvězda 5"/>
          <p:cNvSpPr/>
          <p:nvPr/>
        </p:nvSpPr>
        <p:spPr>
          <a:xfrm>
            <a:off x="323528" y="1894740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Pěticípá hvězda 6"/>
          <p:cNvSpPr/>
          <p:nvPr/>
        </p:nvSpPr>
        <p:spPr>
          <a:xfrm>
            <a:off x="314534" y="3227334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Pěticípá hvězda 7"/>
          <p:cNvSpPr/>
          <p:nvPr/>
        </p:nvSpPr>
        <p:spPr>
          <a:xfrm>
            <a:off x="314533" y="2713941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Pěticípá hvězda 8"/>
          <p:cNvSpPr/>
          <p:nvPr/>
        </p:nvSpPr>
        <p:spPr>
          <a:xfrm>
            <a:off x="313177" y="3481589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Pěticípá hvězda 9"/>
          <p:cNvSpPr/>
          <p:nvPr/>
        </p:nvSpPr>
        <p:spPr>
          <a:xfrm>
            <a:off x="323525" y="2462002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Pěticípá hvězda 10"/>
          <p:cNvSpPr/>
          <p:nvPr/>
        </p:nvSpPr>
        <p:spPr>
          <a:xfrm>
            <a:off x="315890" y="2174776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Pěticípá hvězda 11"/>
          <p:cNvSpPr/>
          <p:nvPr/>
        </p:nvSpPr>
        <p:spPr>
          <a:xfrm>
            <a:off x="314534" y="2967189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Pěticípá hvězda 12"/>
          <p:cNvSpPr/>
          <p:nvPr/>
        </p:nvSpPr>
        <p:spPr>
          <a:xfrm>
            <a:off x="755576" y="1082971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Pěticípá hvězda 13"/>
          <p:cNvSpPr/>
          <p:nvPr/>
        </p:nvSpPr>
        <p:spPr>
          <a:xfrm>
            <a:off x="755575" y="1349152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Pěticípá hvězda 14"/>
          <p:cNvSpPr/>
          <p:nvPr/>
        </p:nvSpPr>
        <p:spPr>
          <a:xfrm>
            <a:off x="755574" y="1623031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Pěticípá hvězda 15"/>
          <p:cNvSpPr/>
          <p:nvPr/>
        </p:nvSpPr>
        <p:spPr>
          <a:xfrm>
            <a:off x="755576" y="1894740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Pěticípá hvězda 16"/>
          <p:cNvSpPr/>
          <p:nvPr/>
        </p:nvSpPr>
        <p:spPr>
          <a:xfrm>
            <a:off x="755576" y="2174776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Pěticípá hvězda 17"/>
          <p:cNvSpPr/>
          <p:nvPr/>
        </p:nvSpPr>
        <p:spPr>
          <a:xfrm>
            <a:off x="755573" y="2462002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Pěticípá hvězda 18"/>
          <p:cNvSpPr/>
          <p:nvPr/>
        </p:nvSpPr>
        <p:spPr>
          <a:xfrm>
            <a:off x="755572" y="2713941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Pěticípá hvězda 19"/>
          <p:cNvSpPr/>
          <p:nvPr/>
        </p:nvSpPr>
        <p:spPr>
          <a:xfrm>
            <a:off x="755571" y="2967189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Pěticípá hvězda 20"/>
          <p:cNvSpPr/>
          <p:nvPr/>
        </p:nvSpPr>
        <p:spPr>
          <a:xfrm>
            <a:off x="755576" y="3227334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Pěticípá hvězda 21"/>
          <p:cNvSpPr/>
          <p:nvPr/>
        </p:nvSpPr>
        <p:spPr>
          <a:xfrm>
            <a:off x="755570" y="3481589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Pěticípá hvězda 22"/>
          <p:cNvSpPr/>
          <p:nvPr/>
        </p:nvSpPr>
        <p:spPr>
          <a:xfrm>
            <a:off x="1224688" y="1082971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Pěticípá hvězda 23"/>
          <p:cNvSpPr/>
          <p:nvPr/>
        </p:nvSpPr>
        <p:spPr>
          <a:xfrm>
            <a:off x="1219639" y="1349152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Pěticípá hvězda 24"/>
          <p:cNvSpPr/>
          <p:nvPr/>
        </p:nvSpPr>
        <p:spPr>
          <a:xfrm>
            <a:off x="1219638" y="1623031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Pěticípá hvězda 25"/>
          <p:cNvSpPr/>
          <p:nvPr/>
        </p:nvSpPr>
        <p:spPr>
          <a:xfrm>
            <a:off x="1204489" y="1894740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Pěticípá hvězda 26"/>
          <p:cNvSpPr/>
          <p:nvPr/>
        </p:nvSpPr>
        <p:spPr>
          <a:xfrm>
            <a:off x="1204490" y="2174776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Pěticípá hvězda 27"/>
          <p:cNvSpPr/>
          <p:nvPr/>
        </p:nvSpPr>
        <p:spPr>
          <a:xfrm>
            <a:off x="1204488" y="2462002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Pěticípá hvězda 28"/>
          <p:cNvSpPr/>
          <p:nvPr/>
        </p:nvSpPr>
        <p:spPr>
          <a:xfrm>
            <a:off x="1214588" y="2713941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Pěticípá hvězda 29"/>
          <p:cNvSpPr/>
          <p:nvPr/>
        </p:nvSpPr>
        <p:spPr>
          <a:xfrm>
            <a:off x="1209539" y="2967189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1" name="Pěticípá hvězda 30"/>
          <p:cNvSpPr/>
          <p:nvPr/>
        </p:nvSpPr>
        <p:spPr>
          <a:xfrm>
            <a:off x="1224687" y="3227334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2" name="Pěticípá hvězda 31"/>
          <p:cNvSpPr/>
          <p:nvPr/>
        </p:nvSpPr>
        <p:spPr>
          <a:xfrm>
            <a:off x="1224686" y="3481589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3" name="Pěticípá hvězda 32"/>
          <p:cNvSpPr/>
          <p:nvPr/>
        </p:nvSpPr>
        <p:spPr>
          <a:xfrm>
            <a:off x="1691680" y="1082971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Pěticípá hvězda 33"/>
          <p:cNvSpPr/>
          <p:nvPr/>
        </p:nvSpPr>
        <p:spPr>
          <a:xfrm>
            <a:off x="1691679" y="1365443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Pěticípá hvězda 34"/>
          <p:cNvSpPr/>
          <p:nvPr/>
        </p:nvSpPr>
        <p:spPr>
          <a:xfrm>
            <a:off x="1688361" y="1623031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Pěticípá hvězda 35"/>
          <p:cNvSpPr/>
          <p:nvPr/>
        </p:nvSpPr>
        <p:spPr>
          <a:xfrm>
            <a:off x="1688360" y="1894740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Pěticípá hvězda 36"/>
          <p:cNvSpPr/>
          <p:nvPr/>
        </p:nvSpPr>
        <p:spPr>
          <a:xfrm>
            <a:off x="1688359" y="2174776"/>
            <a:ext cx="245919" cy="216024"/>
          </a:xfrm>
          <a:prstGeom prst="star5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0" name="TextovéPole 39"/>
          <p:cNvSpPr txBox="1"/>
          <p:nvPr/>
        </p:nvSpPr>
        <p:spPr>
          <a:xfrm>
            <a:off x="1688359" y="4221088"/>
            <a:ext cx="234872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 desítky dáme pryč.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2411760" y="1298995"/>
            <a:ext cx="54345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3</a:t>
            </a:r>
            <a:r>
              <a:rPr lang="cs-CZ" sz="2400" dirty="0" smtClean="0"/>
              <a:t>5 - </a:t>
            </a:r>
            <a:r>
              <a:rPr lang="cs-CZ" sz="2400" dirty="0" smtClean="0">
                <a:solidFill>
                  <a:srgbClr val="0070C0"/>
                </a:solidFill>
              </a:rPr>
              <a:t>2</a:t>
            </a:r>
            <a:r>
              <a:rPr lang="cs-CZ" sz="2400" dirty="0" smtClean="0"/>
              <a:t>0 = (</a:t>
            </a:r>
            <a:r>
              <a:rPr lang="cs-CZ" sz="2400" dirty="0" smtClean="0">
                <a:solidFill>
                  <a:schemeClr val="accent5">
                    <a:lumMod val="75000"/>
                  </a:schemeClr>
                </a:solidFill>
              </a:rPr>
              <a:t>30</a:t>
            </a:r>
            <a:r>
              <a:rPr lang="cs-CZ" sz="2400" dirty="0" smtClean="0"/>
              <a:t> – </a:t>
            </a:r>
            <a:r>
              <a:rPr lang="cs-CZ" sz="2400" dirty="0" smtClean="0">
                <a:solidFill>
                  <a:srgbClr val="0070C0"/>
                </a:solidFill>
              </a:rPr>
              <a:t>20</a:t>
            </a:r>
            <a:r>
              <a:rPr lang="cs-CZ" sz="2400" dirty="0" smtClean="0"/>
              <a:t>) + 5 =  ___ + 5 = ___</a:t>
            </a:r>
            <a:endParaRPr lang="cs-CZ" sz="2400" dirty="0"/>
          </a:p>
        </p:txBody>
      </p:sp>
      <p:sp>
        <p:nvSpPr>
          <p:cNvPr id="43" name="TextovéPole 42"/>
          <p:cNvSpPr txBox="1"/>
          <p:nvPr/>
        </p:nvSpPr>
        <p:spPr>
          <a:xfrm>
            <a:off x="2411760" y="1706120"/>
            <a:ext cx="54345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71 – 40 = ( __ - __) + __ = __ + __ = __</a:t>
            </a:r>
            <a:endParaRPr lang="cs-CZ" sz="2400" dirty="0"/>
          </a:p>
        </p:txBody>
      </p:sp>
      <p:sp>
        <p:nvSpPr>
          <p:cNvPr id="44" name="TextovéPole 43"/>
          <p:cNvSpPr txBox="1"/>
          <p:nvPr/>
        </p:nvSpPr>
        <p:spPr>
          <a:xfrm>
            <a:off x="2411760" y="2110764"/>
            <a:ext cx="54345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29 – 10 = ( __ - __) + __ = __ + __ = __</a:t>
            </a:r>
            <a:endParaRPr lang="cs-CZ" sz="2400" dirty="0"/>
          </a:p>
        </p:txBody>
      </p:sp>
      <p:sp>
        <p:nvSpPr>
          <p:cNvPr id="45" name="TextovéPole 44"/>
          <p:cNvSpPr txBox="1"/>
          <p:nvPr/>
        </p:nvSpPr>
        <p:spPr>
          <a:xfrm>
            <a:off x="2432395" y="3697613"/>
            <a:ext cx="37257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52 – 20 = </a:t>
            </a:r>
            <a:r>
              <a:rPr lang="cs-CZ" sz="2400" dirty="0"/>
              <a:t> </a:t>
            </a:r>
            <a:r>
              <a:rPr lang="cs-CZ" sz="2400" dirty="0" smtClean="0"/>
              <a:t>___ + ___ = ___</a:t>
            </a:r>
            <a:endParaRPr lang="cs-CZ" sz="2400" dirty="0"/>
          </a:p>
        </p:txBody>
      </p:sp>
      <p:sp>
        <p:nvSpPr>
          <p:cNvPr id="46" name="TextovéPole 45"/>
          <p:cNvSpPr txBox="1"/>
          <p:nvPr/>
        </p:nvSpPr>
        <p:spPr>
          <a:xfrm>
            <a:off x="2411760" y="2925500"/>
            <a:ext cx="37257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99 – 60 = </a:t>
            </a:r>
            <a:r>
              <a:rPr lang="cs-CZ" sz="2400" dirty="0"/>
              <a:t> </a:t>
            </a:r>
            <a:r>
              <a:rPr lang="cs-CZ" sz="2400" dirty="0" smtClean="0"/>
              <a:t>___ + ___ = ___</a:t>
            </a:r>
            <a:endParaRPr lang="cs-CZ" sz="2400" dirty="0"/>
          </a:p>
        </p:txBody>
      </p:sp>
      <p:sp>
        <p:nvSpPr>
          <p:cNvPr id="47" name="TextovéPole 46"/>
          <p:cNvSpPr txBox="1"/>
          <p:nvPr/>
        </p:nvSpPr>
        <p:spPr>
          <a:xfrm>
            <a:off x="2411760" y="2519053"/>
            <a:ext cx="543450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83 – 50 = ( __ - __) + __ = __ + __ = __</a:t>
            </a:r>
            <a:endParaRPr lang="cs-CZ" sz="2400" dirty="0"/>
          </a:p>
        </p:txBody>
      </p:sp>
      <p:sp>
        <p:nvSpPr>
          <p:cNvPr id="48" name="TextovéPole 47"/>
          <p:cNvSpPr txBox="1"/>
          <p:nvPr/>
        </p:nvSpPr>
        <p:spPr>
          <a:xfrm>
            <a:off x="2411760" y="3335346"/>
            <a:ext cx="37257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dirty="0" smtClean="0"/>
              <a:t>48 – 30 = </a:t>
            </a:r>
            <a:r>
              <a:rPr lang="cs-CZ" sz="2400" dirty="0"/>
              <a:t> </a:t>
            </a:r>
            <a:r>
              <a:rPr lang="cs-CZ" sz="2400" dirty="0" smtClean="0"/>
              <a:t>___ + ___ = ___</a:t>
            </a:r>
            <a:endParaRPr lang="cs-CZ" sz="2400" dirty="0"/>
          </a:p>
        </p:txBody>
      </p:sp>
      <p:graphicFrame>
        <p:nvGraphicFramePr>
          <p:cNvPr id="49" name="Tabulka 48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291328144"/>
              </p:ext>
            </p:extLst>
          </p:nvPr>
        </p:nvGraphicFramePr>
        <p:xfrm>
          <a:off x="827584" y="5445224"/>
          <a:ext cx="6493104" cy="1112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006704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  <a:gridCol w="60960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47</a:t>
                      </a:r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82</a:t>
                      </a:r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19</a:t>
                      </a:r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74</a:t>
                      </a:r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89</a:t>
                      </a:r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91</a:t>
                      </a:r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20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50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40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80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30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20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60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a-b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14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32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</a:tbl>
          </a:graphicData>
        </a:graphic>
      </p:graphicFrame>
      <p:sp>
        <p:nvSpPr>
          <p:cNvPr id="50" name="TextovéPole 49"/>
          <p:cNvSpPr txBox="1"/>
          <p:nvPr/>
        </p:nvSpPr>
        <p:spPr>
          <a:xfrm>
            <a:off x="298278" y="4927879"/>
            <a:ext cx="1704313" cy="369332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Doplň tabulku.</a:t>
            </a:r>
            <a:endParaRPr lang="cs-CZ" dirty="0"/>
          </a:p>
        </p:txBody>
      </p:sp>
      <p:sp>
        <p:nvSpPr>
          <p:cNvPr id="38" name="Zaoblený obdélníkový popisek 37"/>
          <p:cNvSpPr/>
          <p:nvPr/>
        </p:nvSpPr>
        <p:spPr>
          <a:xfrm>
            <a:off x="679886" y="901426"/>
            <a:ext cx="914400" cy="2880340"/>
          </a:xfrm>
          <a:prstGeom prst="wedgeRoundRectCallout">
            <a:avLst>
              <a:gd name="adj1" fmla="val 67046"/>
              <a:gd name="adj2" fmla="val 67791"/>
              <a:gd name="adj3" fmla="val 16667"/>
            </a:avLst>
          </a:prstGeom>
          <a:noFill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82186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xit" presetSubtype="3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5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5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6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8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1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3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6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1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3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6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8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1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6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8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1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8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1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3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6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8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1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500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3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5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6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7" dur="500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8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0" presetID="53" presetClass="exit" presetSubtype="3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1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2" dur="5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3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5" fill="hold">
                      <p:stCondLst>
                        <p:cond delay="indefinite"/>
                      </p:stCondLst>
                      <p:childTnLst>
                        <p:par>
                          <p:cTn id="106" fill="hold">
                            <p:stCondLst>
                              <p:cond delay="0"/>
                            </p:stCondLst>
                            <p:childTnLst>
                              <p:par>
                                <p:cTn id="107" presetID="53" presetClass="entr" presetSubtype="16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9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1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2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6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7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2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27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9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1" dur="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2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6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7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9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0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2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4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7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9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0" dur="5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1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2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5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7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9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1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2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4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5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6" dur="5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7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69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0" dur="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1" dur="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2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6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7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9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1" dur="5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2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4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6" dur="5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7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89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0" dur="5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1" dur="5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2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4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5" dur="5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6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7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1" dur="5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2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4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6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7" fill="hold">
                      <p:stCondLst>
                        <p:cond delay="indefinite"/>
                      </p:stCondLst>
                      <p:childTnLst>
                        <p:par>
                          <p:cTn id="208" fill="hold">
                            <p:stCondLst>
                              <p:cond delay="0"/>
                            </p:stCondLst>
                            <p:childTnLst>
                              <p:par>
                                <p:cTn id="209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1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2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4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5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17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0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1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4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26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3" grpId="0" animBg="1"/>
      <p:bldP spid="13" grpId="1" animBg="1"/>
      <p:bldP spid="14" grpId="0" animBg="1"/>
      <p:bldP spid="14" grpId="1" animBg="1"/>
      <p:bldP spid="15" grpId="0" animBg="1"/>
      <p:bldP spid="15" grpId="1" animBg="1"/>
      <p:bldP spid="16" grpId="0" animBg="1"/>
      <p:bldP spid="16" grpId="1" animBg="1"/>
      <p:bldP spid="17" grpId="0" animBg="1"/>
      <p:bldP spid="17" grpId="1" animBg="1"/>
      <p:bldP spid="18" grpId="0" animBg="1"/>
      <p:bldP spid="18" grpId="1" animBg="1"/>
      <p:bldP spid="19" grpId="0" animBg="1"/>
      <p:bldP spid="19" grpId="1" animBg="1"/>
      <p:bldP spid="20" grpId="0" animBg="1"/>
      <p:bldP spid="20" grpId="1" animBg="1"/>
      <p:bldP spid="21" grpId="0" animBg="1"/>
      <p:bldP spid="21" grpId="1" animBg="1"/>
      <p:bldP spid="22" grpId="0" animBg="1"/>
      <p:bldP spid="22" grpId="1" animBg="1"/>
      <p:bldP spid="23" grpId="0" animBg="1"/>
      <p:bldP spid="23" grpId="1" animBg="1"/>
      <p:bldP spid="24" grpId="0" animBg="1"/>
      <p:bldP spid="24" grpId="1" animBg="1"/>
      <p:bldP spid="25" grpId="0" animBg="1"/>
      <p:bldP spid="25" grpId="1" animBg="1"/>
      <p:bldP spid="26" grpId="0" animBg="1"/>
      <p:bldP spid="26" grpId="1" animBg="1"/>
      <p:bldP spid="27" grpId="0" animBg="1"/>
      <p:bldP spid="27" grpId="1" animBg="1"/>
      <p:bldP spid="28" grpId="0" animBg="1"/>
      <p:bldP spid="28" grpId="1" animBg="1"/>
      <p:bldP spid="29" grpId="0" animBg="1"/>
      <p:bldP spid="29" grpId="1" animBg="1"/>
      <p:bldP spid="30" grpId="0" animBg="1"/>
      <p:bldP spid="30" grpId="1" animBg="1"/>
      <p:bldP spid="31" grpId="0" animBg="1"/>
      <p:bldP spid="31" grpId="1" animBg="1"/>
      <p:bldP spid="32" grpId="0" animBg="1"/>
      <p:bldP spid="32" grpId="1" animBg="1"/>
      <p:bldP spid="43" grpId="0"/>
      <p:bldP spid="44" grpId="0"/>
      <p:bldP spid="45" grpId="0"/>
      <p:bldP spid="46" grpId="0"/>
      <p:bldP spid="47" grpId="0"/>
      <p:bldP spid="4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476672"/>
            <a:ext cx="2132315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Odčítání jednotek.</a:t>
            </a:r>
            <a:endParaRPr lang="cs-CZ" dirty="0"/>
          </a:p>
        </p:txBody>
      </p:sp>
      <p:sp>
        <p:nvSpPr>
          <p:cNvPr id="3" name="Ovál 2"/>
          <p:cNvSpPr/>
          <p:nvPr/>
        </p:nvSpPr>
        <p:spPr>
          <a:xfrm>
            <a:off x="539552" y="1052736"/>
            <a:ext cx="288032" cy="288032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844352" y="1069504"/>
            <a:ext cx="288032" cy="288032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vál 4"/>
          <p:cNvSpPr/>
          <p:nvPr/>
        </p:nvSpPr>
        <p:spPr>
          <a:xfrm>
            <a:off x="1149152" y="1052736"/>
            <a:ext cx="288032" cy="288032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Ovál 5"/>
          <p:cNvSpPr/>
          <p:nvPr/>
        </p:nvSpPr>
        <p:spPr>
          <a:xfrm>
            <a:off x="1453952" y="1052736"/>
            <a:ext cx="288032" cy="288032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vál 6"/>
          <p:cNvSpPr/>
          <p:nvPr/>
        </p:nvSpPr>
        <p:spPr>
          <a:xfrm>
            <a:off x="1758752" y="1052736"/>
            <a:ext cx="288032" cy="288032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Ovál 7"/>
          <p:cNvSpPr/>
          <p:nvPr/>
        </p:nvSpPr>
        <p:spPr>
          <a:xfrm>
            <a:off x="2063552" y="1052736"/>
            <a:ext cx="288032" cy="288032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vál 8"/>
          <p:cNvSpPr/>
          <p:nvPr/>
        </p:nvSpPr>
        <p:spPr>
          <a:xfrm>
            <a:off x="2389815" y="1052736"/>
            <a:ext cx="288032" cy="288032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vál 9"/>
          <p:cNvSpPr/>
          <p:nvPr/>
        </p:nvSpPr>
        <p:spPr>
          <a:xfrm>
            <a:off x="2702643" y="1052736"/>
            <a:ext cx="288032" cy="288032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vál 10"/>
          <p:cNvSpPr/>
          <p:nvPr/>
        </p:nvSpPr>
        <p:spPr>
          <a:xfrm>
            <a:off x="3027124" y="1069504"/>
            <a:ext cx="288032" cy="288032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vál 11"/>
          <p:cNvSpPr/>
          <p:nvPr/>
        </p:nvSpPr>
        <p:spPr>
          <a:xfrm>
            <a:off x="3315156" y="1069504"/>
            <a:ext cx="288032" cy="288032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Ovál 12"/>
          <p:cNvSpPr/>
          <p:nvPr/>
        </p:nvSpPr>
        <p:spPr>
          <a:xfrm>
            <a:off x="539552" y="1556792"/>
            <a:ext cx="288032" cy="288032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844352" y="1556792"/>
            <a:ext cx="288032" cy="288032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132384" y="1556792"/>
            <a:ext cx="288032" cy="288032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Ovál 15"/>
          <p:cNvSpPr/>
          <p:nvPr/>
        </p:nvSpPr>
        <p:spPr>
          <a:xfrm>
            <a:off x="1453952" y="1556792"/>
            <a:ext cx="288032" cy="288032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Ovál 16"/>
          <p:cNvSpPr/>
          <p:nvPr/>
        </p:nvSpPr>
        <p:spPr>
          <a:xfrm>
            <a:off x="1794070" y="1556792"/>
            <a:ext cx="288032" cy="288032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" name="Ovál 17"/>
          <p:cNvSpPr/>
          <p:nvPr/>
        </p:nvSpPr>
        <p:spPr>
          <a:xfrm>
            <a:off x="2093043" y="1556792"/>
            <a:ext cx="288032" cy="288032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Ovál 18"/>
          <p:cNvSpPr/>
          <p:nvPr/>
        </p:nvSpPr>
        <p:spPr>
          <a:xfrm>
            <a:off x="2414611" y="1556792"/>
            <a:ext cx="288032" cy="288032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Ovál 19"/>
          <p:cNvSpPr/>
          <p:nvPr/>
        </p:nvSpPr>
        <p:spPr>
          <a:xfrm>
            <a:off x="2739092" y="1556792"/>
            <a:ext cx="288032" cy="288032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" name="Ovál 20"/>
          <p:cNvSpPr/>
          <p:nvPr/>
        </p:nvSpPr>
        <p:spPr>
          <a:xfrm>
            <a:off x="3031819" y="1556792"/>
            <a:ext cx="288032" cy="288032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vál 21"/>
          <p:cNvSpPr/>
          <p:nvPr/>
        </p:nvSpPr>
        <p:spPr>
          <a:xfrm>
            <a:off x="3338401" y="1556792"/>
            <a:ext cx="288032" cy="288032"/>
          </a:xfrm>
          <a:prstGeom prst="ellipse">
            <a:avLst/>
          </a:prstGeom>
          <a:solidFill>
            <a:srgbClr val="00206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vál 22"/>
          <p:cNvSpPr/>
          <p:nvPr/>
        </p:nvSpPr>
        <p:spPr>
          <a:xfrm>
            <a:off x="556320" y="2060848"/>
            <a:ext cx="288032" cy="288032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vál 23"/>
          <p:cNvSpPr/>
          <p:nvPr/>
        </p:nvSpPr>
        <p:spPr>
          <a:xfrm>
            <a:off x="861120" y="2060848"/>
            <a:ext cx="288032" cy="288032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1149152" y="2060848"/>
            <a:ext cx="288032" cy="288032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vál 25"/>
          <p:cNvSpPr/>
          <p:nvPr/>
        </p:nvSpPr>
        <p:spPr>
          <a:xfrm>
            <a:off x="1470720" y="2060848"/>
            <a:ext cx="288032" cy="288032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7" name="Ovál 26"/>
          <p:cNvSpPr/>
          <p:nvPr/>
        </p:nvSpPr>
        <p:spPr>
          <a:xfrm>
            <a:off x="1775520" y="2060848"/>
            <a:ext cx="288032" cy="288032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8" name="Ovál 27"/>
          <p:cNvSpPr/>
          <p:nvPr/>
        </p:nvSpPr>
        <p:spPr>
          <a:xfrm>
            <a:off x="2093043" y="2060848"/>
            <a:ext cx="288032" cy="288032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9" name="Ovál 28"/>
          <p:cNvSpPr/>
          <p:nvPr/>
        </p:nvSpPr>
        <p:spPr>
          <a:xfrm>
            <a:off x="2414611" y="2060848"/>
            <a:ext cx="288032" cy="288032"/>
          </a:xfrm>
          <a:prstGeom prst="ellipse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0" name="TextovéPole 29"/>
          <p:cNvSpPr txBox="1"/>
          <p:nvPr/>
        </p:nvSpPr>
        <p:spPr>
          <a:xfrm>
            <a:off x="1098001" y="1888200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/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1384608" y="1888200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/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1689408" y="1888200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/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2023699" y="1888199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/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2363378" y="1888198"/>
            <a:ext cx="426720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/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35" name="TextovéPole 34"/>
          <p:cNvSpPr txBox="1"/>
          <p:nvPr/>
        </p:nvSpPr>
        <p:spPr>
          <a:xfrm>
            <a:off x="3829409" y="2060848"/>
            <a:ext cx="4083169" cy="400110"/>
          </a:xfrm>
          <a:prstGeom prst="rect">
            <a:avLst/>
          </a:prstGeom>
          <a:noFill/>
          <a:ln>
            <a:solidFill>
              <a:schemeClr val="tx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2000" dirty="0" smtClean="0"/>
              <a:t>2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7 – 5 </a:t>
            </a:r>
            <a:r>
              <a:rPr lang="cs-CZ" sz="2000" dirty="0" smtClean="0"/>
              <a:t>= 20 + 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( 7 – 5 ) </a:t>
            </a:r>
            <a:r>
              <a:rPr lang="cs-CZ" sz="2000" dirty="0" smtClean="0"/>
              <a:t>= 20 +</a:t>
            </a:r>
            <a:r>
              <a:rPr lang="cs-CZ" sz="2000" dirty="0" smtClean="0">
                <a:solidFill>
                  <a:schemeClr val="tx2">
                    <a:lumMod val="75000"/>
                  </a:schemeClr>
                </a:solidFill>
              </a:rPr>
              <a:t> 2</a:t>
            </a:r>
            <a:r>
              <a:rPr lang="cs-CZ" sz="2000" dirty="0" smtClean="0"/>
              <a:t> = 22</a:t>
            </a:r>
            <a:endParaRPr lang="cs-CZ" sz="2000" dirty="0"/>
          </a:p>
        </p:txBody>
      </p:sp>
      <p:sp>
        <p:nvSpPr>
          <p:cNvPr id="36" name="TextovéPole 35"/>
          <p:cNvSpPr txBox="1"/>
          <p:nvPr/>
        </p:nvSpPr>
        <p:spPr>
          <a:xfrm>
            <a:off x="3898339" y="476672"/>
            <a:ext cx="3945311" cy="1384995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Jak na to ?</a:t>
            </a:r>
          </a:p>
          <a:p>
            <a:endParaRPr lang="cs-CZ" sz="2400" dirty="0" smtClean="0"/>
          </a:p>
          <a:p>
            <a:r>
              <a:rPr lang="cs-CZ" dirty="0" smtClean="0"/>
              <a:t>Všímám si jen jednotek. Odečtu </a:t>
            </a:r>
            <a:r>
              <a:rPr lang="cs-CZ" dirty="0" smtClean="0"/>
              <a:t>je,</a:t>
            </a:r>
            <a:endParaRPr lang="cs-CZ" dirty="0" smtClean="0"/>
          </a:p>
          <a:p>
            <a:r>
              <a:rPr lang="cs-CZ" dirty="0" smtClean="0"/>
              <a:t>rozdíl přidám k desítkám.</a:t>
            </a:r>
            <a:endParaRPr lang="cs-CZ" dirty="0"/>
          </a:p>
        </p:txBody>
      </p:sp>
      <p:sp>
        <p:nvSpPr>
          <p:cNvPr id="37" name="TextovéPole 36"/>
          <p:cNvSpPr txBox="1"/>
          <p:nvPr/>
        </p:nvSpPr>
        <p:spPr>
          <a:xfrm>
            <a:off x="556320" y="2924944"/>
            <a:ext cx="4482317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</a:t>
            </a:r>
            <a:r>
              <a:rPr lang="cs-CZ" dirty="0" smtClean="0">
                <a:solidFill>
                  <a:srgbClr val="00B0F0"/>
                </a:solidFill>
              </a:rPr>
              <a:t>6 – 3 </a:t>
            </a:r>
            <a:r>
              <a:rPr lang="cs-CZ" dirty="0" smtClean="0"/>
              <a:t>= 30 + ( ___ - ___) = 30 + ___ = ___</a:t>
            </a:r>
          </a:p>
          <a:p>
            <a:r>
              <a:rPr lang="cs-CZ" dirty="0" smtClean="0"/>
              <a:t>4</a:t>
            </a:r>
            <a:r>
              <a:rPr lang="cs-CZ" dirty="0" smtClean="0">
                <a:solidFill>
                  <a:srgbClr val="00B0F0"/>
                </a:solidFill>
              </a:rPr>
              <a:t>7 – 6 </a:t>
            </a:r>
            <a:r>
              <a:rPr lang="cs-CZ" dirty="0" smtClean="0"/>
              <a:t>= 40 + ___ = ___</a:t>
            </a:r>
          </a:p>
          <a:p>
            <a:r>
              <a:rPr lang="cs-CZ" dirty="0" smtClean="0"/>
              <a:t>9</a:t>
            </a:r>
            <a:r>
              <a:rPr lang="cs-CZ" dirty="0" smtClean="0">
                <a:solidFill>
                  <a:srgbClr val="00B0F0"/>
                </a:solidFill>
              </a:rPr>
              <a:t>8 – 2 </a:t>
            </a:r>
            <a:r>
              <a:rPr lang="cs-CZ" dirty="0" smtClean="0"/>
              <a:t>= 90 + ___ = ___</a:t>
            </a:r>
          </a:p>
          <a:p>
            <a:r>
              <a:rPr lang="cs-CZ" dirty="0" smtClean="0"/>
              <a:t>2</a:t>
            </a:r>
            <a:r>
              <a:rPr lang="cs-CZ" dirty="0" smtClean="0">
                <a:solidFill>
                  <a:srgbClr val="00B0F0"/>
                </a:solidFill>
              </a:rPr>
              <a:t>5 – 1 </a:t>
            </a:r>
            <a:r>
              <a:rPr lang="cs-CZ" dirty="0" smtClean="0"/>
              <a:t>= 20 + ___ = ___</a:t>
            </a:r>
            <a:endParaRPr lang="cs-CZ" dirty="0"/>
          </a:p>
        </p:txBody>
      </p:sp>
      <p:sp>
        <p:nvSpPr>
          <p:cNvPr id="38" name="TextovéPole 37"/>
          <p:cNvSpPr txBox="1"/>
          <p:nvPr/>
        </p:nvSpPr>
        <p:spPr>
          <a:xfrm>
            <a:off x="582609" y="4437112"/>
            <a:ext cx="2149371" cy="369332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Vypočítej zpaměti.</a:t>
            </a:r>
            <a:endParaRPr lang="cs-CZ" dirty="0"/>
          </a:p>
        </p:txBody>
      </p:sp>
      <p:sp>
        <p:nvSpPr>
          <p:cNvPr id="39" name="TextovéPole 38"/>
          <p:cNvSpPr txBox="1"/>
          <p:nvPr/>
        </p:nvSpPr>
        <p:spPr>
          <a:xfrm>
            <a:off x="582609" y="4941168"/>
            <a:ext cx="3645550" cy="147732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64 – 3 = ___               88 – 6 = ___</a:t>
            </a:r>
          </a:p>
          <a:p>
            <a:r>
              <a:rPr lang="cs-CZ" dirty="0" smtClean="0"/>
              <a:t>43 – 1 = ___               38 – 2 = ___</a:t>
            </a:r>
          </a:p>
          <a:p>
            <a:r>
              <a:rPr lang="cs-CZ" dirty="0" smtClean="0"/>
              <a:t>67 – 2 = ___               15 – 4 = ___</a:t>
            </a:r>
          </a:p>
          <a:p>
            <a:r>
              <a:rPr lang="cs-CZ" dirty="0" smtClean="0"/>
              <a:t>99 – 4 = ___               73 – 3 = ___</a:t>
            </a:r>
          </a:p>
          <a:p>
            <a:r>
              <a:rPr lang="cs-CZ" dirty="0" smtClean="0"/>
              <a:t>56 – 5 = ___               24 – 1 = ___</a:t>
            </a:r>
            <a:endParaRPr lang="cs-CZ" dirty="0"/>
          </a:p>
        </p:txBody>
      </p:sp>
      <p:sp>
        <p:nvSpPr>
          <p:cNvPr id="40" name="TextovéPole 39"/>
          <p:cNvSpPr txBox="1"/>
          <p:nvPr/>
        </p:nvSpPr>
        <p:spPr>
          <a:xfrm>
            <a:off x="1961493" y="4941168"/>
            <a:ext cx="428322" cy="1477328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61</a:t>
            </a:r>
          </a:p>
          <a:p>
            <a:r>
              <a:rPr lang="cs-CZ" dirty="0" smtClean="0"/>
              <a:t>42</a:t>
            </a:r>
          </a:p>
          <a:p>
            <a:r>
              <a:rPr lang="cs-CZ" dirty="0" smtClean="0"/>
              <a:t>65</a:t>
            </a:r>
          </a:p>
          <a:p>
            <a:r>
              <a:rPr lang="cs-CZ" dirty="0" smtClean="0"/>
              <a:t>95</a:t>
            </a:r>
          </a:p>
          <a:p>
            <a:r>
              <a:rPr lang="cs-CZ" dirty="0" smtClean="0"/>
              <a:t>51</a:t>
            </a:r>
            <a:endParaRPr lang="cs-CZ" dirty="0"/>
          </a:p>
        </p:txBody>
      </p:sp>
      <p:sp>
        <p:nvSpPr>
          <p:cNvPr id="41" name="TextovéPole 40"/>
          <p:cNvSpPr txBox="1"/>
          <p:nvPr/>
        </p:nvSpPr>
        <p:spPr>
          <a:xfrm>
            <a:off x="4228159" y="4941168"/>
            <a:ext cx="428322" cy="1477328"/>
          </a:xfrm>
          <a:prstGeom prst="rect">
            <a:avLst/>
          </a:prstGeom>
          <a:solidFill>
            <a:srgbClr val="00B0F0"/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82</a:t>
            </a:r>
          </a:p>
          <a:p>
            <a:r>
              <a:rPr lang="cs-CZ" dirty="0" smtClean="0"/>
              <a:t>36</a:t>
            </a:r>
          </a:p>
          <a:p>
            <a:r>
              <a:rPr lang="cs-CZ" dirty="0" smtClean="0"/>
              <a:t>11</a:t>
            </a:r>
          </a:p>
          <a:p>
            <a:r>
              <a:rPr lang="cs-CZ" dirty="0" smtClean="0"/>
              <a:t>70</a:t>
            </a:r>
          </a:p>
          <a:p>
            <a:r>
              <a:rPr lang="cs-CZ" dirty="0" smtClean="0"/>
              <a:t>23</a:t>
            </a:r>
            <a:endParaRPr lang="cs-CZ" dirty="0"/>
          </a:p>
        </p:txBody>
      </p:sp>
      <p:graphicFrame>
        <p:nvGraphicFramePr>
          <p:cNvPr id="42" name="Tabulka 4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274056"/>
              </p:ext>
            </p:extLst>
          </p:nvPr>
        </p:nvGraphicFramePr>
        <p:xfrm>
          <a:off x="5724128" y="2874328"/>
          <a:ext cx="1728192" cy="3544168"/>
        </p:xfrm>
        <a:graphic>
          <a:graphicData uri="http://schemas.openxmlformats.org/drawingml/2006/table">
            <a:tbl>
              <a:tblPr firstRow="1" bandRow="1">
                <a:tableStyleId>{22838BEF-8BB2-4498-84A7-C5851F593DF1}</a:tableStyleId>
              </a:tblPr>
              <a:tblGrid>
                <a:gridCol w="501041"/>
                <a:gridCol w="501041"/>
                <a:gridCol w="726110"/>
              </a:tblGrid>
              <a:tr h="443021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>
                          <a:solidFill>
                            <a:schemeClr val="bg1"/>
                          </a:solidFill>
                        </a:rPr>
                        <a:t>a-b</a:t>
                      </a:r>
                      <a:endParaRPr lang="cs-CZ" dirty="0">
                        <a:solidFill>
                          <a:schemeClr val="bg1"/>
                        </a:solidFill>
                      </a:endParaRPr>
                    </a:p>
                  </a:txBody>
                  <a:tcPr>
                    <a:solidFill>
                      <a:srgbClr val="002060"/>
                    </a:solidFill>
                  </a:tcPr>
                </a:tc>
              </a:tr>
              <a:tr h="443021">
                <a:tc>
                  <a:txBody>
                    <a:bodyPr/>
                    <a:lstStyle/>
                    <a:p>
                      <a:r>
                        <a:rPr lang="cs-CZ" dirty="0" smtClean="0"/>
                        <a:t>57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3021">
                <a:tc>
                  <a:txBody>
                    <a:bodyPr/>
                    <a:lstStyle/>
                    <a:p>
                      <a:r>
                        <a:rPr lang="cs-CZ" dirty="0" smtClean="0"/>
                        <a:t>62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2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3021">
                <a:tc>
                  <a:txBody>
                    <a:bodyPr/>
                    <a:lstStyle/>
                    <a:p>
                      <a:r>
                        <a:rPr lang="cs-CZ" dirty="0" smtClean="0"/>
                        <a:t>48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3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3021">
                <a:tc>
                  <a:txBody>
                    <a:bodyPr/>
                    <a:lstStyle/>
                    <a:p>
                      <a:r>
                        <a:rPr lang="cs-CZ" dirty="0" smtClean="0"/>
                        <a:t>36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5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3021">
                <a:tc>
                  <a:txBody>
                    <a:bodyPr/>
                    <a:lstStyle/>
                    <a:p>
                      <a:r>
                        <a:rPr lang="cs-CZ" dirty="0" smtClean="0"/>
                        <a:t>92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1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3021">
                <a:tc>
                  <a:txBody>
                    <a:bodyPr/>
                    <a:lstStyle/>
                    <a:p>
                      <a:r>
                        <a:rPr lang="cs-CZ" dirty="0" smtClean="0"/>
                        <a:t>71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0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  <a:tr h="443021">
                <a:tc>
                  <a:txBody>
                    <a:bodyPr/>
                    <a:lstStyle/>
                    <a:p>
                      <a:r>
                        <a:rPr lang="cs-CZ" dirty="0" smtClean="0"/>
                        <a:t>15</a:t>
                      </a:r>
                      <a:endParaRPr lang="cs-CZ" dirty="0"/>
                    </a:p>
                  </a:txBody>
                  <a:tcPr>
                    <a:solidFill>
                      <a:srgbClr val="92D05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4</a:t>
                      </a:r>
                      <a:endParaRPr lang="cs-CZ" dirty="0"/>
                    </a:p>
                  </a:txBody>
                  <a:tcPr>
                    <a:solidFill>
                      <a:srgbClr val="00B0F0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49924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7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4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0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" grpId="0" animBg="1"/>
      <p:bldP spid="4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72363" y="188640"/>
            <a:ext cx="7334765" cy="73866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dirty="0" smtClean="0"/>
              <a:t>Odečti obrázky, které k sobě svým významem patří </a:t>
            </a:r>
            <a:r>
              <a:rPr lang="cs-CZ" dirty="0" smtClean="0"/>
              <a:t>(</a:t>
            </a:r>
            <a:r>
              <a:rPr lang="cs-CZ" sz="2400" dirty="0" smtClean="0">
                <a:solidFill>
                  <a:srgbClr val="FF0000"/>
                </a:solidFill>
              </a:rPr>
              <a:t>nezapomeň</a:t>
            </a:r>
            <a:r>
              <a:rPr lang="cs-CZ" dirty="0" smtClean="0"/>
              <a:t>,</a:t>
            </a:r>
          </a:p>
          <a:p>
            <a:r>
              <a:rPr lang="cs-CZ" dirty="0"/>
              <a:t>m</a:t>
            </a:r>
            <a:r>
              <a:rPr lang="cs-CZ" dirty="0" smtClean="0"/>
              <a:t>enšenec je větší než </a:t>
            </a:r>
            <a:r>
              <a:rPr lang="cs-CZ" dirty="0" smtClean="0"/>
              <a:t>menšitel!). Příklady </a:t>
            </a:r>
            <a:r>
              <a:rPr lang="cs-CZ" dirty="0" smtClean="0"/>
              <a:t>zapiš.</a:t>
            </a:r>
            <a:endParaRPr lang="cs-CZ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9271" y="1299147"/>
            <a:ext cx="1191179" cy="79208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54483" y="2338828"/>
            <a:ext cx="1187435" cy="9686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6332" y="2283745"/>
            <a:ext cx="804610" cy="95581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216688" y="2382672"/>
            <a:ext cx="720196" cy="76209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31431" y="1319036"/>
            <a:ext cx="592088" cy="100179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9190" y="3574588"/>
            <a:ext cx="1038830" cy="125362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2" name="Picture 8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11672206">
            <a:off x="2576908" y="3610451"/>
            <a:ext cx="977970" cy="10855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91964" y="1893535"/>
            <a:ext cx="753551" cy="937418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4" name="Picture 10"/>
          <p:cNvPicPr>
            <a:picLocks noChangeAspect="1" noChangeArrowheads="1"/>
          </p:cNvPicPr>
          <p:nvPr/>
        </p:nvPicPr>
        <p:blipFill>
          <a:blip r:embed="rId1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68671" y="1273300"/>
            <a:ext cx="867424" cy="9686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5" name="Picture 11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6669" y="1944452"/>
            <a:ext cx="752751" cy="75275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6" name="Picture 12"/>
          <p:cNvPicPr>
            <a:picLocks noChangeAspect="1" noChangeArrowheads="1"/>
          </p:cNvPicPr>
          <p:nvPr/>
        </p:nvPicPr>
        <p:blipFill>
          <a:blip r:embed="rId1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6303" y="3229116"/>
            <a:ext cx="790575" cy="9048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7" name="Picture 13"/>
          <p:cNvPicPr>
            <a:picLocks noChangeAspect="1" noChangeArrowheads="1"/>
          </p:cNvPicPr>
          <p:nvPr/>
        </p:nvPicPr>
        <p:blipFill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88656" y="1348773"/>
            <a:ext cx="726394" cy="1022796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8" name="Picture 14"/>
          <p:cNvPicPr>
            <a:picLocks noChangeAspect="1" noChangeArrowheads="1"/>
          </p:cNvPicPr>
          <p:nvPr/>
        </p:nvPicPr>
        <p:blipFill>
          <a:blip r:embed="rId1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7399" y="2551191"/>
            <a:ext cx="1109675" cy="120831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39" name="Picture 15"/>
          <p:cNvPicPr>
            <a:picLocks noChangeAspect="1" noChangeArrowheads="1"/>
          </p:cNvPicPr>
          <p:nvPr/>
        </p:nvPicPr>
        <p:blipFill>
          <a:blip r:embed="rId1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23703" y="3550941"/>
            <a:ext cx="1080053" cy="9993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2" name="Zaoblený obdélníkový popisek 31"/>
          <p:cNvSpPr/>
          <p:nvPr/>
        </p:nvSpPr>
        <p:spPr>
          <a:xfrm>
            <a:off x="2058235" y="3744268"/>
            <a:ext cx="559060" cy="306324"/>
          </a:xfrm>
          <a:prstGeom prst="wedgeRoundRectCallout">
            <a:avLst>
              <a:gd name="adj1" fmla="val 76195"/>
              <a:gd name="adj2" fmla="val 5356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32</a:t>
            </a:r>
            <a:endParaRPr lang="cs-CZ" dirty="0"/>
          </a:p>
        </p:txBody>
      </p:sp>
      <p:sp>
        <p:nvSpPr>
          <p:cNvPr id="33" name="Zaoblený obdélníkový popisek 32"/>
          <p:cNvSpPr/>
          <p:nvPr/>
        </p:nvSpPr>
        <p:spPr>
          <a:xfrm>
            <a:off x="128402" y="4145186"/>
            <a:ext cx="559060" cy="306324"/>
          </a:xfrm>
          <a:prstGeom prst="wedgeRoundRectCallout">
            <a:avLst>
              <a:gd name="adj1" fmla="val 122337"/>
              <a:gd name="adj2" fmla="val 1501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84</a:t>
            </a:r>
            <a:endParaRPr lang="cs-CZ" dirty="0"/>
          </a:p>
        </p:txBody>
      </p:sp>
      <p:sp>
        <p:nvSpPr>
          <p:cNvPr id="34" name="Zaoblený obdélníkový popisek 33"/>
          <p:cNvSpPr/>
          <p:nvPr/>
        </p:nvSpPr>
        <p:spPr>
          <a:xfrm>
            <a:off x="249577" y="3265715"/>
            <a:ext cx="559060" cy="306324"/>
          </a:xfrm>
          <a:prstGeom prst="wedgeRoundRectCallout">
            <a:avLst>
              <a:gd name="adj1" fmla="val 20731"/>
              <a:gd name="adj2" fmla="val -12972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19</a:t>
            </a:r>
            <a:endParaRPr lang="cs-CZ" dirty="0"/>
          </a:p>
        </p:txBody>
      </p:sp>
      <p:sp>
        <p:nvSpPr>
          <p:cNvPr id="35" name="Zaoblený obdélníkový popisek 34"/>
          <p:cNvSpPr/>
          <p:nvPr/>
        </p:nvSpPr>
        <p:spPr>
          <a:xfrm>
            <a:off x="1354664" y="1274047"/>
            <a:ext cx="559060" cy="306324"/>
          </a:xfrm>
          <a:prstGeom prst="wedgeRoundRectCallout">
            <a:avLst>
              <a:gd name="adj1" fmla="val -51136"/>
              <a:gd name="adj2" fmla="val 7833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45</a:t>
            </a:r>
            <a:endParaRPr lang="cs-CZ" dirty="0"/>
          </a:p>
        </p:txBody>
      </p:sp>
      <p:sp>
        <p:nvSpPr>
          <p:cNvPr id="36" name="Zaoblený obdélníkový popisek 35"/>
          <p:cNvSpPr/>
          <p:nvPr/>
        </p:nvSpPr>
        <p:spPr>
          <a:xfrm>
            <a:off x="1944091" y="1785445"/>
            <a:ext cx="559060" cy="306324"/>
          </a:xfrm>
          <a:prstGeom prst="wedgeRoundRectCallout">
            <a:avLst>
              <a:gd name="adj1" fmla="val -52552"/>
              <a:gd name="adj2" fmla="val 11322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37" name="Zaoblený obdélníkový popisek 36"/>
          <p:cNvSpPr/>
          <p:nvPr/>
        </p:nvSpPr>
        <p:spPr>
          <a:xfrm>
            <a:off x="1778705" y="2912141"/>
            <a:ext cx="559060" cy="306324"/>
          </a:xfrm>
          <a:prstGeom prst="wedgeRoundRectCallout">
            <a:avLst>
              <a:gd name="adj1" fmla="val 53419"/>
              <a:gd name="adj2" fmla="val -9892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10</a:t>
            </a:r>
            <a:endParaRPr lang="cs-CZ" dirty="0"/>
          </a:p>
        </p:txBody>
      </p:sp>
      <p:sp>
        <p:nvSpPr>
          <p:cNvPr id="38" name="Zaoblený obdélníkový popisek 37"/>
          <p:cNvSpPr/>
          <p:nvPr/>
        </p:nvSpPr>
        <p:spPr>
          <a:xfrm>
            <a:off x="3449820" y="1770017"/>
            <a:ext cx="559060" cy="306324"/>
          </a:xfrm>
          <a:prstGeom prst="wedgeRoundRectCallout">
            <a:avLst>
              <a:gd name="adj1" fmla="val -73440"/>
              <a:gd name="adj2" fmla="val 10999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40</a:t>
            </a:r>
            <a:endParaRPr lang="cs-CZ" dirty="0"/>
          </a:p>
        </p:txBody>
      </p:sp>
      <p:sp>
        <p:nvSpPr>
          <p:cNvPr id="39" name="Zaoblený obdélníkový popisek 38"/>
          <p:cNvSpPr/>
          <p:nvPr/>
        </p:nvSpPr>
        <p:spPr>
          <a:xfrm>
            <a:off x="4152157" y="1247523"/>
            <a:ext cx="559060" cy="306324"/>
          </a:xfrm>
          <a:prstGeom prst="wedgeRoundRectCallout">
            <a:avLst>
              <a:gd name="adj1" fmla="val 46456"/>
              <a:gd name="adj2" fmla="val 90822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47</a:t>
            </a:r>
            <a:endParaRPr lang="cs-CZ" dirty="0"/>
          </a:p>
        </p:txBody>
      </p:sp>
      <p:sp>
        <p:nvSpPr>
          <p:cNvPr id="40" name="Zaoblený obdélníkový popisek 39"/>
          <p:cNvSpPr/>
          <p:nvPr/>
        </p:nvSpPr>
        <p:spPr>
          <a:xfrm>
            <a:off x="4064643" y="3308510"/>
            <a:ext cx="559060" cy="306324"/>
          </a:xfrm>
          <a:prstGeom prst="wedgeRoundRectCallout">
            <a:avLst>
              <a:gd name="adj1" fmla="val 35600"/>
              <a:gd name="adj2" fmla="val -107106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5</a:t>
            </a:r>
            <a:endParaRPr lang="cs-CZ" dirty="0"/>
          </a:p>
        </p:txBody>
      </p:sp>
      <p:sp>
        <p:nvSpPr>
          <p:cNvPr id="41" name="Zaoblený obdélníkový popisek 40"/>
          <p:cNvSpPr/>
          <p:nvPr/>
        </p:nvSpPr>
        <p:spPr>
          <a:xfrm>
            <a:off x="4064642" y="4187729"/>
            <a:ext cx="559060" cy="306324"/>
          </a:xfrm>
          <a:prstGeom prst="wedgeRoundRectCallout">
            <a:avLst>
              <a:gd name="adj1" fmla="val 83748"/>
              <a:gd name="adj2" fmla="val -51971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42" name="Zaoblený obdélníkový popisek 41"/>
          <p:cNvSpPr/>
          <p:nvPr/>
        </p:nvSpPr>
        <p:spPr>
          <a:xfrm>
            <a:off x="6021469" y="1493417"/>
            <a:ext cx="559060" cy="306324"/>
          </a:xfrm>
          <a:prstGeom prst="wedgeRoundRectCallout">
            <a:avLst>
              <a:gd name="adj1" fmla="val -73440"/>
              <a:gd name="adj2" fmla="val 10999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30</a:t>
            </a:r>
            <a:endParaRPr lang="cs-CZ" dirty="0"/>
          </a:p>
        </p:txBody>
      </p:sp>
      <p:sp>
        <p:nvSpPr>
          <p:cNvPr id="43" name="Zaoblený obdélníkový popisek 42"/>
          <p:cNvSpPr/>
          <p:nvPr/>
        </p:nvSpPr>
        <p:spPr>
          <a:xfrm>
            <a:off x="5606773" y="2946317"/>
            <a:ext cx="559060" cy="306324"/>
          </a:xfrm>
          <a:prstGeom prst="wedgeRoundRectCallout">
            <a:avLst>
              <a:gd name="adj1" fmla="val 30644"/>
              <a:gd name="adj2" fmla="val 87376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99</a:t>
            </a:r>
            <a:endParaRPr lang="cs-CZ" dirty="0"/>
          </a:p>
        </p:txBody>
      </p:sp>
      <p:sp>
        <p:nvSpPr>
          <p:cNvPr id="44" name="Zaoblený obdélníkový popisek 43"/>
          <p:cNvSpPr/>
          <p:nvPr/>
        </p:nvSpPr>
        <p:spPr>
          <a:xfrm>
            <a:off x="7335520" y="3838862"/>
            <a:ext cx="559060" cy="306324"/>
          </a:xfrm>
          <a:prstGeom prst="wedgeRoundRectCallout">
            <a:avLst>
              <a:gd name="adj1" fmla="val -9244"/>
              <a:gd name="adj2" fmla="val -131229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68</a:t>
            </a:r>
            <a:endParaRPr lang="cs-CZ" dirty="0"/>
          </a:p>
        </p:txBody>
      </p:sp>
      <p:sp>
        <p:nvSpPr>
          <p:cNvPr id="45" name="Zaoblený obdélníkový popisek 44"/>
          <p:cNvSpPr/>
          <p:nvPr/>
        </p:nvSpPr>
        <p:spPr>
          <a:xfrm>
            <a:off x="7615050" y="1790770"/>
            <a:ext cx="559060" cy="306324"/>
          </a:xfrm>
          <a:prstGeom prst="wedgeRoundRectCallout">
            <a:avLst>
              <a:gd name="adj1" fmla="val -73440"/>
              <a:gd name="adj2" fmla="val 109990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4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66996" y="1450600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1.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2576985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2.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210942" y="3901061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3.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1552668" y="2136162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4.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2870166" y="3902586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5.</a:t>
            </a:r>
            <a:endParaRPr lang="cs-CZ" dirty="0"/>
          </a:p>
        </p:txBody>
      </p:sp>
      <p:sp>
        <p:nvSpPr>
          <p:cNvPr id="12" name="TextovéPole 11"/>
          <p:cNvSpPr txBox="1"/>
          <p:nvPr/>
        </p:nvSpPr>
        <p:spPr>
          <a:xfrm>
            <a:off x="5002383" y="4012982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6.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7056126" y="1757648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7.</a:t>
            </a:r>
            <a:endParaRPr lang="cs-CZ" dirty="0"/>
          </a:p>
        </p:txBody>
      </p:sp>
      <p:pic>
        <p:nvPicPr>
          <p:cNvPr id="1040" name="Picture 16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30333" y="4094291"/>
            <a:ext cx="1010904" cy="28802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1041" name="Picture 17"/>
          <p:cNvPicPr>
            <a:picLocks noChangeAspect="1" noChangeArrowheads="1"/>
          </p:cNvPicPr>
          <p:nvPr/>
        </p:nvPicPr>
        <p:blipFill>
          <a:blip r:embed="rId1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77305" y="2424834"/>
            <a:ext cx="678091" cy="58149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3395106" y="2461621"/>
            <a:ext cx="39145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8.</a:t>
            </a:r>
            <a:endParaRPr lang="cs-CZ" dirty="0"/>
          </a:p>
        </p:txBody>
      </p:sp>
      <p:sp>
        <p:nvSpPr>
          <p:cNvPr id="58" name="Zaoblený obdélníkový popisek 57"/>
          <p:cNvSpPr/>
          <p:nvPr/>
        </p:nvSpPr>
        <p:spPr>
          <a:xfrm>
            <a:off x="3143989" y="3050789"/>
            <a:ext cx="559060" cy="306324"/>
          </a:xfrm>
          <a:prstGeom prst="wedgeRoundRectCallout">
            <a:avLst>
              <a:gd name="adj1" fmla="val 8458"/>
              <a:gd name="adj2" fmla="val -118306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6</a:t>
            </a:r>
            <a:endParaRPr lang="cs-CZ" dirty="0"/>
          </a:p>
        </p:txBody>
      </p:sp>
      <p:sp>
        <p:nvSpPr>
          <p:cNvPr id="59" name="Zaoblený obdélníkový popisek 58"/>
          <p:cNvSpPr/>
          <p:nvPr/>
        </p:nvSpPr>
        <p:spPr>
          <a:xfrm>
            <a:off x="5876725" y="4397080"/>
            <a:ext cx="559060" cy="306324"/>
          </a:xfrm>
          <a:prstGeom prst="wedgeRoundRectCallout">
            <a:avLst>
              <a:gd name="adj1" fmla="val 70767"/>
              <a:gd name="adj2" fmla="val -85138"/>
              <a:gd name="adj3" fmla="val 16667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76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407932" y="5157192"/>
            <a:ext cx="19335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___ - ___ = ___</a:t>
            </a:r>
            <a:endParaRPr lang="cs-CZ" sz="2000" dirty="0"/>
          </a:p>
        </p:txBody>
      </p:sp>
      <p:sp>
        <p:nvSpPr>
          <p:cNvPr id="61" name="TextovéPole 60"/>
          <p:cNvSpPr txBox="1"/>
          <p:nvPr/>
        </p:nvSpPr>
        <p:spPr>
          <a:xfrm>
            <a:off x="407932" y="5509647"/>
            <a:ext cx="19335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___ - ___ = ___</a:t>
            </a:r>
            <a:endParaRPr lang="cs-CZ" sz="2000" dirty="0"/>
          </a:p>
        </p:txBody>
      </p:sp>
      <p:sp>
        <p:nvSpPr>
          <p:cNvPr id="62" name="TextovéPole 61"/>
          <p:cNvSpPr txBox="1"/>
          <p:nvPr/>
        </p:nvSpPr>
        <p:spPr>
          <a:xfrm>
            <a:off x="407932" y="5805520"/>
            <a:ext cx="19335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___ - ___ = ___</a:t>
            </a:r>
            <a:endParaRPr lang="cs-CZ" sz="2000" dirty="0"/>
          </a:p>
        </p:txBody>
      </p:sp>
      <p:sp>
        <p:nvSpPr>
          <p:cNvPr id="63" name="TextovéPole 62"/>
          <p:cNvSpPr txBox="1"/>
          <p:nvPr/>
        </p:nvSpPr>
        <p:spPr>
          <a:xfrm>
            <a:off x="435192" y="6150718"/>
            <a:ext cx="19335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___ - ___ = ___</a:t>
            </a:r>
            <a:endParaRPr lang="cs-CZ" sz="2000" dirty="0"/>
          </a:p>
        </p:txBody>
      </p:sp>
      <p:sp>
        <p:nvSpPr>
          <p:cNvPr id="64" name="TextovéPole 63"/>
          <p:cNvSpPr txBox="1"/>
          <p:nvPr/>
        </p:nvSpPr>
        <p:spPr>
          <a:xfrm>
            <a:off x="4623703" y="6150718"/>
            <a:ext cx="19335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___ - ___ = ___</a:t>
            </a:r>
            <a:endParaRPr lang="cs-CZ" sz="2000" dirty="0"/>
          </a:p>
        </p:txBody>
      </p:sp>
      <p:sp>
        <p:nvSpPr>
          <p:cNvPr id="65" name="TextovéPole 64"/>
          <p:cNvSpPr txBox="1"/>
          <p:nvPr/>
        </p:nvSpPr>
        <p:spPr>
          <a:xfrm>
            <a:off x="4623703" y="5805520"/>
            <a:ext cx="19335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___ - ___ = ___</a:t>
            </a:r>
            <a:endParaRPr lang="cs-CZ" sz="2000" dirty="0"/>
          </a:p>
        </p:txBody>
      </p:sp>
      <p:sp>
        <p:nvSpPr>
          <p:cNvPr id="66" name="TextovéPole 65"/>
          <p:cNvSpPr txBox="1"/>
          <p:nvPr/>
        </p:nvSpPr>
        <p:spPr>
          <a:xfrm>
            <a:off x="4623703" y="5509647"/>
            <a:ext cx="19335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___ - ___ = ___</a:t>
            </a:r>
            <a:endParaRPr lang="cs-CZ" sz="2000" dirty="0"/>
          </a:p>
        </p:txBody>
      </p:sp>
      <p:sp>
        <p:nvSpPr>
          <p:cNvPr id="67" name="TextovéPole 66"/>
          <p:cNvSpPr txBox="1"/>
          <p:nvPr/>
        </p:nvSpPr>
        <p:spPr>
          <a:xfrm>
            <a:off x="4623702" y="5165925"/>
            <a:ext cx="193354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dirty="0" smtClean="0"/>
              <a:t>___ - ___ = ___</a:t>
            </a:r>
            <a:endParaRPr lang="cs-CZ" sz="2000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2402350" y="5227389"/>
            <a:ext cx="1606530" cy="132343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45 –  5 = 40</a:t>
            </a:r>
          </a:p>
          <a:p>
            <a:r>
              <a:rPr lang="cs-CZ" sz="2000" dirty="0" smtClean="0"/>
              <a:t>19 – 10 =  9</a:t>
            </a:r>
          </a:p>
          <a:p>
            <a:r>
              <a:rPr lang="cs-CZ" sz="2000" dirty="0" smtClean="0"/>
              <a:t>84 – 40 = 44 </a:t>
            </a:r>
          </a:p>
          <a:p>
            <a:r>
              <a:rPr lang="cs-CZ" sz="2000" dirty="0" smtClean="0"/>
              <a:t>47 –  1 = 46</a:t>
            </a:r>
            <a:endParaRPr lang="cs-CZ" sz="2000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6515914" y="5215121"/>
            <a:ext cx="1471878" cy="1323439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000" dirty="0" smtClean="0"/>
              <a:t>32 – 30 = 2 </a:t>
            </a:r>
          </a:p>
          <a:p>
            <a:r>
              <a:rPr lang="cs-CZ" sz="2000" dirty="0" smtClean="0"/>
              <a:t>68 – 4 = 64</a:t>
            </a:r>
          </a:p>
          <a:p>
            <a:r>
              <a:rPr lang="cs-CZ" sz="2000" dirty="0" smtClean="0"/>
              <a:t>99 – 7 = 92</a:t>
            </a:r>
          </a:p>
          <a:p>
            <a:r>
              <a:rPr lang="cs-CZ" sz="2000" dirty="0" smtClean="0"/>
              <a:t>76 – 6 = 70</a:t>
            </a:r>
            <a:endParaRPr lang="cs-CZ" sz="2000" dirty="0"/>
          </a:p>
        </p:txBody>
      </p:sp>
      <p:sp>
        <p:nvSpPr>
          <p:cNvPr id="31" name="TextovéPole 30"/>
          <p:cNvSpPr txBox="1"/>
          <p:nvPr/>
        </p:nvSpPr>
        <p:spPr>
          <a:xfrm>
            <a:off x="344094" y="6550828"/>
            <a:ext cx="3283271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600" dirty="0" smtClean="0"/>
              <a:t>K obrázkům najdi slova souřadná.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40918396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/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" dur="10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/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10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9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0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8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1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3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4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7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49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0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/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3" dur="10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5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6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/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9" dur="10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6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2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0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3" dur="1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5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76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79" dur="10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2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3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/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85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87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88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0" dur="1000"/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1" dur="1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3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5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9" fill="hold">
                      <p:stCondLst>
                        <p:cond delay="indefinite"/>
                      </p:stCondLst>
                      <p:childTnLst>
                        <p:par>
                          <p:cTn id="100" fill="hold">
                            <p:stCondLst>
                              <p:cond delay="0"/>
                            </p:stCondLst>
                            <p:childTnLst>
                              <p:par>
                                <p:cTn id="10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2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4" dur="1000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5" dur="10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8" dur="1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9" dur="1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1" dur="10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3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4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5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7" dur="10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9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0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2" dur="1000"/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3" dur="1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9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34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5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6" dur="1000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37" dur="10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9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0" dur="1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2" dur="1000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3" dur="10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4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4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46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7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/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49" dur="10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2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3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4" dur="1000"/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55" dur="10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5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7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8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9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0" dur="1000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3" fill="hold">
                      <p:stCondLst>
                        <p:cond delay="indefinite"/>
                      </p:stCondLst>
                      <p:childTnLst>
                        <p:par>
                          <p:cTn id="164" fill="hold">
                            <p:stCondLst>
                              <p:cond delay="0"/>
                            </p:stCondLst>
                            <p:childTnLst>
                              <p:par>
                                <p:cTn id="16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6" dur="10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7" dur="10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8" dur="1000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9" dur="10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2" dur="1000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4" dur="1000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75" dur="10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7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78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9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0" dur="1000"/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1" dur="10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3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84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5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6" dur="1000"/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7" dur="10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8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89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0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1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2" dur="1000"/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93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5" fill="hold">
                      <p:stCondLst>
                        <p:cond delay="indefinite"/>
                      </p:stCondLst>
                      <p:childTnLst>
                        <p:par>
                          <p:cTn id="196" fill="hold">
                            <p:stCondLst>
                              <p:cond delay="0"/>
                            </p:stCondLst>
                            <p:childTnLst>
                              <p:par>
                                <p:cTn id="197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98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9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0" dur="1000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1" dur="10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3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04" dur="1000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5" dur="1000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6" dur="1000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07" dur="10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09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0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1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2" dur="1000"/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3" dur="10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1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1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16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7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8" dur="1000"/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19" dur="10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21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22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3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4" dur="1000"/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2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7" fill="hold">
                      <p:stCondLst>
                        <p:cond delay="indefinite"/>
                      </p:stCondLst>
                      <p:childTnLst>
                        <p:par>
                          <p:cTn id="228" fill="hold">
                            <p:stCondLst>
                              <p:cond delay="0"/>
                            </p:stCondLst>
                            <p:childTnLst>
                              <p:par>
                                <p:cTn id="229" presetID="3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0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1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2" dur="1000"/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3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34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35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36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7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8" dur="1000"/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39" dur="10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1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2" dur="1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3" dur="1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4" dur="1000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45" dur="10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4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47" presetID="31" presetClass="exit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8" dur="1000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9" dur="1000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0" dur="1000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1" dur="10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2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253" presetID="31" presetClass="exit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54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5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6" dur="1000"/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5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5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9" fill="hold">
                      <p:stCondLst>
                        <p:cond delay="indefinite"/>
                      </p:stCondLst>
                      <p:childTnLst>
                        <p:par>
                          <p:cTn id="260" fill="hold">
                            <p:stCondLst>
                              <p:cond delay="0"/>
                            </p:stCondLst>
                            <p:childTnLst>
                              <p:par>
                                <p:cTn id="261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2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3" fill="hold">
                      <p:stCondLst>
                        <p:cond delay="indefinite"/>
                      </p:stCondLst>
                      <p:childTnLst>
                        <p:par>
                          <p:cTn id="274" fill="hold">
                            <p:stCondLst>
                              <p:cond delay="0"/>
                            </p:stCondLst>
                            <p:childTnLst>
                              <p:par>
                                <p:cTn id="27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7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8" dur="500" fill="hold"/>
                                        <p:tgtEl>
                                          <p:spTgt spid="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9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2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3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4" dur="500"/>
                                        <p:tgtEl>
                                          <p:spTgt spid="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9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9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3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4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0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0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9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2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3" dur="500" fill="hold"/>
                                        <p:tgtEl>
                                          <p:spTgt spid="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4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7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8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19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4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7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9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2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3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4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7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8" dur="5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9" dur="5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2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4" dur="5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4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2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3" dur="500" fill="hold"/>
                                        <p:tgtEl>
                                          <p:spTgt spid="103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4" dur="500"/>
                                        <p:tgtEl>
                                          <p:spTgt spid="1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5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7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8" dur="500" fill="hold"/>
                                        <p:tgtEl>
                                          <p:spTgt spid="103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9" dur="500"/>
                                        <p:tgtEl>
                                          <p:spTgt spid="10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2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3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4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6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7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8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9" dur="5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2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4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77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8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9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2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3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4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8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7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8" dur="500" fill="hold"/>
                                        <p:tgtEl>
                                          <p:spTgt spid="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9" dur="500"/>
                                        <p:tgtEl>
                                          <p:spTgt spid="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2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3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4" dur="500"/>
                                        <p:tgtEl>
                                          <p:spTgt spid="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9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8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99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2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3" dur="500" fill="hold"/>
                                        <p:tgtEl>
                                          <p:spTgt spid="103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4" dur="500"/>
                                        <p:tgtEl>
                                          <p:spTgt spid="10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0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7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8" dur="500" fill="hold"/>
                                        <p:tgtEl>
                                          <p:spTgt spid="103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9" dur="500"/>
                                        <p:tgtEl>
                                          <p:spTgt spid="10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2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3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4" dur="500"/>
                                        <p:tgtEl>
                                          <p:spTgt spid="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1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1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9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2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4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2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7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8" dur="500" fill="hold"/>
                                        <p:tgtEl>
                                          <p:spTgt spid="103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9" dur="500"/>
                                        <p:tgtEl>
                                          <p:spTgt spid="10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2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3" dur="500" fill="hold"/>
                                        <p:tgtEl>
                                          <p:spTgt spid="10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4" dur="500"/>
                                        <p:tgtEl>
                                          <p:spTgt spid="10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3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7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8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39" dur="500"/>
                                        <p:tgtEl>
                                          <p:spTgt spid="4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2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3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4" dur="500"/>
                                        <p:tgtEl>
                                          <p:spTgt spid="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4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4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8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9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2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3" dur="5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4" dur="5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55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7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8" dur="500" fill="hold"/>
                                        <p:tgtEl>
                                          <p:spTgt spid="5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9" dur="500"/>
                                        <p:tgtEl>
                                          <p:spTgt spid="5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2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3" dur="500" fill="hold"/>
                                        <p:tgtEl>
                                          <p:spTgt spid="10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4" dur="500"/>
                                        <p:tgtEl>
                                          <p:spTgt spid="104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5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7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8" dur="500" fill="hold"/>
                                        <p:tgtEl>
                                          <p:spTgt spid="10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69" dur="500"/>
                                        <p:tgtEl>
                                          <p:spTgt spid="10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0" presetID="53" presetClass="entr" presetSubtype="16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4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" grpId="0" animBg="1"/>
      <p:bldP spid="32" grpId="1" animBg="1"/>
      <p:bldP spid="33" grpId="0" animBg="1"/>
      <p:bldP spid="33" grpId="1" animBg="1"/>
      <p:bldP spid="34" grpId="0" animBg="1"/>
      <p:bldP spid="34" grpId="1" animBg="1"/>
      <p:bldP spid="35" grpId="0" animBg="1"/>
      <p:bldP spid="35" grpId="1" animBg="1"/>
      <p:bldP spid="36" grpId="0" animBg="1"/>
      <p:bldP spid="36" grpId="1" animBg="1"/>
      <p:bldP spid="37" grpId="0" animBg="1"/>
      <p:bldP spid="37" grpId="1" animBg="1"/>
      <p:bldP spid="38" grpId="0" animBg="1"/>
      <p:bldP spid="38" grpId="1" animBg="1"/>
      <p:bldP spid="39" grpId="0" animBg="1"/>
      <p:bldP spid="39" grpId="1" animBg="1"/>
      <p:bldP spid="40" grpId="0" animBg="1"/>
      <p:bldP spid="40" grpId="1" animBg="1"/>
      <p:bldP spid="41" grpId="0" animBg="1"/>
      <p:bldP spid="41" grpId="1" animBg="1"/>
      <p:bldP spid="42" grpId="0" animBg="1"/>
      <p:bldP spid="42" grpId="1" animBg="1"/>
      <p:bldP spid="43" grpId="0" animBg="1"/>
      <p:bldP spid="43" grpId="1" animBg="1"/>
      <p:bldP spid="44" grpId="0" animBg="1"/>
      <p:bldP spid="44" grpId="1" animBg="1"/>
      <p:bldP spid="45" grpId="0" animBg="1"/>
      <p:bldP spid="45" grpId="1" animBg="1"/>
      <p:bldP spid="5" grpId="0"/>
      <p:bldP spid="5" grpId="1"/>
      <p:bldP spid="6" grpId="0"/>
      <p:bldP spid="6" grpId="1"/>
      <p:bldP spid="7" grpId="0"/>
      <p:bldP spid="7" grpId="1"/>
      <p:bldP spid="8" grpId="0"/>
      <p:bldP spid="8" grpId="1"/>
      <p:bldP spid="10" grpId="0"/>
      <p:bldP spid="10" grpId="1"/>
      <p:bldP spid="12" grpId="0"/>
      <p:bldP spid="12" grpId="1"/>
      <p:bldP spid="13" grpId="0"/>
      <p:bldP spid="13" grpId="1"/>
      <p:bldP spid="14" grpId="0"/>
      <p:bldP spid="14" grpId="1"/>
      <p:bldP spid="58" grpId="0" animBg="1"/>
      <p:bldP spid="58" grpId="1" animBg="1"/>
      <p:bldP spid="59" grpId="0" animBg="1"/>
      <p:bldP spid="59" grpId="1" animBg="1"/>
      <p:bldP spid="16" grpId="0" animBg="1"/>
      <p:bldP spid="17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052736"/>
            <a:ext cx="47708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V </a:t>
            </a:r>
            <a:r>
              <a:rPr lang="cs-CZ" dirty="0" smtClean="0"/>
              <a:t>prezentaci </a:t>
            </a:r>
            <a:r>
              <a:rPr lang="cs-CZ" dirty="0" smtClean="0"/>
              <a:t>byly použity vlastní </a:t>
            </a:r>
            <a:r>
              <a:rPr lang="cs-CZ" dirty="0" smtClean="0"/>
              <a:t>materiály.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8378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Bohatý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Bohatý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Bohatý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1_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507</TotalTime>
  <Words>765</Words>
  <Application>Microsoft Office PowerPoint</Application>
  <PresentationFormat>Předvádění na obrazovce (4:3)</PresentationFormat>
  <Paragraphs>215</Paragraphs>
  <Slides>8</Slides>
  <Notes>0</Notes>
  <HiddenSlides>2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8</vt:i4>
      </vt:variant>
    </vt:vector>
  </HeadingPairs>
  <TitlesOfParts>
    <vt:vector size="11" baseType="lpstr">
      <vt:lpstr>Bohatý</vt:lpstr>
      <vt:lpstr>Motiv systému Office</vt:lpstr>
      <vt:lpstr>1_Motiv systému Office</vt:lpstr>
      <vt:lpstr>Prezentace aplikace PowerPoint</vt:lpstr>
      <vt:lpstr>ANOTACE:</vt:lpstr>
      <vt:lpstr>Matematika 2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Matematika 2</dc:title>
  <dc:creator>MatejovicovaA</dc:creator>
  <cp:lastModifiedBy>admin</cp:lastModifiedBy>
  <cp:revision>40</cp:revision>
  <dcterms:created xsi:type="dcterms:W3CDTF">2012-01-21T17:13:34Z</dcterms:created>
  <dcterms:modified xsi:type="dcterms:W3CDTF">2012-07-11T22:15:05Z</dcterms:modified>
</cp:coreProperties>
</file>