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72" r:id="rId3"/>
    <p:sldId id="256" r:id="rId4"/>
    <p:sldId id="257" r:id="rId5"/>
    <p:sldId id="258" r:id="rId6"/>
    <p:sldId id="259" r:id="rId7"/>
    <p:sldId id="260" r:id="rId8"/>
    <p:sldId id="263" r:id="rId9"/>
    <p:sldId id="262" r:id="rId10"/>
    <p:sldId id="273" r:id="rId11"/>
    <p:sldId id="267" r:id="rId12"/>
    <p:sldId id="269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3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baseline="0" smtClean="0">
              <a:solidFill>
                <a:srgbClr val="000000"/>
              </a:solidFill>
            </a:rPr>
            <a:t>VY_32_INOVACE_17_Jobs </a:t>
          </a:r>
          <a:r>
            <a:rPr lang="cs-CZ" sz="2000" baseline="0" dirty="0" smtClean="0">
              <a:solidFill>
                <a:srgbClr val="000000"/>
              </a:solidFill>
            </a:rPr>
            <a:t>and </a:t>
          </a:r>
          <a:r>
            <a:rPr lang="cs-CZ" sz="2000" baseline="0" dirty="0" err="1" smtClean="0">
              <a:solidFill>
                <a:srgbClr val="000000"/>
              </a:solidFill>
            </a:rPr>
            <a:t>occupation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14. 5.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5. 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EA3DC5-85BD-4A36-9A5E-816B19CCD981}" type="presOf" srcId="{4C35D32F-0EAB-4CD7-82EE-45574DC2A586}" destId="{D11C995F-01B9-4A9E-8902-744903F1A770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B7A3A043-7C25-44F5-A623-FD06C6A1B00C}" type="presOf" srcId="{D1B46980-6531-4606-95E6-44980827E919}" destId="{2CDFEC33-8C2A-49C6-B23B-FA3577B1DCE9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76667772-B019-450C-807D-FD768D907C38}" type="presOf" srcId="{B651F6E3-6281-48DB-9319-2AEAFDAE7572}" destId="{70A198DD-41D2-4313-8B5B-1CF1BCF383FB}" srcOrd="1" destOrd="0" presId="urn:microsoft.com/office/officeart/2005/8/layout/target3"/>
    <dgm:cxn modelId="{96949F15-05B2-4626-8F85-8D21DC2BDE23}" type="presOf" srcId="{4865AC3F-78E2-43BA-A56B-7C465B8FCF11}" destId="{FC425D1D-3DF2-408E-A4F8-250CA94A45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1D98CE0-B307-4210-888A-876EA66A8668}" type="presOf" srcId="{D1B46980-6531-4606-95E6-44980827E919}" destId="{004736B2-18D3-4D6D-AA18-DF3F81E9E312}" srcOrd="0" destOrd="0" presId="urn:microsoft.com/office/officeart/2005/8/layout/target3"/>
    <dgm:cxn modelId="{57595513-CDFC-439B-ABF0-E20D935CDA54}" type="presOf" srcId="{D05761FA-3C71-4DD0-9183-7C99EBE53F4B}" destId="{0AD6547F-0D75-4083-A7A5-A35AB250ABEA}" srcOrd="0" destOrd="0" presId="urn:microsoft.com/office/officeart/2005/8/layout/target3"/>
    <dgm:cxn modelId="{B64F4BE1-63EE-498D-8D3C-5B65270C2879}" type="presOf" srcId="{D1D4F407-5343-4D3F-B5B9-D407B03CAEB4}" destId="{D005CE8C-CC26-4C3E-AC11-E15060ECD759}" srcOrd="0" destOrd="0" presId="urn:microsoft.com/office/officeart/2005/8/layout/target3"/>
    <dgm:cxn modelId="{7F0BB4A9-2A3A-4B16-BA34-564C7D79D814}" type="presOf" srcId="{B651F6E3-6281-48DB-9319-2AEAFDAE7572}" destId="{7145B55B-1B24-4B93-A1D4-B8021E4AC78C}" srcOrd="0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EB6797CE-ADBE-41A1-8E63-418E24E5085B}" type="presOf" srcId="{D8197B8C-B260-4A16-BDF4-0947B075E274}" destId="{0F7944D4-5DCA-4B9E-A896-D52854246E44}" srcOrd="0" destOrd="0" presId="urn:microsoft.com/office/officeart/2005/8/layout/target3"/>
    <dgm:cxn modelId="{2529DF78-75A5-48CD-9CD1-20FEEF6A7D6B}" type="presOf" srcId="{4865AC3F-78E2-43BA-A56B-7C465B8FCF11}" destId="{54F8D70D-FB57-4298-A600-D8F61B2A354A}" srcOrd="0" destOrd="0" presId="urn:microsoft.com/office/officeart/2005/8/layout/target3"/>
    <dgm:cxn modelId="{0E788911-6A50-4CAA-9F38-DA5E25C9C1D6}" type="presOf" srcId="{4C35D32F-0EAB-4CD7-82EE-45574DC2A586}" destId="{74B68738-347E-4F92-BDA1-E07CC7219E77}" srcOrd="1" destOrd="0" presId="urn:microsoft.com/office/officeart/2005/8/layout/target3"/>
    <dgm:cxn modelId="{E1049835-DE3C-4671-B83C-A0B2DF613C37}" type="presOf" srcId="{D05761FA-3C71-4DD0-9183-7C99EBE53F4B}" destId="{F565A464-E682-4B59-9914-8231AF9F6C7C}" srcOrd="1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6D1F87BF-3829-4377-BF9D-4201130172B1}" type="presOf" srcId="{D1D4F407-5343-4D3F-B5B9-D407B03CAEB4}" destId="{AED2198E-93D5-4001-81B4-73124B309672}" srcOrd="1" destOrd="0" presId="urn:microsoft.com/office/officeart/2005/8/layout/target3"/>
    <dgm:cxn modelId="{977EC4AE-C732-4886-9E94-0812941457E9}" type="presOf" srcId="{D8197B8C-B260-4A16-BDF4-0947B075E274}" destId="{5C0D1B75-263C-4468-B985-565C95B9422B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E2BBB348-3E33-4025-A087-59888BE876FE}" type="presOf" srcId="{757F3AB3-0718-4624-B441-E567A8F0AB56}" destId="{333A1088-737F-45CB-B68E-254E46348037}" srcOrd="0" destOrd="0" presId="urn:microsoft.com/office/officeart/2005/8/layout/target3"/>
    <dgm:cxn modelId="{91874A0A-1EE4-4989-827B-A39B71C3ABDF}" type="presParOf" srcId="{333A1088-737F-45CB-B68E-254E46348037}" destId="{F5ABB229-8D3B-4694-996A-96F23CF14429}" srcOrd="0" destOrd="0" presId="urn:microsoft.com/office/officeart/2005/8/layout/target3"/>
    <dgm:cxn modelId="{45F55A44-EB40-4212-96AC-E9F8A9689457}" type="presParOf" srcId="{333A1088-737F-45CB-B68E-254E46348037}" destId="{F41139FD-01EE-4571-8B17-4FB00FC51163}" srcOrd="1" destOrd="0" presId="urn:microsoft.com/office/officeart/2005/8/layout/target3"/>
    <dgm:cxn modelId="{0C9F75C1-795F-42BF-8079-270111A86875}" type="presParOf" srcId="{333A1088-737F-45CB-B68E-254E46348037}" destId="{D005CE8C-CC26-4C3E-AC11-E15060ECD759}" srcOrd="2" destOrd="0" presId="urn:microsoft.com/office/officeart/2005/8/layout/target3"/>
    <dgm:cxn modelId="{E3E1904B-B47B-4BFE-B4EC-F350D90E657C}" type="presParOf" srcId="{333A1088-737F-45CB-B68E-254E46348037}" destId="{E2699407-A48D-4333-A645-7FA48F1FE3B7}" srcOrd="3" destOrd="0" presId="urn:microsoft.com/office/officeart/2005/8/layout/target3"/>
    <dgm:cxn modelId="{FFF04EE3-8385-4BC4-B02E-79DA05701181}" type="presParOf" srcId="{333A1088-737F-45CB-B68E-254E46348037}" destId="{D5EA2712-68D0-4098-BDE6-B295C6AB6119}" srcOrd="4" destOrd="0" presId="urn:microsoft.com/office/officeart/2005/8/layout/target3"/>
    <dgm:cxn modelId="{D86CC258-EA98-4E1F-89F5-64066ED5A12D}" type="presParOf" srcId="{333A1088-737F-45CB-B68E-254E46348037}" destId="{54F8D70D-FB57-4298-A600-D8F61B2A354A}" srcOrd="5" destOrd="0" presId="urn:microsoft.com/office/officeart/2005/8/layout/target3"/>
    <dgm:cxn modelId="{CB075338-0BD8-43B6-9DDC-D2B3ED8DAD7D}" type="presParOf" srcId="{333A1088-737F-45CB-B68E-254E46348037}" destId="{C616B022-AA0C-4D3B-BDBF-093D86622E86}" srcOrd="6" destOrd="0" presId="urn:microsoft.com/office/officeart/2005/8/layout/target3"/>
    <dgm:cxn modelId="{04FA61AD-20E9-44F0-B1E6-C0997304B19B}" type="presParOf" srcId="{333A1088-737F-45CB-B68E-254E46348037}" destId="{69684AB7-5B8D-45A5-BC2F-6AF80EB883EF}" srcOrd="7" destOrd="0" presId="urn:microsoft.com/office/officeart/2005/8/layout/target3"/>
    <dgm:cxn modelId="{0AECE0C3-C08E-4D41-8F08-1E2812F6D4CF}" type="presParOf" srcId="{333A1088-737F-45CB-B68E-254E46348037}" destId="{004736B2-18D3-4D6D-AA18-DF3F81E9E312}" srcOrd="8" destOrd="0" presId="urn:microsoft.com/office/officeart/2005/8/layout/target3"/>
    <dgm:cxn modelId="{AB6AAC02-513B-475E-B528-3EB8D9D9A3C5}" type="presParOf" srcId="{333A1088-737F-45CB-B68E-254E46348037}" destId="{9CCAD005-8609-4003-9C1F-3AFC293FB9F9}" srcOrd="9" destOrd="0" presId="urn:microsoft.com/office/officeart/2005/8/layout/target3"/>
    <dgm:cxn modelId="{9C570652-ABF2-4EFC-A71E-ADF29AA43584}" type="presParOf" srcId="{333A1088-737F-45CB-B68E-254E46348037}" destId="{0C4087F0-2DA9-4805-A823-C8C5404FEF67}" srcOrd="10" destOrd="0" presId="urn:microsoft.com/office/officeart/2005/8/layout/target3"/>
    <dgm:cxn modelId="{1B91929C-E025-4D83-85C9-598C5F2E75B2}" type="presParOf" srcId="{333A1088-737F-45CB-B68E-254E46348037}" destId="{7145B55B-1B24-4B93-A1D4-B8021E4AC78C}" srcOrd="11" destOrd="0" presId="urn:microsoft.com/office/officeart/2005/8/layout/target3"/>
    <dgm:cxn modelId="{042168EE-8807-4462-9670-9C99D983E6F0}" type="presParOf" srcId="{333A1088-737F-45CB-B68E-254E46348037}" destId="{6919BCDB-3A39-4371-A415-42187620F612}" srcOrd="12" destOrd="0" presId="urn:microsoft.com/office/officeart/2005/8/layout/target3"/>
    <dgm:cxn modelId="{38C9EA9D-4408-4020-8B1D-C7FFB316C8E3}" type="presParOf" srcId="{333A1088-737F-45CB-B68E-254E46348037}" destId="{19974A4C-782A-40F8-BDC1-A903A52CB5DC}" srcOrd="13" destOrd="0" presId="urn:microsoft.com/office/officeart/2005/8/layout/target3"/>
    <dgm:cxn modelId="{F0680D05-E60A-4DCF-BCB0-4524AADCFC28}" type="presParOf" srcId="{333A1088-737F-45CB-B68E-254E46348037}" destId="{0F7944D4-5DCA-4B9E-A896-D52854246E44}" srcOrd="14" destOrd="0" presId="urn:microsoft.com/office/officeart/2005/8/layout/target3"/>
    <dgm:cxn modelId="{F5DC68DE-8020-42D0-87E4-41414763D0F4}" type="presParOf" srcId="{333A1088-737F-45CB-B68E-254E46348037}" destId="{6DFF10D3-1CBC-4163-85C1-12183522D8D6}" srcOrd="15" destOrd="0" presId="urn:microsoft.com/office/officeart/2005/8/layout/target3"/>
    <dgm:cxn modelId="{16138463-95A6-4BE8-99CD-467026D9CCD7}" type="presParOf" srcId="{333A1088-737F-45CB-B68E-254E46348037}" destId="{B4FD24CD-B93B-4B4E-A43E-F8524B0CD3F0}" srcOrd="16" destOrd="0" presId="urn:microsoft.com/office/officeart/2005/8/layout/target3"/>
    <dgm:cxn modelId="{81297DEF-C09A-4B0E-92E1-AD83517A01FE}" type="presParOf" srcId="{333A1088-737F-45CB-B68E-254E46348037}" destId="{0AD6547F-0D75-4083-A7A5-A35AB250ABEA}" srcOrd="17" destOrd="0" presId="urn:microsoft.com/office/officeart/2005/8/layout/target3"/>
    <dgm:cxn modelId="{DFB50680-F359-40AA-8196-BE583390761B}" type="presParOf" srcId="{333A1088-737F-45CB-B68E-254E46348037}" destId="{13361F2B-44A8-4C6E-9E92-35F8C52A0CB3}" srcOrd="18" destOrd="0" presId="urn:microsoft.com/office/officeart/2005/8/layout/target3"/>
    <dgm:cxn modelId="{CEF08317-3BEB-4E82-892C-F2D8E32731E6}" type="presParOf" srcId="{333A1088-737F-45CB-B68E-254E46348037}" destId="{A8AA4860-2B26-41D9-B6D5-2A22DD6573ED}" srcOrd="19" destOrd="0" presId="urn:microsoft.com/office/officeart/2005/8/layout/target3"/>
    <dgm:cxn modelId="{C8296C37-9127-4B5E-A549-28745CAC6A41}" type="presParOf" srcId="{333A1088-737F-45CB-B68E-254E46348037}" destId="{D11C995F-01B9-4A9E-8902-744903F1A770}" srcOrd="20" destOrd="0" presId="urn:microsoft.com/office/officeart/2005/8/layout/target3"/>
    <dgm:cxn modelId="{D681F384-FE0D-44FC-97E5-8BB072108E88}" type="presParOf" srcId="{333A1088-737F-45CB-B68E-254E46348037}" destId="{AED2198E-93D5-4001-81B4-73124B309672}" srcOrd="21" destOrd="0" presId="urn:microsoft.com/office/officeart/2005/8/layout/target3"/>
    <dgm:cxn modelId="{66B5066F-8742-4F85-B011-5D758AA848B2}" type="presParOf" srcId="{333A1088-737F-45CB-B68E-254E46348037}" destId="{FC425D1D-3DF2-408E-A4F8-250CA94A450A}" srcOrd="22" destOrd="0" presId="urn:microsoft.com/office/officeart/2005/8/layout/target3"/>
    <dgm:cxn modelId="{306B10DE-543F-44F5-9304-D49FCD9DDABB}" type="presParOf" srcId="{333A1088-737F-45CB-B68E-254E46348037}" destId="{2CDFEC33-8C2A-49C6-B23B-FA3577B1DCE9}" srcOrd="23" destOrd="0" presId="urn:microsoft.com/office/officeart/2005/8/layout/target3"/>
    <dgm:cxn modelId="{BFEC5A03-AE43-4A24-8BC0-61A63A38C533}" type="presParOf" srcId="{333A1088-737F-45CB-B68E-254E46348037}" destId="{70A198DD-41D2-4313-8B5B-1CF1BCF383FB}" srcOrd="24" destOrd="0" presId="urn:microsoft.com/office/officeart/2005/8/layout/target3"/>
    <dgm:cxn modelId="{E5A7A3FB-773C-4C6A-885A-E73ED8744762}" type="presParOf" srcId="{333A1088-737F-45CB-B68E-254E46348037}" destId="{5C0D1B75-263C-4468-B985-565C95B9422B}" srcOrd="25" destOrd="0" presId="urn:microsoft.com/office/officeart/2005/8/layout/target3"/>
    <dgm:cxn modelId="{C19E14A3-C0C4-4082-9282-4B9F6E56938C}" type="presParOf" srcId="{333A1088-737F-45CB-B68E-254E46348037}" destId="{F565A464-E682-4B59-9914-8231AF9F6C7C}" srcOrd="26" destOrd="0" presId="urn:microsoft.com/office/officeart/2005/8/layout/target3"/>
    <dgm:cxn modelId="{D8138547-A456-48F2-B338-4B029C954C10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14. 5.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baseline="0" smtClean="0">
              <a:solidFill>
                <a:srgbClr val="000000"/>
              </a:solidFill>
            </a:rPr>
            <a:t>VY_32_INOVACE_17_Jobs </a:t>
          </a:r>
          <a:r>
            <a:rPr lang="cs-CZ" sz="2000" kern="1200" baseline="0" dirty="0" smtClean="0">
              <a:solidFill>
                <a:srgbClr val="000000"/>
              </a:solidFill>
            </a:rPr>
            <a:t>and </a:t>
          </a:r>
          <a:r>
            <a:rPr lang="cs-CZ" sz="2000" kern="1200" baseline="0" dirty="0" err="1" smtClean="0">
              <a:solidFill>
                <a:srgbClr val="000000"/>
              </a:solidFill>
            </a:rPr>
            <a:t>occupation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5. 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C6CF46-9B4B-4E63-A62B-8D7FB191F2BA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05ECC5-A499-41E7-8625-E2A8A812CE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603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164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040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048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246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848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395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371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91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915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521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225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6C34A-29B8-4EBB-BEC9-9150BB2EE68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50488A-0061-4AD2-852E-77C1F1AC3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731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8.wmf"/><Relationship Id="rId7" Type="http://schemas.openxmlformats.org/officeDocument/2006/relationships/image" Target="../media/image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7.wmf"/><Relationship Id="rId4" Type="http://schemas.openxmlformats.org/officeDocument/2006/relationships/image" Target="../media/image11.wmf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12.wmf"/><Relationship Id="rId4" Type="http://schemas.openxmlformats.org/officeDocument/2006/relationships/image" Target="../media/image7.wmf"/><Relationship Id="rId9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8.wmf"/><Relationship Id="rId7" Type="http://schemas.openxmlformats.org/officeDocument/2006/relationships/image" Target="../media/image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7.wmf"/><Relationship Id="rId4" Type="http://schemas.openxmlformats.org/officeDocument/2006/relationships/image" Target="../media/image11.wmf"/><Relationship Id="rId9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1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8.wmf"/><Relationship Id="rId7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4.wmf"/><Relationship Id="rId5" Type="http://schemas.openxmlformats.org/officeDocument/2006/relationships/image" Target="../media/image4.wmf"/><Relationship Id="rId10" Type="http://schemas.openxmlformats.org/officeDocument/2006/relationships/image" Target="../media/image2.wmf"/><Relationship Id="rId4" Type="http://schemas.openxmlformats.org/officeDocument/2006/relationships/image" Target="../media/image9.wmf"/><Relationship Id="rId9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0074009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/>
          <a:lstStyle/>
          <a:p>
            <a:r>
              <a:rPr lang="cs-CZ" dirty="0" smtClean="0"/>
              <a:t>materiál je určen k prezentaci a procvičení slovní zásoby: povolání</a:t>
            </a:r>
          </a:p>
          <a:p>
            <a:r>
              <a:rPr lang="cs-CZ" dirty="0" smtClean="0"/>
              <a:t>po výukové části si žáci slovní zásobu procvičují podle instrukcí na jednotlivých snímcích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52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err="1" smtClean="0">
                <a:ln>
                  <a:solidFill>
                    <a:schemeClr val="tx1"/>
                  </a:solidFill>
                </a:ln>
                <a:solidFill>
                  <a:srgbClr val="FF6600"/>
                </a:solidFill>
                <a:latin typeface="Vivaldi" pitchFamily="66" charset="0"/>
              </a:rPr>
              <a:t>Jobs</a:t>
            </a:r>
            <a:r>
              <a:rPr lang="cs-CZ" sz="8800" b="1" dirty="0" smtClean="0">
                <a:ln>
                  <a:solidFill>
                    <a:schemeClr val="tx1"/>
                  </a:solidFill>
                </a:ln>
                <a:solidFill>
                  <a:srgbClr val="FF6600"/>
                </a:solidFill>
                <a:latin typeface="Vivaldi" pitchFamily="66" charset="0"/>
              </a:rPr>
              <a:t> and </a:t>
            </a:r>
            <a:r>
              <a:rPr lang="cs-CZ" sz="8800" b="1" dirty="0" err="1" smtClean="0">
                <a:ln>
                  <a:solidFill>
                    <a:schemeClr val="tx1"/>
                  </a:solidFill>
                </a:ln>
                <a:solidFill>
                  <a:srgbClr val="FF6600"/>
                </a:solidFill>
                <a:latin typeface="Vivaldi" pitchFamily="66" charset="0"/>
              </a:rPr>
              <a:t>occupation</a:t>
            </a:r>
            <a:endParaRPr lang="cs-CZ" sz="8800" b="1" dirty="0">
              <a:ln>
                <a:solidFill>
                  <a:schemeClr val="tx1"/>
                </a:solidFill>
              </a:ln>
              <a:solidFill>
                <a:srgbClr val="FF6600"/>
              </a:solidFill>
              <a:latin typeface="Vivaldi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46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40" y="4649688"/>
            <a:ext cx="925893" cy="1585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Documents and Settings\Jana\Local Settings\Temporary Internet Files\Content.IE5\Q5ETBU05\MC9002405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27" y="423133"/>
            <a:ext cx="983150" cy="132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na\Local Settings\Temporary Internet Files\Content.IE5\D3IBLA5L\MC900055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153" y="423133"/>
            <a:ext cx="1562686" cy="126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PI5YMQ0U\MC9004241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1423"/>
            <a:ext cx="1462078" cy="130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na\Local Settings\Temporary Internet Files\Content.IE5\W5O0SL8F\MC9000244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575" y="4713599"/>
            <a:ext cx="1726403" cy="148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Q5ETBU05\MC9002792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46" y="2577723"/>
            <a:ext cx="905847" cy="138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Jana\Local Settings\Temporary Internet Files\Content.IE5\Q3INFNSA\MC9002311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01" y="2513158"/>
            <a:ext cx="963875" cy="1512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Jana\Local Settings\Temporary Internet Files\Content.IE5\NG59WVRS\MC9002218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580" y="2548315"/>
            <a:ext cx="1270422" cy="1298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Jana\Local Settings\Temporary Internet Files\Content.IE5\W5O0SL8F\MC9001986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970" y="312522"/>
            <a:ext cx="1152128" cy="148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Jana\Local Settings\Temporary Internet Files\Content.IE5\PI5YMQ0U\MC90035589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270" y="2643038"/>
            <a:ext cx="1093634" cy="125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Jana\Local Settings\Temporary Internet Files\Content.IE5\Q3INFNSA\MC9003888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941" y="4709341"/>
            <a:ext cx="1453838" cy="148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Jana\Local Settings\Temporary Internet Files\Content.IE5\Q5ETBU05\MC90033403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858" y="4745447"/>
            <a:ext cx="849275" cy="145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641" y="1821791"/>
            <a:ext cx="2038292" cy="46166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shop</a:t>
            </a:r>
            <a:r>
              <a:rPr lang="cs-CZ" sz="2400" dirty="0" smtClean="0"/>
              <a:t> </a:t>
            </a:r>
            <a:r>
              <a:rPr lang="cs-CZ" sz="2400" dirty="0" err="1" smtClean="0"/>
              <a:t>assistant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76350" y="1838203"/>
            <a:ext cx="203829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(taxi) driver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23276" y="1915778"/>
            <a:ext cx="16236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teacher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33193" y="1917834"/>
            <a:ext cx="169368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policeman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4914" y="4090088"/>
            <a:ext cx="143174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cook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10531" y="4103562"/>
            <a:ext cx="159707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waiter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31675" y="4103563"/>
            <a:ext cx="173445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waitress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46501" y="4024747"/>
            <a:ext cx="174730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secretary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6950" y="6309319"/>
            <a:ext cx="155230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doctor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00856" y="6307843"/>
            <a:ext cx="158956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nurse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15941" y="6310356"/>
            <a:ext cx="16236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dentist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33193" y="6242678"/>
            <a:ext cx="13147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vet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954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40" y="4649688"/>
            <a:ext cx="925893" cy="1585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Documents and Settings\Jana\Local Settings\Temporary Internet Files\Content.IE5\Q5ETBU05\MC9002405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27" y="423133"/>
            <a:ext cx="983150" cy="132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na\Local Settings\Temporary Internet Files\Content.IE5\D3IBLA5L\MC900055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153" y="423133"/>
            <a:ext cx="1562686" cy="126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PI5YMQ0U\MC9004241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1423"/>
            <a:ext cx="1462078" cy="130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na\Local Settings\Temporary Internet Files\Content.IE5\W5O0SL8F\MC9000244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4575" y="4713599"/>
            <a:ext cx="1726403" cy="148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Q5ETBU05\MC9002792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46" y="2577723"/>
            <a:ext cx="905847" cy="138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Jana\Local Settings\Temporary Internet Files\Content.IE5\Q3INFNSA\MC9002311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01" y="2513158"/>
            <a:ext cx="963875" cy="1512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Jana\Local Settings\Temporary Internet Files\Content.IE5\NG59WVRS\MC9002218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580" y="2548315"/>
            <a:ext cx="1270422" cy="1298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Jana\Local Settings\Temporary Internet Files\Content.IE5\W5O0SL8F\MC9001986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970" y="312522"/>
            <a:ext cx="1152128" cy="148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Jana\Local Settings\Temporary Internet Files\Content.IE5\PI5YMQ0U\MC90035589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270" y="2643038"/>
            <a:ext cx="1093634" cy="125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Jana\Local Settings\Temporary Internet Files\Content.IE5\Q3INFNSA\MC9003888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941" y="4709341"/>
            <a:ext cx="1453838" cy="148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Jana\Local Settings\Temporary Internet Files\Content.IE5\Q5ETBU05\MC90033403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858" y="4745447"/>
            <a:ext cx="849275" cy="145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641" y="1821791"/>
            <a:ext cx="2038292" cy="46166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shop</a:t>
            </a:r>
            <a:r>
              <a:rPr lang="cs-CZ" sz="2400" dirty="0" smtClean="0"/>
              <a:t> </a:t>
            </a:r>
            <a:r>
              <a:rPr lang="cs-CZ" sz="2400" dirty="0" err="1" smtClean="0"/>
              <a:t>assistant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76350" y="1838203"/>
            <a:ext cx="203829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(taxi) driver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23276" y="1915778"/>
            <a:ext cx="16236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teacher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33193" y="1917834"/>
            <a:ext cx="169368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policeman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4914" y="4090088"/>
            <a:ext cx="143174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cook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10531" y="4103562"/>
            <a:ext cx="159707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waiter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31675" y="4103563"/>
            <a:ext cx="173445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waitress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46501" y="4024747"/>
            <a:ext cx="174730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secretary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6950" y="6309319"/>
            <a:ext cx="155230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doctor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00856" y="6307843"/>
            <a:ext cx="158956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nurse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15941" y="6310356"/>
            <a:ext cx="16236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dentist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33193" y="6242678"/>
            <a:ext cx="131472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vet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09003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980" y="5454897"/>
            <a:ext cx="644043" cy="1102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Documents and Settings\Jana\Local Settings\Temporary Internet Files\Content.IE5\Q5ETBU05\MC9002405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922" y="5505449"/>
            <a:ext cx="663312" cy="89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na\Local Settings\Temporary Internet Files\Content.IE5\D3IBLA5L\MC900055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825" y="1120425"/>
            <a:ext cx="1184468" cy="96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PI5YMQ0U\MC9004241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153" y="1334166"/>
            <a:ext cx="1056462" cy="939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na\Local Settings\Temporary Internet Files\Content.IE5\W5O0SL8F\MC9000244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374" y="1323616"/>
            <a:ext cx="1011896" cy="86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Q5ETBU05\MC9002792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73" y="5517232"/>
            <a:ext cx="610826" cy="93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Jana\Local Settings\Temporary Internet Files\Content.IE5\Q3INFNSA\MC9002311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556" y="5454897"/>
            <a:ext cx="629032" cy="98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Jana\Local Settings\Temporary Internet Files\Content.IE5\NG59WVRS\MC9002218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535" y="5570549"/>
            <a:ext cx="852884" cy="87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Jana\Local Settings\Temporary Internet Files\Content.IE5\W5O0SL8F\MC9001986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424" y="5517888"/>
            <a:ext cx="721484" cy="93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Jana\Local Settings\Temporary Internet Files\Content.IE5\PI5YMQ0U\MC90035589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476" y="1374702"/>
            <a:ext cx="749339" cy="85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Jana\Local Settings\Temporary Internet Files\Content.IE5\Q3INFNSA\MC9003888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38" y="1199596"/>
            <a:ext cx="971897" cy="99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Jana\Local Settings\Temporary Internet Files\Content.IE5\Q5ETBU05\MC90033403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925" y="1321363"/>
            <a:ext cx="557494" cy="95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1067" y="116632"/>
            <a:ext cx="8521867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Přiřaď slova k obrázkům, vybírej z rámečku uprostřed. </a:t>
            </a:r>
          </a:p>
          <a:p>
            <a:pPr algn="ctr"/>
            <a:r>
              <a:rPr lang="cs-CZ" sz="2000" dirty="0" smtClean="0"/>
              <a:t>Kontrola kliknutím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96122" y="4438334"/>
            <a:ext cx="1647434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shop</a:t>
            </a:r>
            <a:r>
              <a:rPr lang="cs-CZ" dirty="0"/>
              <a:t> </a:t>
            </a:r>
            <a:r>
              <a:rPr lang="cs-CZ" dirty="0" err="1"/>
              <a:t>assistant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400561" y="2708920"/>
            <a:ext cx="1642995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(taxi) driver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202040" y="2708920"/>
            <a:ext cx="1387940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teacher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09931" y="4445679"/>
            <a:ext cx="1459153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policeman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38497" y="4445679"/>
            <a:ext cx="1219417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cook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1938" y="4445679"/>
            <a:ext cx="990667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waiter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644761" y="2708920"/>
            <a:ext cx="1342433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waitress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501703" y="4437112"/>
            <a:ext cx="1482547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secretary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030045" y="4445679"/>
            <a:ext cx="117791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doctor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942123" y="2697370"/>
            <a:ext cx="1098624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 err="1"/>
              <a:t>nurse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8367" y="2703145"/>
            <a:ext cx="1431564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/>
          </a:lstStyle>
          <a:p>
            <a:r>
              <a:rPr lang="cs-CZ" sz="2000" dirty="0" err="1">
                <a:solidFill>
                  <a:schemeClr val="tx1"/>
                </a:solidFill>
              </a:rPr>
              <a:t>dentist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293542" y="2705082"/>
            <a:ext cx="909329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000"/>
            </a:lvl1pPr>
          </a:lstStyle>
          <a:p>
            <a:r>
              <a:rPr lang="cs-CZ" dirty="0"/>
              <a:t>vet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7707" y="3356992"/>
            <a:ext cx="8013111" cy="70788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spc="200" dirty="0"/>
              <a:t>(</a:t>
            </a:r>
            <a:r>
              <a:rPr lang="cs-CZ" sz="2000" spc="200" dirty="0" smtClean="0"/>
              <a:t>taxi) driver, </a:t>
            </a:r>
            <a:r>
              <a:rPr lang="cs-CZ" sz="2000" spc="200" dirty="0" err="1" smtClean="0"/>
              <a:t>policeman</a:t>
            </a:r>
            <a:r>
              <a:rPr lang="cs-CZ" sz="2000" spc="200" dirty="0" smtClean="0"/>
              <a:t>, </a:t>
            </a:r>
            <a:r>
              <a:rPr lang="cs-CZ" sz="2000" spc="200" dirty="0" err="1" smtClean="0"/>
              <a:t>waiter</a:t>
            </a:r>
            <a:r>
              <a:rPr lang="cs-CZ" sz="2000" spc="200" dirty="0" smtClean="0"/>
              <a:t>, </a:t>
            </a:r>
            <a:r>
              <a:rPr lang="cs-CZ" sz="2000" spc="200" dirty="0" err="1" smtClean="0"/>
              <a:t>nurse</a:t>
            </a:r>
            <a:r>
              <a:rPr lang="cs-CZ" sz="2000" spc="200" dirty="0" smtClean="0"/>
              <a:t>, </a:t>
            </a:r>
            <a:r>
              <a:rPr lang="cs-CZ" sz="2000" spc="200" dirty="0" err="1" smtClean="0"/>
              <a:t>dentist</a:t>
            </a:r>
            <a:r>
              <a:rPr lang="cs-CZ" sz="2000" spc="200" dirty="0" smtClean="0"/>
              <a:t>, </a:t>
            </a:r>
            <a:r>
              <a:rPr lang="cs-CZ" sz="2000" spc="200" dirty="0" err="1" smtClean="0"/>
              <a:t>secretary</a:t>
            </a:r>
            <a:r>
              <a:rPr lang="cs-CZ" sz="2000" spc="200" dirty="0" smtClean="0"/>
              <a:t>, </a:t>
            </a:r>
          </a:p>
          <a:p>
            <a:pPr algn="ctr"/>
            <a:r>
              <a:rPr lang="cs-CZ" sz="2000" spc="200" dirty="0" err="1" smtClean="0"/>
              <a:t>waitress</a:t>
            </a:r>
            <a:r>
              <a:rPr lang="cs-CZ" sz="2000" spc="200" dirty="0" smtClean="0"/>
              <a:t>, </a:t>
            </a:r>
            <a:r>
              <a:rPr lang="cs-CZ" sz="2000" spc="200" dirty="0" err="1" smtClean="0"/>
              <a:t>doctor</a:t>
            </a:r>
            <a:r>
              <a:rPr lang="cs-CZ" sz="2000" spc="200" dirty="0" smtClean="0"/>
              <a:t>, </a:t>
            </a:r>
            <a:r>
              <a:rPr lang="cs-CZ" sz="2000" spc="200" dirty="0" err="1" smtClean="0"/>
              <a:t>teacher</a:t>
            </a:r>
            <a:r>
              <a:rPr lang="cs-CZ" sz="2000" spc="200" dirty="0" smtClean="0"/>
              <a:t>, </a:t>
            </a:r>
            <a:r>
              <a:rPr lang="cs-CZ" sz="2000" spc="200" dirty="0" err="1" smtClean="0"/>
              <a:t>cook</a:t>
            </a:r>
            <a:r>
              <a:rPr lang="cs-CZ" sz="2000" spc="200" dirty="0" smtClean="0"/>
              <a:t>, vet, </a:t>
            </a:r>
            <a:r>
              <a:rPr lang="cs-CZ" sz="2000" spc="200" dirty="0" err="1" smtClean="0"/>
              <a:t>shop</a:t>
            </a:r>
            <a:r>
              <a:rPr lang="cs-CZ" sz="2000" spc="200" dirty="0" smtClean="0"/>
              <a:t> </a:t>
            </a:r>
            <a:r>
              <a:rPr lang="cs-CZ" sz="2000" spc="200" dirty="0" err="1" smtClean="0"/>
              <a:t>assistant</a:t>
            </a:r>
            <a:endParaRPr lang="cs-CZ" sz="2000" spc="200" dirty="0"/>
          </a:p>
        </p:txBody>
      </p:sp>
      <p:pic>
        <p:nvPicPr>
          <p:cNvPr id="2050" name="Picture 2" descr="C:\Documents and Settings\Jana\Local Settings\Temporary Internet Files\Content.IE5\NG59WVRS\MC90043779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839" y="3329453"/>
            <a:ext cx="848705" cy="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892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ový popisek 14"/>
          <p:cNvSpPr/>
          <p:nvPr/>
        </p:nvSpPr>
        <p:spPr>
          <a:xfrm>
            <a:off x="7173081" y="3991474"/>
            <a:ext cx="1970919" cy="1152128"/>
          </a:xfrm>
          <a:prstGeom prst="wedgeRoundRectCallout">
            <a:avLst>
              <a:gd name="adj1" fmla="val -51718"/>
              <a:gd name="adj2" fmla="val -6642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brother</a:t>
            </a:r>
            <a:r>
              <a:rPr lang="cs-CZ" dirty="0" smtClean="0">
                <a:solidFill>
                  <a:schemeClr val="tx1"/>
                </a:solidFill>
              </a:rPr>
              <a:t> John. </a:t>
            </a:r>
            <a:r>
              <a:rPr lang="cs-CZ" dirty="0" err="1" smtClean="0">
                <a:solidFill>
                  <a:schemeClr val="tx1"/>
                </a:solidFill>
              </a:rPr>
              <a:t>He´s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policeman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4252978" y="2204864"/>
            <a:ext cx="4585457" cy="1152128"/>
          </a:xfrm>
          <a:prstGeom prst="wedgeRoundRectCallout">
            <a:avLst>
              <a:gd name="adj1" fmla="val -98192"/>
              <a:gd name="adj2" fmla="val 2633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These are my </a:t>
            </a:r>
            <a:r>
              <a:rPr lang="cs-CZ" dirty="0" err="1" smtClean="0">
                <a:solidFill>
                  <a:schemeClr val="tx1"/>
                </a:solidFill>
              </a:rPr>
              <a:t>parents</a:t>
            </a:r>
            <a:r>
              <a:rPr lang="cs-CZ" dirty="0" smtClean="0">
                <a:solidFill>
                  <a:schemeClr val="tx1"/>
                </a:solidFill>
              </a:rPr>
              <a:t>. My </a:t>
            </a:r>
            <a:r>
              <a:rPr lang="cs-CZ" dirty="0" err="1">
                <a:solidFill>
                  <a:schemeClr val="tx1"/>
                </a:solidFill>
              </a:rPr>
              <a:t>father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cook</a:t>
            </a:r>
            <a:r>
              <a:rPr lang="cs-CZ" dirty="0" smtClean="0">
                <a:solidFill>
                  <a:schemeClr val="tx1"/>
                </a:solidFill>
              </a:rPr>
              <a:t> and my </a:t>
            </a:r>
            <a:r>
              <a:rPr lang="cs-CZ" dirty="0" err="1" smtClean="0">
                <a:solidFill>
                  <a:schemeClr val="tx1"/>
                </a:solidFill>
              </a:rPr>
              <a:t>mother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waitress</a:t>
            </a:r>
            <a:r>
              <a:rPr lang="cs-CZ" dirty="0" smtClean="0">
                <a:solidFill>
                  <a:schemeClr val="tx1"/>
                </a:solidFill>
              </a:rPr>
              <a:t> in </a:t>
            </a:r>
            <a:r>
              <a:rPr lang="cs-CZ" dirty="0" err="1" smtClean="0">
                <a:solidFill>
                  <a:schemeClr val="tx1"/>
                </a:solidFill>
              </a:rPr>
              <a:t>our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family</a:t>
            </a:r>
            <a:r>
              <a:rPr lang="cs-CZ" dirty="0" smtClean="0">
                <a:solidFill>
                  <a:schemeClr val="tx1"/>
                </a:solidFill>
              </a:rPr>
              <a:t> restaurant.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Picture 11" descr="C:\Documents and Settings\Jana\Local Settings\Temporary Internet Files\Content.IE5\NG59WVRS\MC900221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1571786"/>
            <a:ext cx="162049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1853831" y="1340768"/>
            <a:ext cx="2213646" cy="1152128"/>
          </a:xfrm>
          <a:prstGeom prst="wedgeRoundRectCallout">
            <a:avLst>
              <a:gd name="adj1" fmla="val -62307"/>
              <a:gd name="adj2" fmla="val 625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Hello, my </a:t>
            </a:r>
            <a:r>
              <a:rPr lang="cs-CZ" dirty="0" err="1" smtClean="0">
                <a:solidFill>
                  <a:schemeClr val="tx1"/>
                </a:solidFill>
              </a:rPr>
              <a:t>name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Kate. 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secretary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9" descr="C:\Documents and Settings\Jana\Local Settings\Temporary Internet Files\Content.IE5\Q3INFNSA\MC9002311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074" y="692695"/>
            <a:ext cx="963612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Documents and Settings\Jana\Local Settings\Temporary Internet Files\Content.IE5\PI5YMQ0U\MC9003558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978005"/>
            <a:ext cx="1008112" cy="115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Documents and Settings\Jana\Local Settings\Temporary Internet Files\Content.IE5\Q5ETBU05\MC9002792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143602"/>
            <a:ext cx="99012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ový popisek 8"/>
          <p:cNvSpPr/>
          <p:nvPr/>
        </p:nvSpPr>
        <p:spPr>
          <a:xfrm>
            <a:off x="170970" y="3933056"/>
            <a:ext cx="2213646" cy="1152128"/>
          </a:xfrm>
          <a:prstGeom prst="wedgeRoundRectCallout">
            <a:avLst>
              <a:gd name="adj1" fmla="val -14529"/>
              <a:gd name="adj2" fmla="val -7981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oldest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brother</a:t>
            </a:r>
            <a:r>
              <a:rPr lang="cs-CZ" dirty="0" smtClean="0">
                <a:solidFill>
                  <a:schemeClr val="tx1"/>
                </a:solidFill>
              </a:rPr>
              <a:t> Michael.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He </a:t>
            </a:r>
            <a:r>
              <a:rPr lang="cs-CZ" dirty="0" err="1" smtClean="0">
                <a:solidFill>
                  <a:schemeClr val="tx1"/>
                </a:solidFill>
              </a:rPr>
              <a:t>works</a:t>
            </a:r>
            <a:r>
              <a:rPr lang="cs-CZ" dirty="0" smtClean="0">
                <a:solidFill>
                  <a:schemeClr val="tx1"/>
                </a:solidFill>
              </a:rPr>
              <a:t> as a </a:t>
            </a:r>
            <a:r>
              <a:rPr lang="cs-CZ" dirty="0" err="1" smtClean="0">
                <a:solidFill>
                  <a:schemeClr val="tx1"/>
                </a:solidFill>
              </a:rPr>
              <a:t>waiter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Picture 14" descr="C:\Documents and Settings\Jana\Local Settings\Temporary Internet Files\Content.IE5\Q3INFNSA\MC9003888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11089"/>
            <a:ext cx="1409170" cy="143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2523004" y="3931254"/>
            <a:ext cx="2213646" cy="1152128"/>
          </a:xfrm>
          <a:prstGeom prst="wedgeRoundRectCallout">
            <a:avLst>
              <a:gd name="adj1" fmla="val -30953"/>
              <a:gd name="adj2" fmla="val -7024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 </a:t>
            </a:r>
            <a:r>
              <a:rPr lang="cs-CZ" dirty="0" err="1">
                <a:solidFill>
                  <a:schemeClr val="tx1"/>
                </a:solidFill>
              </a:rPr>
              <a:t>youngest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sister</a:t>
            </a:r>
            <a:r>
              <a:rPr lang="cs-CZ" dirty="0" smtClean="0">
                <a:solidFill>
                  <a:schemeClr val="tx1"/>
                </a:solidFill>
              </a:rPr>
              <a:t> Cindy. </a:t>
            </a:r>
            <a:r>
              <a:rPr lang="cs-CZ" dirty="0" err="1" smtClean="0">
                <a:solidFill>
                  <a:schemeClr val="tx1"/>
                </a:solidFill>
              </a:rPr>
              <a:t>She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dentist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Picture 4" descr="C:\Documents and Settings\Jana\Local Settings\Temporary Internet Files\Content.IE5\Q5ETBU05\MC9002405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949" y="5221337"/>
            <a:ext cx="1040251" cy="139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4878634" y="3923605"/>
            <a:ext cx="2213646" cy="1152128"/>
          </a:xfrm>
          <a:prstGeom prst="wedgeRoundRectCallout">
            <a:avLst>
              <a:gd name="adj1" fmla="val -49865"/>
              <a:gd name="adj2" fmla="val -71204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sister</a:t>
            </a:r>
            <a:r>
              <a:rPr lang="cs-CZ" dirty="0" smtClean="0">
                <a:solidFill>
                  <a:schemeClr val="tx1"/>
                </a:solidFill>
              </a:rPr>
              <a:t> Julia. </a:t>
            </a:r>
            <a:r>
              <a:rPr lang="cs-CZ" dirty="0" err="1" smtClean="0">
                <a:solidFill>
                  <a:schemeClr val="tx1"/>
                </a:solidFill>
              </a:rPr>
              <a:t>She´s</a:t>
            </a:r>
            <a:r>
              <a:rPr lang="cs-CZ" dirty="0" smtClean="0">
                <a:solidFill>
                  <a:schemeClr val="tx1"/>
                </a:solidFill>
              </a:rPr>
              <a:t>  a </a:t>
            </a:r>
            <a:r>
              <a:rPr lang="cs-CZ" dirty="0" err="1" smtClean="0">
                <a:solidFill>
                  <a:schemeClr val="tx1"/>
                </a:solidFill>
              </a:rPr>
              <a:t>shop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assistant</a:t>
            </a:r>
            <a:r>
              <a:rPr lang="cs-CZ" dirty="0" smtClean="0">
                <a:solidFill>
                  <a:schemeClr val="tx1"/>
                </a:solidFill>
              </a:rPr>
              <a:t> in a </a:t>
            </a:r>
            <a:r>
              <a:rPr lang="cs-CZ" dirty="0">
                <a:solidFill>
                  <a:schemeClr val="tx1"/>
                </a:solidFill>
              </a:rPr>
              <a:t>department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store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4" name="Picture 12" descr="C:\Documents and Settings\Jana\Local Settings\Temporary Internet Files\Content.IE5\W5O0SL8F\MC9001986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93" y="5211089"/>
            <a:ext cx="1090057" cy="140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095796" y="158025"/>
            <a:ext cx="2648226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Comic Sans MS" pitchFamily="66" charset="0"/>
              </a:rPr>
              <a:t>Read</a:t>
            </a:r>
            <a:r>
              <a:rPr lang="cs-CZ" sz="4800" b="1" dirty="0" smtClean="0">
                <a:latin typeface="Comic Sans MS" pitchFamily="66" charset="0"/>
              </a:rPr>
              <a:t>.</a:t>
            </a:r>
            <a:endParaRPr lang="cs-CZ" sz="4800" b="1" dirty="0">
              <a:latin typeface="Comic Sans MS" pitchFamily="66" charset="0"/>
            </a:endParaRPr>
          </a:p>
        </p:txBody>
      </p:sp>
      <p:pic>
        <p:nvPicPr>
          <p:cNvPr id="3074" name="Picture 2" descr="C:\Documents and Settings\Jana\Local Settings\Temporary Internet Files\Content.IE5\OGTI8IP2\MC900440424[1].wmf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802" y="69467"/>
            <a:ext cx="1223567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8751371" y="6531603"/>
            <a:ext cx="288032" cy="238455"/>
          </a:xfrm>
          <a:prstGeom prst="actionButtonForwardNex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11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6" grpId="0" animBg="1"/>
      <p:bldP spid="9" grpId="0" animBg="1"/>
      <p:bldP spid="11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ový popisek 14"/>
          <p:cNvSpPr/>
          <p:nvPr/>
        </p:nvSpPr>
        <p:spPr>
          <a:xfrm>
            <a:off x="7173081" y="3991474"/>
            <a:ext cx="1970919" cy="1152128"/>
          </a:xfrm>
          <a:prstGeom prst="wedgeRoundRectCallout">
            <a:avLst>
              <a:gd name="adj1" fmla="val -51718"/>
              <a:gd name="adj2" fmla="val -6642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brother</a:t>
            </a:r>
            <a:r>
              <a:rPr lang="cs-CZ" dirty="0" smtClean="0">
                <a:solidFill>
                  <a:schemeClr val="tx1"/>
                </a:solidFill>
              </a:rPr>
              <a:t> John. </a:t>
            </a:r>
            <a:r>
              <a:rPr lang="cs-CZ" dirty="0" err="1" smtClean="0">
                <a:solidFill>
                  <a:schemeClr val="tx1"/>
                </a:solidFill>
              </a:rPr>
              <a:t>He´s</a:t>
            </a:r>
            <a:r>
              <a:rPr lang="cs-CZ" dirty="0" smtClean="0">
                <a:solidFill>
                  <a:schemeClr val="tx1"/>
                </a:solidFill>
              </a:rPr>
              <a:t> a ______________.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4252978" y="2204864"/>
            <a:ext cx="4585457" cy="1152128"/>
          </a:xfrm>
          <a:prstGeom prst="wedgeRoundRectCallout">
            <a:avLst>
              <a:gd name="adj1" fmla="val -98192"/>
              <a:gd name="adj2" fmla="val 2633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These are my __________. My </a:t>
            </a:r>
            <a:r>
              <a:rPr lang="cs-CZ" dirty="0" err="1" smtClean="0">
                <a:solidFill>
                  <a:schemeClr val="tx1"/>
                </a:solidFill>
              </a:rPr>
              <a:t>father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_________and my </a:t>
            </a:r>
            <a:r>
              <a:rPr lang="cs-CZ" dirty="0" err="1" smtClean="0">
                <a:solidFill>
                  <a:schemeClr val="tx1"/>
                </a:solidFill>
              </a:rPr>
              <a:t>mother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___________ in </a:t>
            </a:r>
            <a:r>
              <a:rPr lang="cs-CZ" dirty="0" err="1" smtClean="0">
                <a:solidFill>
                  <a:schemeClr val="tx1"/>
                </a:solidFill>
              </a:rPr>
              <a:t>our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family</a:t>
            </a:r>
            <a:r>
              <a:rPr lang="cs-CZ" dirty="0" smtClean="0">
                <a:solidFill>
                  <a:schemeClr val="tx1"/>
                </a:solidFill>
              </a:rPr>
              <a:t> restaurant.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Picture 11" descr="C:\Documents and Settings\Jana\Local Settings\Temporary Internet Files\Content.IE5\NG59WVRS\MC900221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1571786"/>
            <a:ext cx="162049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1853831" y="1340768"/>
            <a:ext cx="2213646" cy="1152128"/>
          </a:xfrm>
          <a:prstGeom prst="wedgeRoundRectCallout">
            <a:avLst>
              <a:gd name="adj1" fmla="val -62307"/>
              <a:gd name="adj2" fmla="val 625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Hello, my </a:t>
            </a:r>
            <a:r>
              <a:rPr lang="cs-CZ" dirty="0" err="1" smtClean="0">
                <a:solidFill>
                  <a:schemeClr val="tx1"/>
                </a:solidFill>
              </a:rPr>
              <a:t>name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Kate. 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________________.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Picture 13" descr="C:\Documents and Settings\Jana\Local Settings\Temporary Internet Files\Content.IE5\PI5YMQ0U\MC9003558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978005"/>
            <a:ext cx="1008112" cy="115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Documents and Settings\Jana\Local Settings\Temporary Internet Files\Content.IE5\Q5ETBU05\MC9002792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143602"/>
            <a:ext cx="99012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ový popisek 8"/>
          <p:cNvSpPr/>
          <p:nvPr/>
        </p:nvSpPr>
        <p:spPr>
          <a:xfrm>
            <a:off x="170970" y="3933056"/>
            <a:ext cx="2213646" cy="1152128"/>
          </a:xfrm>
          <a:prstGeom prst="wedgeRoundRectCallout">
            <a:avLst>
              <a:gd name="adj1" fmla="val -14529"/>
              <a:gd name="adj2" fmla="val -7981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oldest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brother</a:t>
            </a:r>
            <a:r>
              <a:rPr lang="cs-CZ" dirty="0" smtClean="0">
                <a:solidFill>
                  <a:schemeClr val="tx1"/>
                </a:solidFill>
              </a:rPr>
              <a:t> Michael.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He </a:t>
            </a:r>
            <a:r>
              <a:rPr lang="cs-CZ" dirty="0" err="1" smtClean="0">
                <a:solidFill>
                  <a:schemeClr val="tx1"/>
                </a:solidFill>
              </a:rPr>
              <a:t>works</a:t>
            </a:r>
            <a:r>
              <a:rPr lang="cs-CZ" dirty="0" smtClean="0">
                <a:solidFill>
                  <a:schemeClr val="tx1"/>
                </a:solidFill>
              </a:rPr>
              <a:t> as a _____________.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Picture 14" descr="C:\Documents and Settings\Jana\Local Settings\Temporary Internet Files\Content.IE5\Q3INFNSA\MC9003888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11089"/>
            <a:ext cx="1409170" cy="143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2523004" y="3931254"/>
            <a:ext cx="2213646" cy="1152128"/>
          </a:xfrm>
          <a:prstGeom prst="wedgeRoundRectCallout">
            <a:avLst>
              <a:gd name="adj1" fmla="val -30953"/>
              <a:gd name="adj2" fmla="val -7024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 </a:t>
            </a:r>
            <a:r>
              <a:rPr lang="cs-CZ" dirty="0" err="1" smtClean="0">
                <a:solidFill>
                  <a:schemeClr val="tx1"/>
                </a:solidFill>
              </a:rPr>
              <a:t>youngest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sister</a:t>
            </a:r>
            <a:r>
              <a:rPr lang="cs-CZ" dirty="0" smtClean="0">
                <a:solidFill>
                  <a:schemeClr val="tx1"/>
                </a:solidFill>
              </a:rPr>
              <a:t> Cindy. </a:t>
            </a:r>
            <a:r>
              <a:rPr lang="cs-CZ" dirty="0" err="1" smtClean="0">
                <a:solidFill>
                  <a:schemeClr val="tx1"/>
                </a:solidFill>
              </a:rPr>
              <a:t>She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________________.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Picture 4" descr="C:\Documents and Settings\Jana\Local Settings\Temporary Internet Files\Content.IE5\Q5ETBU05\MC9002405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949" y="5221337"/>
            <a:ext cx="1040251" cy="139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4878634" y="3923605"/>
            <a:ext cx="2213646" cy="1152128"/>
          </a:xfrm>
          <a:prstGeom prst="wedgeRoundRectCallout">
            <a:avLst>
              <a:gd name="adj1" fmla="val -49865"/>
              <a:gd name="adj2" fmla="val -71204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sister</a:t>
            </a:r>
            <a:r>
              <a:rPr lang="cs-CZ" dirty="0" smtClean="0">
                <a:solidFill>
                  <a:schemeClr val="tx1"/>
                </a:solidFill>
              </a:rPr>
              <a:t> Julia. </a:t>
            </a:r>
            <a:r>
              <a:rPr lang="cs-CZ" dirty="0" err="1" smtClean="0">
                <a:solidFill>
                  <a:schemeClr val="tx1"/>
                </a:solidFill>
              </a:rPr>
              <a:t>She´s</a:t>
            </a:r>
            <a:r>
              <a:rPr lang="cs-CZ" dirty="0" smtClean="0">
                <a:solidFill>
                  <a:schemeClr val="tx1"/>
                </a:solidFill>
              </a:rPr>
              <a:t>  a _____ ____________in a department </a:t>
            </a:r>
            <a:r>
              <a:rPr lang="cs-CZ" dirty="0" err="1" smtClean="0">
                <a:solidFill>
                  <a:schemeClr val="tx1"/>
                </a:solidFill>
              </a:rPr>
              <a:t>store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4" name="Picture 12" descr="C:\Documents and Settings\Jana\Local Settings\Temporary Internet Files\Content.IE5\W5O0SL8F\MC9001986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93" y="5211089"/>
            <a:ext cx="1090057" cy="140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095796" y="158025"/>
            <a:ext cx="3238084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Comic Sans MS" pitchFamily="66" charset="0"/>
              </a:rPr>
              <a:t>Complete</a:t>
            </a:r>
            <a:r>
              <a:rPr lang="cs-CZ" sz="4800" b="1" dirty="0" smtClean="0">
                <a:latin typeface="Comic Sans MS" pitchFamily="66" charset="0"/>
              </a:rPr>
              <a:t>.</a:t>
            </a:r>
            <a:endParaRPr lang="cs-CZ" sz="4800" b="1" dirty="0">
              <a:latin typeface="Comic Sans MS" pitchFamily="66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169" y="74063"/>
            <a:ext cx="948627" cy="99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9" descr="C:\Documents and Settings\Jana\Local Settings\Temporary Internet Files\Content.IE5\Q3INFNSA\MC90023112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620" y="636879"/>
            <a:ext cx="963612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751371" y="6531603"/>
            <a:ext cx="288032" cy="238455"/>
          </a:xfrm>
          <a:prstGeom prst="actionButtonForwardNex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107504" y="6417315"/>
            <a:ext cx="288032" cy="238455"/>
          </a:xfrm>
          <a:prstGeom prst="actionButtonBackPreviou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67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58025"/>
            <a:ext cx="6768752" cy="11079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Comic Sans MS" pitchFamily="66" charset="0"/>
              </a:rPr>
              <a:t>Answer</a:t>
            </a:r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 smtClean="0">
                <a:latin typeface="Comic Sans MS" pitchFamily="66" charset="0"/>
              </a:rPr>
              <a:t>the</a:t>
            </a:r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 smtClean="0">
                <a:latin typeface="Comic Sans MS" pitchFamily="66" charset="0"/>
              </a:rPr>
              <a:t>questions</a:t>
            </a:r>
            <a:r>
              <a:rPr lang="cs-CZ" sz="4800" b="1" dirty="0" smtClean="0">
                <a:latin typeface="Comic Sans MS" pitchFamily="66" charset="0"/>
              </a:rPr>
              <a:t>.</a:t>
            </a:r>
          </a:p>
          <a:p>
            <a:pPr algn="ctr"/>
            <a:r>
              <a:rPr lang="cs-CZ" b="1" dirty="0" smtClean="0">
                <a:latin typeface="Comic Sans MS" pitchFamily="66" charset="0"/>
              </a:rPr>
              <a:t>Pro nápovědu klikni na </a:t>
            </a:r>
            <a:r>
              <a:rPr lang="cs-CZ" b="1" dirty="0" err="1" smtClean="0">
                <a:latin typeface="Comic Sans MS" pitchFamily="66" charset="0"/>
              </a:rPr>
              <a:t>smajlíka</a:t>
            </a:r>
            <a:r>
              <a:rPr lang="cs-CZ" b="1" dirty="0" smtClean="0">
                <a:latin typeface="Comic Sans MS" pitchFamily="66" charset="0"/>
              </a:rPr>
              <a:t> s otazníkem.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512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028" y="158025"/>
            <a:ext cx="648072" cy="907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1675203"/>
            <a:ext cx="5544616" cy="443198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 err="1" smtClean="0"/>
              <a:t>Is</a:t>
            </a:r>
            <a:r>
              <a:rPr lang="cs-CZ" sz="2200" dirty="0" smtClean="0"/>
              <a:t> Kate a </a:t>
            </a:r>
            <a:r>
              <a:rPr lang="cs-CZ" sz="2200" dirty="0" err="1" smtClean="0"/>
              <a:t>nurse</a:t>
            </a:r>
            <a:r>
              <a:rPr lang="cs-CZ" sz="22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/>
              <a:t>How</a:t>
            </a:r>
            <a:r>
              <a:rPr lang="cs-CZ" sz="2200" dirty="0" smtClean="0"/>
              <a:t> many </a:t>
            </a:r>
            <a:r>
              <a:rPr lang="cs-CZ" sz="2200" dirty="0" err="1" smtClean="0"/>
              <a:t>brothers</a:t>
            </a:r>
            <a:r>
              <a:rPr lang="cs-CZ" sz="2200" dirty="0" smtClean="0"/>
              <a:t> has </a:t>
            </a:r>
            <a:r>
              <a:rPr lang="cs-CZ" sz="2200" dirty="0" err="1" smtClean="0"/>
              <a:t>she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Has </a:t>
            </a:r>
            <a:r>
              <a:rPr lang="cs-CZ" sz="2200" dirty="0" err="1" smtClean="0"/>
              <a:t>she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</a:t>
            </a:r>
            <a:r>
              <a:rPr lang="cs-CZ" sz="2200" dirty="0" err="1" smtClean="0"/>
              <a:t>one</a:t>
            </a:r>
            <a:r>
              <a:rPr lang="cs-CZ" sz="2200" dirty="0" smtClean="0"/>
              <a:t> </a:t>
            </a:r>
            <a:r>
              <a:rPr lang="cs-CZ" sz="2200" dirty="0" err="1" smtClean="0"/>
              <a:t>sister</a:t>
            </a:r>
            <a:r>
              <a:rPr lang="cs-CZ" sz="22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Do </a:t>
            </a:r>
            <a:r>
              <a:rPr lang="cs-CZ" sz="2200" dirty="0" err="1" smtClean="0"/>
              <a:t>Kate´s</a:t>
            </a:r>
            <a:r>
              <a:rPr lang="cs-CZ" sz="2200" dirty="0" smtClean="0"/>
              <a:t> </a:t>
            </a:r>
            <a:r>
              <a:rPr lang="cs-CZ" sz="2200" dirty="0" err="1" smtClean="0"/>
              <a:t>parents</a:t>
            </a:r>
            <a:r>
              <a:rPr lang="cs-CZ" sz="2200" dirty="0" smtClean="0"/>
              <a:t> </a:t>
            </a:r>
            <a:r>
              <a:rPr lang="cs-CZ" sz="2200" dirty="0" err="1" smtClean="0"/>
              <a:t>work</a:t>
            </a:r>
            <a:r>
              <a:rPr lang="cs-CZ" sz="2200" dirty="0" smtClean="0"/>
              <a:t> in a  department </a:t>
            </a:r>
            <a:r>
              <a:rPr lang="cs-CZ" sz="2200" dirty="0" err="1" smtClean="0"/>
              <a:t>store</a:t>
            </a:r>
            <a:r>
              <a:rPr lang="cs-CZ" sz="22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/>
              <a:t>Is</a:t>
            </a:r>
            <a:r>
              <a:rPr lang="cs-CZ" sz="2200" dirty="0" smtClean="0"/>
              <a:t> Michael </a:t>
            </a:r>
            <a:r>
              <a:rPr lang="cs-CZ" sz="2200" dirty="0" err="1" smtClean="0"/>
              <a:t>Kate´s</a:t>
            </a:r>
            <a:r>
              <a:rPr lang="cs-CZ" sz="2200" dirty="0" smtClean="0"/>
              <a:t> </a:t>
            </a:r>
            <a:r>
              <a:rPr lang="cs-CZ" sz="2200" dirty="0" err="1" smtClean="0"/>
              <a:t>oldest</a:t>
            </a:r>
            <a:r>
              <a:rPr lang="cs-CZ" sz="2200" dirty="0" smtClean="0"/>
              <a:t> </a:t>
            </a:r>
            <a:r>
              <a:rPr lang="cs-CZ" sz="2200" dirty="0" err="1" smtClean="0"/>
              <a:t>brother</a:t>
            </a:r>
            <a:r>
              <a:rPr lang="cs-CZ" sz="22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/>
              <a:t>Is</a:t>
            </a:r>
            <a:r>
              <a:rPr lang="cs-CZ" sz="2200" dirty="0" smtClean="0"/>
              <a:t> Cindy a </a:t>
            </a:r>
            <a:r>
              <a:rPr lang="cs-CZ" sz="2200" dirty="0" err="1" smtClean="0"/>
              <a:t>nurse</a:t>
            </a:r>
            <a:r>
              <a:rPr lang="cs-CZ" sz="22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/>
              <a:t>Does</a:t>
            </a:r>
            <a:r>
              <a:rPr lang="cs-CZ" sz="2200" dirty="0" smtClean="0"/>
              <a:t> Julia </a:t>
            </a:r>
            <a:r>
              <a:rPr lang="cs-CZ" sz="2200" dirty="0" err="1" smtClean="0"/>
              <a:t>work</a:t>
            </a:r>
            <a:r>
              <a:rPr lang="cs-CZ" sz="2200" dirty="0" smtClean="0"/>
              <a:t> as a </a:t>
            </a:r>
            <a:r>
              <a:rPr lang="cs-CZ" sz="2200" dirty="0" err="1" smtClean="0"/>
              <a:t>teacher</a:t>
            </a:r>
            <a:r>
              <a:rPr lang="cs-CZ" sz="22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/>
              <a:t>Is</a:t>
            </a:r>
            <a:r>
              <a:rPr lang="cs-CZ" sz="2200" dirty="0" smtClean="0"/>
              <a:t> John a </a:t>
            </a:r>
            <a:r>
              <a:rPr lang="cs-CZ" sz="2200" dirty="0" err="1" smtClean="0"/>
              <a:t>policeman</a:t>
            </a:r>
            <a:r>
              <a:rPr lang="cs-CZ" sz="2200" dirty="0" smtClean="0"/>
              <a:t>?</a:t>
            </a:r>
          </a:p>
          <a:p>
            <a:endParaRPr lang="cs-CZ" dirty="0"/>
          </a:p>
        </p:txBody>
      </p:sp>
      <p:pic>
        <p:nvPicPr>
          <p:cNvPr id="6" name="Picture 2" descr="C:\Documents and Settings\Jana\Local Settings\Temporary Internet Files\Content.IE5\NG59WVRS\MC9004377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4233" y="5725705"/>
            <a:ext cx="848705" cy="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10379" y="64886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1703680"/>
            <a:ext cx="3231016" cy="4154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No, </a:t>
            </a:r>
            <a:r>
              <a:rPr lang="cs-CZ" sz="2200" dirty="0" err="1" smtClean="0">
                <a:solidFill>
                  <a:srgbClr val="FF0000"/>
                </a:solidFill>
              </a:rPr>
              <a:t>she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isn´t</a:t>
            </a:r>
            <a:r>
              <a:rPr lang="cs-CZ" sz="22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>
                <a:solidFill>
                  <a:srgbClr val="FF0000"/>
                </a:solidFill>
              </a:rPr>
              <a:t>She</a:t>
            </a:r>
            <a:r>
              <a:rPr lang="cs-CZ" sz="2200" dirty="0" smtClean="0">
                <a:solidFill>
                  <a:srgbClr val="FF0000"/>
                </a:solidFill>
              </a:rPr>
              <a:t> has </a:t>
            </a:r>
            <a:r>
              <a:rPr lang="cs-CZ" sz="2200" dirty="0" err="1" smtClean="0">
                <a:solidFill>
                  <a:srgbClr val="FF0000"/>
                </a:solidFill>
              </a:rPr>
              <a:t>got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two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brothers</a:t>
            </a:r>
            <a:r>
              <a:rPr lang="cs-CZ" sz="22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No, </a:t>
            </a:r>
            <a:r>
              <a:rPr lang="cs-CZ" sz="2200" dirty="0" err="1" smtClean="0">
                <a:solidFill>
                  <a:srgbClr val="FF0000"/>
                </a:solidFill>
              </a:rPr>
              <a:t>she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hasn´t</a:t>
            </a:r>
            <a:r>
              <a:rPr lang="cs-CZ" sz="22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No, </a:t>
            </a:r>
            <a:r>
              <a:rPr lang="cs-CZ" sz="2200" dirty="0" err="1" smtClean="0">
                <a:solidFill>
                  <a:srgbClr val="FF0000"/>
                </a:solidFill>
              </a:rPr>
              <a:t>they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don´t</a:t>
            </a:r>
            <a:r>
              <a:rPr lang="cs-CZ" sz="22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>
                <a:solidFill>
                  <a:srgbClr val="FF0000"/>
                </a:solidFill>
              </a:rPr>
              <a:t>Yes</a:t>
            </a:r>
            <a:r>
              <a:rPr lang="cs-CZ" sz="2200" dirty="0" smtClean="0">
                <a:solidFill>
                  <a:srgbClr val="FF0000"/>
                </a:solidFill>
              </a:rPr>
              <a:t>, he </a:t>
            </a:r>
            <a:r>
              <a:rPr lang="cs-CZ" sz="2200" dirty="0" err="1" smtClean="0">
                <a:solidFill>
                  <a:srgbClr val="FF0000"/>
                </a:solidFill>
              </a:rPr>
              <a:t>is</a:t>
            </a:r>
            <a:r>
              <a:rPr lang="cs-CZ" sz="22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No, </a:t>
            </a:r>
            <a:r>
              <a:rPr lang="cs-CZ" sz="2200" dirty="0" err="1" smtClean="0">
                <a:solidFill>
                  <a:srgbClr val="FF0000"/>
                </a:solidFill>
              </a:rPr>
              <a:t>she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isn´t</a:t>
            </a:r>
            <a:r>
              <a:rPr lang="cs-CZ" sz="22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No, </a:t>
            </a:r>
            <a:r>
              <a:rPr lang="cs-CZ" sz="2200" dirty="0" err="1" smtClean="0">
                <a:solidFill>
                  <a:srgbClr val="FF0000"/>
                </a:solidFill>
              </a:rPr>
              <a:t>she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isn´t</a:t>
            </a:r>
            <a:r>
              <a:rPr lang="cs-CZ" sz="22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200" dirty="0" err="1" smtClean="0">
                <a:solidFill>
                  <a:srgbClr val="FF0000"/>
                </a:solidFill>
              </a:rPr>
              <a:t>Yes</a:t>
            </a:r>
            <a:r>
              <a:rPr lang="cs-CZ" sz="2200" dirty="0" smtClean="0">
                <a:solidFill>
                  <a:srgbClr val="FF0000"/>
                </a:solidFill>
              </a:rPr>
              <a:t>, he </a:t>
            </a:r>
            <a:r>
              <a:rPr lang="cs-CZ" sz="2200" dirty="0" err="1" smtClean="0">
                <a:solidFill>
                  <a:srgbClr val="FF0000"/>
                </a:solidFill>
              </a:rPr>
              <a:t>is</a:t>
            </a:r>
            <a:r>
              <a:rPr lang="cs-CZ" sz="2200" dirty="0" smtClean="0">
                <a:solidFill>
                  <a:srgbClr val="FF0000"/>
                </a:solidFill>
              </a:rPr>
              <a:t>.</a:t>
            </a:r>
            <a:endParaRPr lang="cs-CZ" sz="2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39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ový popisek 14"/>
          <p:cNvSpPr/>
          <p:nvPr/>
        </p:nvSpPr>
        <p:spPr>
          <a:xfrm>
            <a:off x="7173081" y="3991474"/>
            <a:ext cx="1970919" cy="1152128"/>
          </a:xfrm>
          <a:prstGeom prst="wedgeRoundRectCallout">
            <a:avLst>
              <a:gd name="adj1" fmla="val -51718"/>
              <a:gd name="adj2" fmla="val -6642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brother</a:t>
            </a:r>
            <a:r>
              <a:rPr lang="cs-CZ" dirty="0" smtClean="0">
                <a:solidFill>
                  <a:schemeClr val="tx1"/>
                </a:solidFill>
              </a:rPr>
              <a:t> John. </a:t>
            </a:r>
            <a:r>
              <a:rPr lang="cs-CZ" dirty="0" err="1" smtClean="0">
                <a:solidFill>
                  <a:schemeClr val="tx1"/>
                </a:solidFill>
              </a:rPr>
              <a:t>He´s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policeman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4252978" y="2204864"/>
            <a:ext cx="4585457" cy="1152128"/>
          </a:xfrm>
          <a:prstGeom prst="wedgeRoundRectCallout">
            <a:avLst>
              <a:gd name="adj1" fmla="val -98192"/>
              <a:gd name="adj2" fmla="val 2633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These are my </a:t>
            </a:r>
            <a:r>
              <a:rPr lang="cs-CZ" dirty="0" err="1" smtClean="0">
                <a:solidFill>
                  <a:schemeClr val="tx1"/>
                </a:solidFill>
              </a:rPr>
              <a:t>parents</a:t>
            </a:r>
            <a:r>
              <a:rPr lang="cs-CZ" dirty="0" smtClean="0">
                <a:solidFill>
                  <a:schemeClr val="tx1"/>
                </a:solidFill>
              </a:rPr>
              <a:t>. My </a:t>
            </a:r>
            <a:r>
              <a:rPr lang="cs-CZ" dirty="0" err="1">
                <a:solidFill>
                  <a:schemeClr val="tx1"/>
                </a:solidFill>
              </a:rPr>
              <a:t>father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cook</a:t>
            </a:r>
            <a:r>
              <a:rPr lang="cs-CZ" dirty="0" smtClean="0">
                <a:solidFill>
                  <a:schemeClr val="tx1"/>
                </a:solidFill>
              </a:rPr>
              <a:t> and my </a:t>
            </a:r>
            <a:r>
              <a:rPr lang="cs-CZ" dirty="0" err="1" smtClean="0">
                <a:solidFill>
                  <a:schemeClr val="tx1"/>
                </a:solidFill>
              </a:rPr>
              <a:t>mother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waitress</a:t>
            </a:r>
            <a:r>
              <a:rPr lang="cs-CZ" dirty="0" smtClean="0">
                <a:solidFill>
                  <a:schemeClr val="tx1"/>
                </a:solidFill>
              </a:rPr>
              <a:t> in </a:t>
            </a:r>
            <a:r>
              <a:rPr lang="cs-CZ" dirty="0" err="1" smtClean="0">
                <a:solidFill>
                  <a:schemeClr val="tx1"/>
                </a:solidFill>
              </a:rPr>
              <a:t>our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family</a:t>
            </a:r>
            <a:r>
              <a:rPr lang="cs-CZ" dirty="0" smtClean="0">
                <a:solidFill>
                  <a:schemeClr val="tx1"/>
                </a:solidFill>
              </a:rPr>
              <a:t> restaurant.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Picture 11" descr="C:\Documents and Settings\Jana\Local Settings\Temporary Internet Files\Content.IE5\NG59WVRS\MC9002218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1571786"/>
            <a:ext cx="162049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1853831" y="1340768"/>
            <a:ext cx="2213646" cy="1152128"/>
          </a:xfrm>
          <a:prstGeom prst="wedgeRoundRectCallout">
            <a:avLst>
              <a:gd name="adj1" fmla="val -62307"/>
              <a:gd name="adj2" fmla="val 625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Hello, my </a:t>
            </a:r>
            <a:r>
              <a:rPr lang="cs-CZ" dirty="0" err="1" smtClean="0">
                <a:solidFill>
                  <a:schemeClr val="tx1"/>
                </a:solidFill>
              </a:rPr>
              <a:t>name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Kate. 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secretary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9" descr="C:\Documents and Settings\Jana\Local Settings\Temporary Internet Files\Content.IE5\Q3INFNSA\MC9002311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074" y="692695"/>
            <a:ext cx="963612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Documents and Settings\Jana\Local Settings\Temporary Internet Files\Content.IE5\PI5YMQ0U\MC9003558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978005"/>
            <a:ext cx="1008112" cy="115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Documents and Settings\Jana\Local Settings\Temporary Internet Files\Content.IE5\Q5ETBU05\MC9002792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143602"/>
            <a:ext cx="99012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ový popisek 8"/>
          <p:cNvSpPr/>
          <p:nvPr/>
        </p:nvSpPr>
        <p:spPr>
          <a:xfrm>
            <a:off x="170970" y="3933056"/>
            <a:ext cx="2213646" cy="1152128"/>
          </a:xfrm>
          <a:prstGeom prst="wedgeRoundRectCallout">
            <a:avLst>
              <a:gd name="adj1" fmla="val -14529"/>
              <a:gd name="adj2" fmla="val -7981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oldest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brother</a:t>
            </a:r>
            <a:r>
              <a:rPr lang="cs-CZ" dirty="0" smtClean="0">
                <a:solidFill>
                  <a:schemeClr val="tx1"/>
                </a:solidFill>
              </a:rPr>
              <a:t> Michael.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He </a:t>
            </a:r>
            <a:r>
              <a:rPr lang="cs-CZ" dirty="0" err="1" smtClean="0">
                <a:solidFill>
                  <a:schemeClr val="tx1"/>
                </a:solidFill>
              </a:rPr>
              <a:t>works</a:t>
            </a:r>
            <a:r>
              <a:rPr lang="cs-CZ" dirty="0" smtClean="0">
                <a:solidFill>
                  <a:schemeClr val="tx1"/>
                </a:solidFill>
              </a:rPr>
              <a:t> as a </a:t>
            </a:r>
            <a:r>
              <a:rPr lang="cs-CZ" dirty="0" err="1" smtClean="0">
                <a:solidFill>
                  <a:schemeClr val="tx1"/>
                </a:solidFill>
              </a:rPr>
              <a:t>waiter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Picture 14" descr="C:\Documents and Settings\Jana\Local Settings\Temporary Internet Files\Content.IE5\Q3INFNSA\MC9003888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11089"/>
            <a:ext cx="1409170" cy="143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2523004" y="3931254"/>
            <a:ext cx="2213646" cy="1152128"/>
          </a:xfrm>
          <a:prstGeom prst="wedgeRoundRectCallout">
            <a:avLst>
              <a:gd name="adj1" fmla="val -30953"/>
              <a:gd name="adj2" fmla="val -7024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 </a:t>
            </a:r>
            <a:r>
              <a:rPr lang="cs-CZ" dirty="0" err="1">
                <a:solidFill>
                  <a:schemeClr val="tx1"/>
                </a:solidFill>
              </a:rPr>
              <a:t>youngest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sister</a:t>
            </a:r>
            <a:r>
              <a:rPr lang="cs-CZ" dirty="0" smtClean="0">
                <a:solidFill>
                  <a:schemeClr val="tx1"/>
                </a:solidFill>
              </a:rPr>
              <a:t> Cindy. </a:t>
            </a:r>
            <a:r>
              <a:rPr lang="cs-CZ" dirty="0" err="1" smtClean="0">
                <a:solidFill>
                  <a:schemeClr val="tx1"/>
                </a:solidFill>
              </a:rPr>
              <a:t>She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dentist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Picture 4" descr="C:\Documents and Settings\Jana\Local Settings\Temporary Internet Files\Content.IE5\Q5ETBU05\MC9002405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949" y="5221337"/>
            <a:ext cx="1040251" cy="139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4878634" y="3923605"/>
            <a:ext cx="2213646" cy="1152128"/>
          </a:xfrm>
          <a:prstGeom prst="wedgeRoundRectCallout">
            <a:avLst>
              <a:gd name="adj1" fmla="val -49865"/>
              <a:gd name="adj2" fmla="val -71204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my </a:t>
            </a:r>
            <a:r>
              <a:rPr lang="cs-CZ" dirty="0" err="1" smtClean="0">
                <a:solidFill>
                  <a:schemeClr val="tx1"/>
                </a:solidFill>
              </a:rPr>
              <a:t>sister</a:t>
            </a:r>
            <a:r>
              <a:rPr lang="cs-CZ" dirty="0" smtClean="0">
                <a:solidFill>
                  <a:schemeClr val="tx1"/>
                </a:solidFill>
              </a:rPr>
              <a:t> Julia. </a:t>
            </a:r>
            <a:r>
              <a:rPr lang="cs-CZ" dirty="0" err="1" smtClean="0">
                <a:solidFill>
                  <a:schemeClr val="tx1"/>
                </a:solidFill>
              </a:rPr>
              <a:t>She´s</a:t>
            </a:r>
            <a:r>
              <a:rPr lang="cs-CZ" dirty="0" smtClean="0">
                <a:solidFill>
                  <a:schemeClr val="tx1"/>
                </a:solidFill>
              </a:rPr>
              <a:t>  a </a:t>
            </a:r>
            <a:r>
              <a:rPr lang="cs-CZ" dirty="0" err="1" smtClean="0">
                <a:solidFill>
                  <a:schemeClr val="tx1"/>
                </a:solidFill>
              </a:rPr>
              <a:t>shop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assistant</a:t>
            </a:r>
            <a:r>
              <a:rPr lang="cs-CZ" dirty="0" smtClean="0">
                <a:solidFill>
                  <a:schemeClr val="tx1"/>
                </a:solidFill>
              </a:rPr>
              <a:t> in a </a:t>
            </a:r>
            <a:r>
              <a:rPr lang="cs-CZ" dirty="0">
                <a:solidFill>
                  <a:schemeClr val="tx1"/>
                </a:solidFill>
              </a:rPr>
              <a:t>department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store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4" name="Picture 12" descr="C:\Documents and Settings\Jana\Local Settings\Temporary Internet Files\Content.IE5\W5O0SL8F\MC9001986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93" y="5211089"/>
            <a:ext cx="1090057" cy="140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095796" y="158025"/>
            <a:ext cx="2648226" cy="8309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Comic Sans MS" pitchFamily="66" charset="0"/>
              </a:rPr>
              <a:t>Read</a:t>
            </a:r>
            <a:r>
              <a:rPr lang="cs-CZ" sz="4800" b="1" dirty="0" smtClean="0">
                <a:latin typeface="Comic Sans MS" pitchFamily="66" charset="0"/>
              </a:rPr>
              <a:t>.</a:t>
            </a:r>
            <a:endParaRPr lang="cs-CZ" sz="4800" b="1" dirty="0">
              <a:latin typeface="Comic Sans MS" pitchFamily="66" charset="0"/>
            </a:endParaRPr>
          </a:p>
        </p:txBody>
      </p:sp>
      <p:pic>
        <p:nvPicPr>
          <p:cNvPr id="3074" name="Picture 2" descr="C:\Documents and Settings\Jana\Local Settings\Temporary Internet Files\Content.IE5\OGTI8IP2\MC900440424[1].wmf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802" y="69467"/>
            <a:ext cx="1223567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66183" y="6247975"/>
            <a:ext cx="536964" cy="288032"/>
          </a:xfrm>
          <a:prstGeom prst="actionButtonBackPreviou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23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36" y="4031203"/>
            <a:ext cx="925893" cy="1585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Documents and Settings\Jana\Local Settings\Temporary Internet Files\Content.IE5\D3IBLA5L\MC9000554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40" y="1628800"/>
            <a:ext cx="1562686" cy="126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PI5YMQ0U\MC900424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737" y="1612424"/>
            <a:ext cx="1462078" cy="130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na\Local Settings\Temporary Internet Files\Content.IE5\W5O0SL8F\MC9000244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644" y="4041249"/>
            <a:ext cx="1726403" cy="148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na\Local Settings\Temporary Internet Files\Content.IE5\Q5ETBU05\MC9002792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98491"/>
            <a:ext cx="905847" cy="138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Jana\Local Settings\Temporary Internet Files\Content.IE5\Q5ETBU05\MC9003340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212" y="4166170"/>
            <a:ext cx="849275" cy="145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5601" y="1093386"/>
            <a:ext cx="2376264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Is</a:t>
            </a:r>
            <a:r>
              <a:rPr lang="cs-CZ" dirty="0" smtClean="0"/>
              <a:t> he a taxi driver?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31840" y="1099673"/>
            <a:ext cx="2376264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Is</a:t>
            </a:r>
            <a:r>
              <a:rPr lang="cs-CZ" dirty="0"/>
              <a:t> he a </a:t>
            </a:r>
            <a:r>
              <a:rPr lang="cs-CZ" dirty="0" err="1"/>
              <a:t>cook</a:t>
            </a:r>
            <a:r>
              <a:rPr lang="cs-CZ" dirty="0"/>
              <a:t>?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357198" y="1086820"/>
            <a:ext cx="2376264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a </a:t>
            </a:r>
            <a:r>
              <a:rPr lang="cs-CZ" dirty="0" err="1"/>
              <a:t>secretary</a:t>
            </a:r>
            <a:r>
              <a:rPr lang="cs-CZ" dirty="0"/>
              <a:t>?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81051" y="3635732"/>
            <a:ext cx="2376264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a </a:t>
            </a:r>
            <a:r>
              <a:rPr lang="cs-CZ" dirty="0" err="1"/>
              <a:t>waitress</a:t>
            </a:r>
            <a:r>
              <a:rPr lang="cs-CZ" dirty="0"/>
              <a:t>?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188719" y="3671917"/>
            <a:ext cx="2376264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a </a:t>
            </a:r>
            <a:r>
              <a:rPr lang="cs-CZ" dirty="0" err="1"/>
              <a:t>nurse</a:t>
            </a:r>
            <a:r>
              <a:rPr lang="cs-CZ" dirty="0"/>
              <a:t>?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380724" y="3671917"/>
            <a:ext cx="2376264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a </a:t>
            </a:r>
            <a:r>
              <a:rPr lang="cs-CZ" dirty="0" err="1"/>
              <a:t>dentist</a:t>
            </a:r>
            <a:r>
              <a:rPr lang="cs-CZ" dirty="0"/>
              <a:t>?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187624" y="158025"/>
            <a:ext cx="6768752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atin typeface="Comic Sans MS" pitchFamily="66" charset="0"/>
              </a:rPr>
              <a:t>Answer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the</a:t>
            </a:r>
            <a:r>
              <a:rPr lang="cs-CZ" sz="4400" dirty="0" smtClean="0">
                <a:latin typeface="Comic Sans MS" pitchFamily="66" charset="0"/>
              </a:rPr>
              <a:t> </a:t>
            </a:r>
            <a:r>
              <a:rPr lang="cs-CZ" sz="4400" dirty="0" err="1" smtClean="0">
                <a:latin typeface="Comic Sans MS" pitchFamily="66" charset="0"/>
              </a:rPr>
              <a:t>questions</a:t>
            </a:r>
            <a:r>
              <a:rPr lang="cs-CZ" sz="4400" b="1" dirty="0" smtClean="0">
                <a:latin typeface="Comic Sans MS" pitchFamily="66" charset="0"/>
              </a:rPr>
              <a:t>.</a:t>
            </a:r>
          </a:p>
        </p:txBody>
      </p:sp>
      <p:pic>
        <p:nvPicPr>
          <p:cNvPr id="36" name="Picture 2" descr="C:\Documents and Settings\Jana\Local Settings\Temporary Internet Files\Content.IE5\NG59WVRS\MC9004377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047" y="5725705"/>
            <a:ext cx="848705" cy="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7877993" y="648840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96244" y="298024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he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75856" y="313057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No, he </a:t>
            </a:r>
            <a:r>
              <a:rPr lang="cs-CZ" dirty="0" err="1">
                <a:solidFill>
                  <a:srgbClr val="FF0000"/>
                </a:solidFill>
              </a:rPr>
              <a:t>isn´t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390577" y="316491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No, </a:t>
            </a:r>
            <a:r>
              <a:rPr lang="cs-CZ" dirty="0" err="1">
                <a:solidFill>
                  <a:srgbClr val="FF0000"/>
                </a:solidFill>
              </a:rPr>
              <a:t>she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isn´t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196244" y="575238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No, </a:t>
            </a:r>
            <a:r>
              <a:rPr lang="cs-CZ" dirty="0" err="1">
                <a:solidFill>
                  <a:srgbClr val="FF0000"/>
                </a:solidFill>
              </a:rPr>
              <a:t>she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isn´t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3275856" y="575238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>
                <a:solidFill>
                  <a:srgbClr val="FF0000"/>
                </a:solidFill>
              </a:rPr>
              <a:t>Yes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she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is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149801" y="578497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No, </a:t>
            </a:r>
            <a:r>
              <a:rPr lang="cs-CZ" dirty="0" err="1">
                <a:solidFill>
                  <a:srgbClr val="FF0000"/>
                </a:solidFill>
              </a:rPr>
              <a:t>she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isn´t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480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1" grpId="0"/>
      <p:bldP spid="42" grpId="0"/>
      <p:bldP spid="43" grpId="0"/>
      <p:bldP spid="4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7" descr="C:\Documents and Settings\Jana\Local Settings\Temporary Internet Files\Content.IE5\W5O0SL8F\MC900024460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595" y="5491942"/>
            <a:ext cx="1445755" cy="1241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9" descr="C:\Documents and Settings\Jana\Local Settings\Temporary Internet Files\Content.IE5\Q3INFNSA\MC900231125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558" y="3924397"/>
            <a:ext cx="735699" cy="115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C:\Documents and Settings\Jana\Local Settings\Temporary Internet Files\Content.IE5\NG59WVRS\MC900221839[1].wmf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136" y="1604302"/>
            <a:ext cx="982858" cy="100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Documents and Settings\Jana\Local Settings\Temporary Internet Files\Content.IE5\D3IBLA5L\MC900055435[1].wm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929" y="2807026"/>
            <a:ext cx="1092065" cy="88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Jana\Local Settings\Temporary Internet Files\Content.IE5\PI5YMQ0U\MC900424168[1].wmf"/>
          <p:cNvPicPr>
            <a:picLocks noChangeAspect="1" noChangeArrowheads="1"/>
          </p:cNvPicPr>
          <p:nvPr/>
        </p:nvPicPr>
        <p:blipFill>
          <a:blip r:embed="rId6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539" y="4154070"/>
            <a:ext cx="1184245" cy="1053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Jana\Local Settings\Temporary Internet Files\Content.IE5\Q5ETBU05\MC900240531[1].wmf"/>
          <p:cNvPicPr>
            <a:picLocks noChangeAspect="1" noChangeArrowheads="1"/>
          </p:cNvPicPr>
          <p:nvPr/>
        </p:nvPicPr>
        <p:blipFill>
          <a:blip r:embed="rId7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726" y="5484805"/>
            <a:ext cx="734028" cy="98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4881" y="1783388"/>
            <a:ext cx="2304256" cy="646331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computer</a:t>
            </a:r>
            <a:r>
              <a:rPr lang="cs-CZ" dirty="0" smtClean="0"/>
              <a:t>, </a:t>
            </a:r>
            <a:r>
              <a:rPr lang="cs-CZ" dirty="0" err="1" smtClean="0"/>
              <a:t>telephone</a:t>
            </a:r>
            <a:r>
              <a:rPr lang="cs-CZ" dirty="0" smtClean="0"/>
              <a:t>, </a:t>
            </a:r>
            <a:r>
              <a:rPr lang="cs-CZ" dirty="0" err="1" smtClean="0"/>
              <a:t>coffee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048284"/>
            <a:ext cx="2068726" cy="369332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/>
              <a:t>bus, car, taxi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27932" y="1771819"/>
            <a:ext cx="2304256" cy="646331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headache</a:t>
            </a:r>
            <a:r>
              <a:rPr lang="cs-CZ" dirty="0"/>
              <a:t>, </a:t>
            </a:r>
            <a:r>
              <a:rPr lang="cs-CZ" dirty="0" err="1"/>
              <a:t>cold</a:t>
            </a:r>
            <a:r>
              <a:rPr lang="cs-CZ" dirty="0"/>
              <a:t>,</a:t>
            </a:r>
          </a:p>
          <a:p>
            <a:r>
              <a:rPr lang="cs-CZ" dirty="0"/>
              <a:t> </a:t>
            </a:r>
            <a:r>
              <a:rPr lang="cs-CZ" dirty="0" err="1"/>
              <a:t>sore</a:t>
            </a:r>
            <a:r>
              <a:rPr lang="cs-CZ" dirty="0"/>
              <a:t> </a:t>
            </a:r>
            <a:r>
              <a:rPr lang="cs-CZ" dirty="0" err="1"/>
              <a:t>throat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88842" y="4178488"/>
            <a:ext cx="2304256" cy="646331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pupils</a:t>
            </a:r>
            <a:r>
              <a:rPr lang="cs-CZ" dirty="0"/>
              <a:t>, </a:t>
            </a:r>
            <a:r>
              <a:rPr lang="cs-CZ" dirty="0" err="1"/>
              <a:t>blackboard</a:t>
            </a:r>
            <a:r>
              <a:rPr lang="cs-CZ" dirty="0"/>
              <a:t>,</a:t>
            </a:r>
          </a:p>
          <a:p>
            <a:r>
              <a:rPr lang="cs-CZ" dirty="0" err="1"/>
              <a:t>school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1080" y="4178488"/>
            <a:ext cx="2338057" cy="646331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kitchen</a:t>
            </a:r>
            <a:r>
              <a:rPr lang="cs-CZ" dirty="0"/>
              <a:t>, </a:t>
            </a:r>
            <a:r>
              <a:rPr lang="cs-CZ" dirty="0" err="1"/>
              <a:t>dinner</a:t>
            </a:r>
            <a:r>
              <a:rPr lang="cs-CZ" dirty="0"/>
              <a:t>, </a:t>
            </a:r>
          </a:p>
          <a:p>
            <a:r>
              <a:rPr lang="cs-CZ" dirty="0" err="1"/>
              <a:t>fish</a:t>
            </a:r>
            <a:r>
              <a:rPr lang="cs-CZ" dirty="0"/>
              <a:t> and </a:t>
            </a:r>
            <a:r>
              <a:rPr lang="cs-CZ" dirty="0" err="1"/>
              <a:t>chips</a:t>
            </a:r>
            <a:r>
              <a:rPr lang="cs-CZ" dirty="0"/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03979" y="3048284"/>
            <a:ext cx="2088232" cy="369332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/>
              <a:t>drink, menu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27932" y="5640720"/>
            <a:ext cx="2664296" cy="646331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/>
              <a:t>department </a:t>
            </a:r>
            <a:r>
              <a:rPr lang="cs-CZ" dirty="0" err="1"/>
              <a:t>store</a:t>
            </a:r>
            <a:r>
              <a:rPr lang="cs-CZ" dirty="0"/>
              <a:t>, supermarket, food, </a:t>
            </a:r>
            <a:r>
              <a:rPr lang="cs-CZ" dirty="0" err="1"/>
              <a:t>money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503" y="5640720"/>
            <a:ext cx="2181752" cy="646331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 err="1"/>
              <a:t>animals</a:t>
            </a:r>
            <a:r>
              <a:rPr lang="cs-CZ" dirty="0"/>
              <a:t>, </a:t>
            </a:r>
            <a:r>
              <a:rPr lang="cs-CZ" dirty="0" err="1"/>
              <a:t>pets</a:t>
            </a:r>
            <a:r>
              <a:rPr lang="cs-CZ" dirty="0"/>
              <a:t>, </a:t>
            </a:r>
          </a:p>
          <a:p>
            <a:r>
              <a:rPr lang="cs-CZ" dirty="0" err="1"/>
              <a:t>illness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4386" y="183848"/>
            <a:ext cx="6804604" cy="107721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Podle nápovědy uhodni, o které povolání se jedná</a:t>
            </a:r>
            <a:r>
              <a:rPr lang="cs-CZ" sz="3200" b="1" dirty="0" smtClean="0">
                <a:latin typeface="Comic Sans MS" pitchFamily="66" charset="0"/>
              </a:rPr>
              <a:t>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64019" y="628675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shop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assistant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76874" y="502252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teacher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6" name="Picture 8" descr="C:\Documents and Settings\Jana\Local Settings\Temporary Internet Files\Content.IE5\Q5ETBU05\MC900279236[1].wmf"/>
          <p:cNvPicPr>
            <a:picLocks noChangeAspect="1" noChangeArrowheads="1"/>
          </p:cNvPicPr>
          <p:nvPr/>
        </p:nvPicPr>
        <p:blipFill>
          <a:blip r:embed="rId8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847" y="2721061"/>
            <a:ext cx="658679" cy="100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3" descr="C:\Documents and Settings\Jana\Local Settings\Temporary Internet Files\Content.IE5\PI5YMQ0U\MC900355893[1].wmf"/>
          <p:cNvPicPr>
            <a:picLocks noChangeAspect="1" noChangeArrowheads="1"/>
          </p:cNvPicPr>
          <p:nvPr/>
        </p:nvPicPr>
        <p:blipFill>
          <a:blip r:embed="rId9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230" y="2835391"/>
            <a:ext cx="799658" cy="916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583999" y="350809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waiter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waitress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10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785" y="1771819"/>
            <a:ext cx="547483" cy="937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615964" y="24586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doctor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2913" y="252475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secretary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3795" y="352998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driver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2779" y="501136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cook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12779" y="634183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9" name="Picture 2" descr="C:\Documents and Settings\Jana\Local Settings\Temporary Internet Files\Content.IE5\NG59WVRS\MC90043779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6079" y="260648"/>
            <a:ext cx="848705" cy="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7798025" y="102334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70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8" grpId="0"/>
      <p:bldP spid="20" grpId="0"/>
      <p:bldP spid="21" grpId="0"/>
      <p:bldP spid="22" grpId="0"/>
      <p:bldP spid="23" grpId="0"/>
      <p:bldP spid="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8880</TotalTime>
  <Words>658</Words>
  <Application>Microsoft Office PowerPoint</Application>
  <PresentationFormat>Předvádění na obrazovce (4:3)</PresentationFormat>
  <Paragraphs>132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Jobs and occupation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Jobs and occupation</dc:title>
  <dc:creator>Jana</dc:creator>
  <cp:lastModifiedBy>Jana</cp:lastModifiedBy>
  <cp:revision>31</cp:revision>
  <dcterms:created xsi:type="dcterms:W3CDTF">2012-05-28T17:01:42Z</dcterms:created>
  <dcterms:modified xsi:type="dcterms:W3CDTF">2012-10-09T20:46:23Z</dcterms:modified>
</cp:coreProperties>
</file>