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6" r:id="rId2"/>
    <p:sldId id="278" r:id="rId3"/>
    <p:sldId id="256" r:id="rId4"/>
    <p:sldId id="257" r:id="rId5"/>
    <p:sldId id="260" r:id="rId6"/>
    <p:sldId id="259" r:id="rId7"/>
    <p:sldId id="271" r:id="rId8"/>
    <p:sldId id="264" r:id="rId9"/>
    <p:sldId id="265" r:id="rId10"/>
    <p:sldId id="270" r:id="rId11"/>
    <p:sldId id="269" r:id="rId12"/>
    <p:sldId id="267" r:id="rId13"/>
    <p:sldId id="273" r:id="rId14"/>
    <p:sldId id="272" r:id="rId15"/>
    <p:sldId id="266" r:id="rId16"/>
    <p:sldId id="274" r:id="rId17"/>
    <p:sldId id="275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B0F0"/>
    <a:srgbClr val="FF00FF"/>
    <a:srgbClr val="CCFFCC"/>
    <a:srgbClr val="CCFF99"/>
    <a:srgbClr val="92D050"/>
    <a:srgbClr val="F0EA00"/>
    <a:srgbClr val="0070C0"/>
    <a:srgbClr val="F79646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VY_32_INOVACE_18_Have </a:t>
          </a:r>
          <a:r>
            <a:rPr lang="cs-CZ" sz="2000" baseline="0" dirty="0" err="1" smtClean="0">
              <a:solidFill>
                <a:srgbClr val="000000"/>
              </a:solidFill>
            </a:rPr>
            <a:t>got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26. 5.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smtClean="0"/>
            <a:t>ROČNÍK: 4. </a:t>
          </a:r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F0AEA69F-C09F-4F00-B082-D3DEA41AF19D}">
      <dgm:prSet/>
      <dgm:spPr/>
    </dgm:pt>
    <dgm:pt modelId="{13E0D937-F11A-456C-9376-DB50E4398D47}" type="parTrans" cxnId="{3880124C-6A13-4C8A-AD5D-2B24C1E0E826}">
      <dgm:prSet/>
      <dgm:spPr/>
      <dgm:t>
        <a:bodyPr/>
        <a:lstStyle/>
        <a:p>
          <a:endParaRPr lang="cs-CZ"/>
        </a:p>
      </dgm:t>
    </dgm:pt>
    <dgm:pt modelId="{253D9CAE-BE57-4840-BA74-5B9569CBD065}" type="sibTrans" cxnId="{3880124C-6A13-4C8A-AD5D-2B24C1E0E8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8554FF2-38B1-4D7A-8AAC-46FAE6745F74}" type="presOf" srcId="{4C35D32F-0EAB-4CD7-82EE-45574DC2A586}" destId="{74B68738-347E-4F92-BDA1-E07CC7219E77}" srcOrd="1" destOrd="0" presId="urn:microsoft.com/office/officeart/2005/8/layout/target3"/>
    <dgm:cxn modelId="{07ED5BE1-300E-444F-BEF7-C5190FC32473}" type="presOf" srcId="{757F3AB3-0718-4624-B441-E567A8F0AB56}" destId="{333A1088-737F-45CB-B68E-254E46348037}" srcOrd="0" destOrd="0" presId="urn:microsoft.com/office/officeart/2005/8/layout/target3"/>
    <dgm:cxn modelId="{3880124C-6A13-4C8A-AD5D-2B24C1E0E826}" srcId="{757F3AB3-0718-4624-B441-E567A8F0AB56}" destId="{F0AEA69F-C09F-4F00-B082-D3DEA41AF19D}" srcOrd="7" destOrd="0" parTransId="{13E0D937-F11A-456C-9376-DB50E4398D47}" sibTransId="{253D9CAE-BE57-4840-BA74-5B9569CBD065}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4D91E06E-BE12-4C10-B3AE-6E95BC18482F}" type="presOf" srcId="{D1D4F407-5343-4D3F-B5B9-D407B03CAEB4}" destId="{D005CE8C-CC26-4C3E-AC11-E15060ECD759}" srcOrd="0" destOrd="0" presId="urn:microsoft.com/office/officeart/2005/8/layout/target3"/>
    <dgm:cxn modelId="{BB56ADDF-C247-4E67-AEA3-578186491694}" type="presOf" srcId="{D05761FA-3C71-4DD0-9183-7C99EBE53F4B}" destId="{0AD6547F-0D75-4083-A7A5-A35AB250ABEA}" srcOrd="0" destOrd="0" presId="urn:microsoft.com/office/officeart/2005/8/layout/target3"/>
    <dgm:cxn modelId="{692F1AC8-28FF-462F-8CB8-D26304837D14}" type="presOf" srcId="{D1B46980-6531-4606-95E6-44980827E919}" destId="{004736B2-18D3-4D6D-AA18-DF3F81E9E312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D6BD2935-5B25-4412-B734-D087FD2EAF02}" type="presOf" srcId="{4865AC3F-78E2-43BA-A56B-7C465B8FCF11}" destId="{54F8D70D-FB57-4298-A600-D8F61B2A354A}" srcOrd="0" destOrd="0" presId="urn:microsoft.com/office/officeart/2005/8/layout/target3"/>
    <dgm:cxn modelId="{37B0FE0F-BB30-4A49-86CD-D2F4062822E9}" type="presOf" srcId="{4C35D32F-0EAB-4CD7-82EE-45574DC2A586}" destId="{D11C995F-01B9-4A9E-8902-744903F1A770}" srcOrd="0" destOrd="0" presId="urn:microsoft.com/office/officeart/2005/8/layout/target3"/>
    <dgm:cxn modelId="{5D4696BD-D717-405B-8EAE-A5F507B77AC3}" type="presOf" srcId="{B651F6E3-6281-48DB-9319-2AEAFDAE7572}" destId="{70A198DD-41D2-4313-8B5B-1CF1BCF383FB}" srcOrd="1" destOrd="0" presId="urn:microsoft.com/office/officeart/2005/8/layout/target3"/>
    <dgm:cxn modelId="{FF9C632C-6BCC-4A06-95A9-8AAB89B35A27}" type="presOf" srcId="{B651F6E3-6281-48DB-9319-2AEAFDAE7572}" destId="{7145B55B-1B24-4B93-A1D4-B8021E4AC78C}" srcOrd="0" destOrd="0" presId="urn:microsoft.com/office/officeart/2005/8/layout/target3"/>
    <dgm:cxn modelId="{11874126-D2AA-4692-8318-D81823AD62E5}" type="presOf" srcId="{D8197B8C-B260-4A16-BDF4-0947B075E274}" destId="{0F7944D4-5DCA-4B9E-A896-D52854246E44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2731052F-E4DE-4553-8017-369CAAAB9FB3}" type="presOf" srcId="{D1D4F407-5343-4D3F-B5B9-D407B03CAEB4}" destId="{AED2198E-93D5-4001-81B4-73124B309672}" srcOrd="1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4988D5EF-9573-4BBC-89EF-23F69B69C871}" type="presOf" srcId="{D8197B8C-B260-4A16-BDF4-0947B075E274}" destId="{5C0D1B75-263C-4468-B985-565C95B9422B}" srcOrd="1" destOrd="0" presId="urn:microsoft.com/office/officeart/2005/8/layout/target3"/>
    <dgm:cxn modelId="{C9BBC180-B452-470A-B410-9D28ED10DCE2}" srcId="{757F3AB3-0718-4624-B441-E567A8F0AB56}" destId="{FB33D2D2-7E0E-4478-A6B8-BBD62B18B85C}" srcOrd="8" destOrd="0" parTransId="{98ADC4DB-14AD-464F-80D2-ED7EEA19875D}" sibTransId="{F50B4F4A-BAFC-45B4-87FC-E37EC8DF5C75}"/>
    <dgm:cxn modelId="{2C94E1A5-6E56-46B4-8857-F507B5E048DF}" type="presOf" srcId="{D1B46980-6531-4606-95E6-44980827E919}" destId="{2CDFEC33-8C2A-49C6-B23B-FA3577B1DCE9}" srcOrd="1" destOrd="0" presId="urn:microsoft.com/office/officeart/2005/8/layout/target3"/>
    <dgm:cxn modelId="{C1B9D48C-4632-4CA8-BFD5-F18EB67536C1}" type="presOf" srcId="{4865AC3F-78E2-43BA-A56B-7C465B8FCF11}" destId="{FC425D1D-3DF2-408E-A4F8-250CA94A450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D2C16242-19E2-4656-9F2F-A62CC98086FB}" type="presOf" srcId="{D05761FA-3C71-4DD0-9183-7C99EBE53F4B}" destId="{F565A464-E682-4B59-9914-8231AF9F6C7C}" srcOrd="1" destOrd="0" presId="urn:microsoft.com/office/officeart/2005/8/layout/target3"/>
    <dgm:cxn modelId="{576C7E06-1D29-46EB-932B-4E2426E07512}" type="presParOf" srcId="{333A1088-737F-45CB-B68E-254E46348037}" destId="{F5ABB229-8D3B-4694-996A-96F23CF14429}" srcOrd="0" destOrd="0" presId="urn:microsoft.com/office/officeart/2005/8/layout/target3"/>
    <dgm:cxn modelId="{FDBC46D3-5C00-46E0-99EC-F56898C9B0C7}" type="presParOf" srcId="{333A1088-737F-45CB-B68E-254E46348037}" destId="{F41139FD-01EE-4571-8B17-4FB00FC51163}" srcOrd="1" destOrd="0" presId="urn:microsoft.com/office/officeart/2005/8/layout/target3"/>
    <dgm:cxn modelId="{C14815FB-BE4F-41B7-98AC-220B42EBE56C}" type="presParOf" srcId="{333A1088-737F-45CB-B68E-254E46348037}" destId="{D005CE8C-CC26-4C3E-AC11-E15060ECD759}" srcOrd="2" destOrd="0" presId="urn:microsoft.com/office/officeart/2005/8/layout/target3"/>
    <dgm:cxn modelId="{46B4BC82-B43B-4F42-8F64-4186195CD2BA}" type="presParOf" srcId="{333A1088-737F-45CB-B68E-254E46348037}" destId="{E2699407-A48D-4333-A645-7FA48F1FE3B7}" srcOrd="3" destOrd="0" presId="urn:microsoft.com/office/officeart/2005/8/layout/target3"/>
    <dgm:cxn modelId="{430B2268-FF5D-4A22-A71E-E6A7E53324CD}" type="presParOf" srcId="{333A1088-737F-45CB-B68E-254E46348037}" destId="{D5EA2712-68D0-4098-BDE6-B295C6AB6119}" srcOrd="4" destOrd="0" presId="urn:microsoft.com/office/officeart/2005/8/layout/target3"/>
    <dgm:cxn modelId="{D37BA0E2-D32B-4912-8A75-651CA25F3DA0}" type="presParOf" srcId="{333A1088-737F-45CB-B68E-254E46348037}" destId="{54F8D70D-FB57-4298-A600-D8F61B2A354A}" srcOrd="5" destOrd="0" presId="urn:microsoft.com/office/officeart/2005/8/layout/target3"/>
    <dgm:cxn modelId="{F5A70B4F-E94C-4779-BB29-B8F0002A2C08}" type="presParOf" srcId="{333A1088-737F-45CB-B68E-254E46348037}" destId="{C616B022-AA0C-4D3B-BDBF-093D86622E86}" srcOrd="6" destOrd="0" presId="urn:microsoft.com/office/officeart/2005/8/layout/target3"/>
    <dgm:cxn modelId="{683B7A4B-C63D-4D67-AD56-F60C2B4D2AEB}" type="presParOf" srcId="{333A1088-737F-45CB-B68E-254E46348037}" destId="{69684AB7-5B8D-45A5-BC2F-6AF80EB883EF}" srcOrd="7" destOrd="0" presId="urn:microsoft.com/office/officeart/2005/8/layout/target3"/>
    <dgm:cxn modelId="{BA2ACBC1-4BD4-4CC0-9390-0B5DADF230AA}" type="presParOf" srcId="{333A1088-737F-45CB-B68E-254E46348037}" destId="{004736B2-18D3-4D6D-AA18-DF3F81E9E312}" srcOrd="8" destOrd="0" presId="urn:microsoft.com/office/officeart/2005/8/layout/target3"/>
    <dgm:cxn modelId="{9CD8F006-89B2-4F51-BE13-EE75628E73A0}" type="presParOf" srcId="{333A1088-737F-45CB-B68E-254E46348037}" destId="{9CCAD005-8609-4003-9C1F-3AFC293FB9F9}" srcOrd="9" destOrd="0" presId="urn:microsoft.com/office/officeart/2005/8/layout/target3"/>
    <dgm:cxn modelId="{BFB17C86-DD63-4560-8B95-D34F9FB83B18}" type="presParOf" srcId="{333A1088-737F-45CB-B68E-254E46348037}" destId="{0C4087F0-2DA9-4805-A823-C8C5404FEF67}" srcOrd="10" destOrd="0" presId="urn:microsoft.com/office/officeart/2005/8/layout/target3"/>
    <dgm:cxn modelId="{E426250B-F7EF-4EBA-BB96-4BC288C218D7}" type="presParOf" srcId="{333A1088-737F-45CB-B68E-254E46348037}" destId="{7145B55B-1B24-4B93-A1D4-B8021E4AC78C}" srcOrd="11" destOrd="0" presId="urn:microsoft.com/office/officeart/2005/8/layout/target3"/>
    <dgm:cxn modelId="{6005DB44-7D76-4174-AD83-860E1AC798E1}" type="presParOf" srcId="{333A1088-737F-45CB-B68E-254E46348037}" destId="{6919BCDB-3A39-4371-A415-42187620F612}" srcOrd="12" destOrd="0" presId="urn:microsoft.com/office/officeart/2005/8/layout/target3"/>
    <dgm:cxn modelId="{85C204FE-8483-4823-989B-829014918E46}" type="presParOf" srcId="{333A1088-737F-45CB-B68E-254E46348037}" destId="{19974A4C-782A-40F8-BDC1-A903A52CB5DC}" srcOrd="13" destOrd="0" presId="urn:microsoft.com/office/officeart/2005/8/layout/target3"/>
    <dgm:cxn modelId="{8E1150A3-6DB6-416F-913C-C6B6D423E37D}" type="presParOf" srcId="{333A1088-737F-45CB-B68E-254E46348037}" destId="{0F7944D4-5DCA-4B9E-A896-D52854246E44}" srcOrd="14" destOrd="0" presId="urn:microsoft.com/office/officeart/2005/8/layout/target3"/>
    <dgm:cxn modelId="{57A4EC63-BC12-4DFC-8682-3CBA1BD74B8B}" type="presParOf" srcId="{333A1088-737F-45CB-B68E-254E46348037}" destId="{6DFF10D3-1CBC-4163-85C1-12183522D8D6}" srcOrd="15" destOrd="0" presId="urn:microsoft.com/office/officeart/2005/8/layout/target3"/>
    <dgm:cxn modelId="{9DFC37F0-67AE-49AF-B2CE-6FD13F654BC2}" type="presParOf" srcId="{333A1088-737F-45CB-B68E-254E46348037}" destId="{B4FD24CD-B93B-4B4E-A43E-F8524B0CD3F0}" srcOrd="16" destOrd="0" presId="urn:microsoft.com/office/officeart/2005/8/layout/target3"/>
    <dgm:cxn modelId="{3DF03879-CA8C-48C8-9117-1A8A8072D48F}" type="presParOf" srcId="{333A1088-737F-45CB-B68E-254E46348037}" destId="{0AD6547F-0D75-4083-A7A5-A35AB250ABEA}" srcOrd="17" destOrd="0" presId="urn:microsoft.com/office/officeart/2005/8/layout/target3"/>
    <dgm:cxn modelId="{53A0E217-E229-4C64-8701-A316F749BD88}" type="presParOf" srcId="{333A1088-737F-45CB-B68E-254E46348037}" destId="{13361F2B-44A8-4C6E-9E92-35F8C52A0CB3}" srcOrd="18" destOrd="0" presId="urn:microsoft.com/office/officeart/2005/8/layout/target3"/>
    <dgm:cxn modelId="{2C10F029-AED2-4EF3-873E-08ECE62EC7D0}" type="presParOf" srcId="{333A1088-737F-45CB-B68E-254E46348037}" destId="{A8AA4860-2B26-41D9-B6D5-2A22DD6573ED}" srcOrd="19" destOrd="0" presId="urn:microsoft.com/office/officeart/2005/8/layout/target3"/>
    <dgm:cxn modelId="{533E3874-67BE-4924-9315-3700DCE75868}" type="presParOf" srcId="{333A1088-737F-45CB-B68E-254E46348037}" destId="{D11C995F-01B9-4A9E-8902-744903F1A770}" srcOrd="20" destOrd="0" presId="urn:microsoft.com/office/officeart/2005/8/layout/target3"/>
    <dgm:cxn modelId="{3F2D99D9-610F-43C4-B787-FF5C6751A06F}" type="presParOf" srcId="{333A1088-737F-45CB-B68E-254E46348037}" destId="{AED2198E-93D5-4001-81B4-73124B309672}" srcOrd="21" destOrd="0" presId="urn:microsoft.com/office/officeart/2005/8/layout/target3"/>
    <dgm:cxn modelId="{7E31781E-38B0-4D3E-9F44-AF2368223F40}" type="presParOf" srcId="{333A1088-737F-45CB-B68E-254E46348037}" destId="{FC425D1D-3DF2-408E-A4F8-250CA94A450A}" srcOrd="22" destOrd="0" presId="urn:microsoft.com/office/officeart/2005/8/layout/target3"/>
    <dgm:cxn modelId="{96ACEF0C-F57B-4929-AF60-6F34B1FEB96C}" type="presParOf" srcId="{333A1088-737F-45CB-B68E-254E46348037}" destId="{2CDFEC33-8C2A-49C6-B23B-FA3577B1DCE9}" srcOrd="23" destOrd="0" presId="urn:microsoft.com/office/officeart/2005/8/layout/target3"/>
    <dgm:cxn modelId="{E8DE2FDA-D377-4B30-A86E-ABD66E22F157}" type="presParOf" srcId="{333A1088-737F-45CB-B68E-254E46348037}" destId="{70A198DD-41D2-4313-8B5B-1CF1BCF383FB}" srcOrd="24" destOrd="0" presId="urn:microsoft.com/office/officeart/2005/8/layout/target3"/>
    <dgm:cxn modelId="{1307FA75-6AC1-40EF-B899-D66745C0ECFF}" type="presParOf" srcId="{333A1088-737F-45CB-B68E-254E46348037}" destId="{5C0D1B75-263C-4468-B985-565C95B9422B}" srcOrd="25" destOrd="0" presId="urn:microsoft.com/office/officeart/2005/8/layout/target3"/>
    <dgm:cxn modelId="{92942C68-9D69-45B9-9425-560B7B9A95F9}" type="presParOf" srcId="{333A1088-737F-45CB-B68E-254E46348037}" destId="{F565A464-E682-4B59-9914-8231AF9F6C7C}" srcOrd="26" destOrd="0" presId="urn:microsoft.com/office/officeart/2005/8/layout/target3"/>
    <dgm:cxn modelId="{6B1B279E-2A2F-4993-AA4A-E0095FEF3EF3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36304" cy="27363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1460" y="0"/>
          <a:ext cx="6840760" cy="2736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351460" y="0"/>
        <a:ext cx="6840760" cy="273629"/>
      </dsp:txXfrm>
    </dsp:sp>
    <dsp:sp modelId="{D5EA2712-68D0-4098-BDE6-B295C6AB6119}">
      <dsp:nvSpPr>
        <dsp:cNvPr id="0" name=""/>
        <dsp:cNvSpPr/>
      </dsp:nvSpPr>
      <dsp:spPr>
        <a:xfrm>
          <a:off x="205222" y="273629"/>
          <a:ext cx="2325858" cy="232585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368152" y="273629"/>
          <a:ext cx="6840760" cy="23258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26. 5. 2012</a:t>
          </a:r>
          <a:endParaRPr lang="cs-CZ" sz="2000" kern="1200" dirty="0"/>
        </a:p>
      </dsp:txBody>
      <dsp:txXfrm>
        <a:off x="1368152" y="273629"/>
        <a:ext cx="6840760" cy="273629"/>
      </dsp:txXfrm>
    </dsp:sp>
    <dsp:sp modelId="{69684AB7-5B8D-45A5-BC2F-6AF80EB883EF}">
      <dsp:nvSpPr>
        <dsp:cNvPr id="0" name=""/>
        <dsp:cNvSpPr/>
      </dsp:nvSpPr>
      <dsp:spPr>
        <a:xfrm>
          <a:off x="410445" y="547259"/>
          <a:ext cx="1915413" cy="19154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368152" y="547259"/>
          <a:ext cx="6840760" cy="1915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368152" y="547259"/>
        <a:ext cx="6840760" cy="273629"/>
      </dsp:txXfrm>
    </dsp:sp>
    <dsp:sp modelId="{0C4087F0-2DA9-4805-A823-C8C5404FEF67}">
      <dsp:nvSpPr>
        <dsp:cNvPr id="0" name=""/>
        <dsp:cNvSpPr/>
      </dsp:nvSpPr>
      <dsp:spPr>
        <a:xfrm>
          <a:off x="615667" y="820889"/>
          <a:ext cx="1504968" cy="1504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368152" y="820889"/>
          <a:ext cx="6840760" cy="1504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VY_32_INOVACE_18_Have </a:t>
          </a:r>
          <a:r>
            <a:rPr lang="cs-CZ" sz="2000" kern="1200" baseline="0" dirty="0" err="1" smtClean="0">
              <a:solidFill>
                <a:srgbClr val="000000"/>
              </a:solidFill>
            </a:rPr>
            <a:t>got</a:t>
          </a:r>
          <a:endParaRPr lang="cs-CZ" sz="2000" kern="1200" dirty="0"/>
        </a:p>
      </dsp:txBody>
      <dsp:txXfrm>
        <a:off x="1368152" y="820889"/>
        <a:ext cx="6840760" cy="273632"/>
      </dsp:txXfrm>
    </dsp:sp>
    <dsp:sp modelId="{19974A4C-782A-40F8-BDC1-A903A52CB5DC}">
      <dsp:nvSpPr>
        <dsp:cNvPr id="0" name=""/>
        <dsp:cNvSpPr/>
      </dsp:nvSpPr>
      <dsp:spPr>
        <a:xfrm>
          <a:off x="820891" y="1094522"/>
          <a:ext cx="1094520" cy="10945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368152" y="1094522"/>
          <a:ext cx="6840760" cy="109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368152" y="1094522"/>
        <a:ext cx="6840760" cy="273629"/>
      </dsp:txXfrm>
    </dsp:sp>
    <dsp:sp modelId="{B4FD24CD-B93B-4B4E-A43E-F8524B0CD3F0}">
      <dsp:nvSpPr>
        <dsp:cNvPr id="0" name=""/>
        <dsp:cNvSpPr/>
      </dsp:nvSpPr>
      <dsp:spPr>
        <a:xfrm>
          <a:off x="1026114" y="1368152"/>
          <a:ext cx="684075" cy="6840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368152" y="1368152"/>
          <a:ext cx="6840760" cy="684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ROČNÍK: 4. </a:t>
          </a:r>
          <a:endParaRPr lang="cs-CZ" sz="2000" kern="1200" dirty="0" smtClean="0"/>
        </a:p>
      </dsp:txBody>
      <dsp:txXfrm>
        <a:off x="1368152" y="1368152"/>
        <a:ext cx="6840760" cy="273629"/>
      </dsp:txXfrm>
    </dsp:sp>
    <dsp:sp modelId="{A8AA4860-2B26-41D9-B6D5-2A22DD6573ED}">
      <dsp:nvSpPr>
        <dsp:cNvPr id="0" name=""/>
        <dsp:cNvSpPr/>
      </dsp:nvSpPr>
      <dsp:spPr>
        <a:xfrm>
          <a:off x="1231337" y="1641782"/>
          <a:ext cx="273629" cy="2736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368152" y="1641782"/>
          <a:ext cx="6840760" cy="2736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368152" y="1641782"/>
        <a:ext cx="6840760" cy="273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45B430-FEFC-418E-8172-D7A2EC114AA2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21956B-B8FF-41C9-9431-C7455ADCC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177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1956B-B8FF-41C9-9431-C7455ADCCD5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755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1956B-B8FF-41C9-9431-C7455ADCCD5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755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1956B-B8FF-41C9-9431-C7455ADCCD5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755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75931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056327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6823422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417097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269339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039062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6985952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296116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591997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644189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971790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B17A0-484C-4C05-8C87-6FC634348446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3A76B-3F0A-4362-AC03-49EA87D10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390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26" Type="http://schemas.openxmlformats.org/officeDocument/2006/relationships/image" Target="../media/image40.jpeg"/><Relationship Id="rId3" Type="http://schemas.openxmlformats.org/officeDocument/2006/relationships/image" Target="../media/image17.jpeg"/><Relationship Id="rId21" Type="http://schemas.openxmlformats.org/officeDocument/2006/relationships/image" Target="../media/image35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1.jpeg"/><Relationship Id="rId25" Type="http://schemas.openxmlformats.org/officeDocument/2006/relationships/image" Target="../media/image39.jpeg"/><Relationship Id="rId2" Type="http://schemas.openxmlformats.org/officeDocument/2006/relationships/image" Target="../media/image2.jpeg"/><Relationship Id="rId16" Type="http://schemas.openxmlformats.org/officeDocument/2006/relationships/image" Target="../media/image30.jpeg"/><Relationship Id="rId20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24" Type="http://schemas.openxmlformats.org/officeDocument/2006/relationships/image" Target="../media/image38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23" Type="http://schemas.openxmlformats.org/officeDocument/2006/relationships/image" Target="../media/image37.jpeg"/><Relationship Id="rId10" Type="http://schemas.openxmlformats.org/officeDocument/2006/relationships/image" Target="../media/image24.jpeg"/><Relationship Id="rId19" Type="http://schemas.openxmlformats.org/officeDocument/2006/relationships/image" Target="../media/image33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Relationship Id="rId22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26" Type="http://schemas.openxmlformats.org/officeDocument/2006/relationships/image" Target="../media/image40.jpeg"/><Relationship Id="rId3" Type="http://schemas.openxmlformats.org/officeDocument/2006/relationships/image" Target="../media/image17.jpeg"/><Relationship Id="rId21" Type="http://schemas.openxmlformats.org/officeDocument/2006/relationships/image" Target="../media/image35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1.jpeg"/><Relationship Id="rId25" Type="http://schemas.openxmlformats.org/officeDocument/2006/relationships/image" Target="../media/image39.jpeg"/><Relationship Id="rId2" Type="http://schemas.openxmlformats.org/officeDocument/2006/relationships/image" Target="../media/image2.jpeg"/><Relationship Id="rId16" Type="http://schemas.openxmlformats.org/officeDocument/2006/relationships/image" Target="../media/image30.jpeg"/><Relationship Id="rId20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24" Type="http://schemas.openxmlformats.org/officeDocument/2006/relationships/image" Target="../media/image38.jpeg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23" Type="http://schemas.openxmlformats.org/officeDocument/2006/relationships/image" Target="../media/image37.jpeg"/><Relationship Id="rId10" Type="http://schemas.openxmlformats.org/officeDocument/2006/relationships/image" Target="../media/image24.jpeg"/><Relationship Id="rId19" Type="http://schemas.openxmlformats.org/officeDocument/2006/relationships/image" Target="../media/image33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Relationship Id="rId22" Type="http://schemas.openxmlformats.org/officeDocument/2006/relationships/image" Target="../media/image3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26" Type="http://schemas.openxmlformats.org/officeDocument/2006/relationships/image" Target="../media/image39.jpeg"/><Relationship Id="rId3" Type="http://schemas.openxmlformats.org/officeDocument/2006/relationships/image" Target="../media/image2.jpeg"/><Relationship Id="rId21" Type="http://schemas.openxmlformats.org/officeDocument/2006/relationships/image" Target="../media/image34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5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9.jpeg"/><Relationship Id="rId20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24" Type="http://schemas.openxmlformats.org/officeDocument/2006/relationships/image" Target="../media/image37.jpe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23" Type="http://schemas.openxmlformats.org/officeDocument/2006/relationships/image" Target="../media/image36.jpeg"/><Relationship Id="rId10" Type="http://schemas.openxmlformats.org/officeDocument/2006/relationships/image" Target="../media/image23.jpeg"/><Relationship Id="rId19" Type="http://schemas.openxmlformats.org/officeDocument/2006/relationships/image" Target="../media/image32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Relationship Id="rId22" Type="http://schemas.openxmlformats.org/officeDocument/2006/relationships/image" Target="../media/image35.jpeg"/><Relationship Id="rId27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26" Type="http://schemas.openxmlformats.org/officeDocument/2006/relationships/image" Target="../media/image45.jpeg"/><Relationship Id="rId3" Type="http://schemas.openxmlformats.org/officeDocument/2006/relationships/image" Target="../media/image2.jpeg"/><Relationship Id="rId21" Type="http://schemas.openxmlformats.org/officeDocument/2006/relationships/image" Target="../media/image38.jpeg"/><Relationship Id="rId7" Type="http://schemas.openxmlformats.org/officeDocument/2006/relationships/image" Target="../media/image22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5" Type="http://schemas.openxmlformats.org/officeDocument/2006/relationships/image" Target="../media/image44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3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8.jpeg"/><Relationship Id="rId24" Type="http://schemas.openxmlformats.org/officeDocument/2006/relationships/image" Target="../media/image43.jpeg"/><Relationship Id="rId5" Type="http://schemas.openxmlformats.org/officeDocument/2006/relationships/image" Target="../media/image19.jpeg"/><Relationship Id="rId15" Type="http://schemas.openxmlformats.org/officeDocument/2006/relationships/image" Target="../media/image32.jpeg"/><Relationship Id="rId23" Type="http://schemas.openxmlformats.org/officeDocument/2006/relationships/image" Target="../media/image40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17.jpeg"/><Relationship Id="rId9" Type="http://schemas.openxmlformats.org/officeDocument/2006/relationships/image" Target="../media/image26.jpeg"/><Relationship Id="rId14" Type="http://schemas.openxmlformats.org/officeDocument/2006/relationships/image" Target="../media/image41.jpeg"/><Relationship Id="rId22" Type="http://schemas.openxmlformats.org/officeDocument/2006/relationships/image" Target="../media/image39.jpeg"/><Relationship Id="rId27" Type="http://schemas.openxmlformats.org/officeDocument/2006/relationships/image" Target="../media/image4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26" Type="http://schemas.openxmlformats.org/officeDocument/2006/relationships/image" Target="../media/image45.jpeg"/><Relationship Id="rId3" Type="http://schemas.openxmlformats.org/officeDocument/2006/relationships/image" Target="../media/image2.jpeg"/><Relationship Id="rId21" Type="http://schemas.openxmlformats.org/officeDocument/2006/relationships/image" Target="../media/image38.jpeg"/><Relationship Id="rId7" Type="http://schemas.openxmlformats.org/officeDocument/2006/relationships/image" Target="../media/image22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5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3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8.jpeg"/><Relationship Id="rId24" Type="http://schemas.openxmlformats.org/officeDocument/2006/relationships/image" Target="../media/image43.jpeg"/><Relationship Id="rId5" Type="http://schemas.openxmlformats.org/officeDocument/2006/relationships/image" Target="../media/image19.jpeg"/><Relationship Id="rId15" Type="http://schemas.openxmlformats.org/officeDocument/2006/relationships/image" Target="../media/image32.jpeg"/><Relationship Id="rId23" Type="http://schemas.openxmlformats.org/officeDocument/2006/relationships/image" Target="../media/image40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17.jpeg"/><Relationship Id="rId9" Type="http://schemas.openxmlformats.org/officeDocument/2006/relationships/image" Target="../media/image26.jpeg"/><Relationship Id="rId14" Type="http://schemas.openxmlformats.org/officeDocument/2006/relationships/image" Target="../media/image41.jpeg"/><Relationship Id="rId22" Type="http://schemas.openxmlformats.org/officeDocument/2006/relationships/image" Target="../media/image39.jpeg"/><Relationship Id="rId27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3097120"/>
              </p:ext>
            </p:extLst>
          </p:nvPr>
        </p:nvGraphicFramePr>
        <p:xfrm>
          <a:off x="539552" y="908720"/>
          <a:ext cx="82089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2908920"/>
          </a:xfrm>
        </p:spPr>
        <p:txBody>
          <a:bodyPr/>
          <a:lstStyle/>
          <a:p>
            <a:r>
              <a:rPr lang="cs-CZ" dirty="0" smtClean="0"/>
              <a:t>materiál je určen k procvičení slovesa </a:t>
            </a:r>
            <a:r>
              <a:rPr lang="cs-CZ" b="1" dirty="0" smtClean="0"/>
              <a:t>mít</a:t>
            </a:r>
            <a:r>
              <a:rPr lang="cs-CZ" dirty="0" smtClean="0"/>
              <a:t> a rozšíření slovní zásoby: domácí mazlíčci</a:t>
            </a:r>
          </a:p>
          <a:p>
            <a:r>
              <a:rPr lang="cs-CZ" dirty="0" smtClean="0"/>
              <a:t>po výukové části si žáci učivo procvičují podle instrukcí na jednotlivých snímcích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0541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27687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72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To </a:t>
            </a:r>
            <a:r>
              <a:rPr lang="cs-CZ" sz="7200" dirty="0" err="1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have</a:t>
            </a:r>
            <a:r>
              <a:rPr lang="cs-CZ" sz="72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 </a:t>
            </a:r>
            <a:r>
              <a:rPr lang="cs-CZ" sz="7200" dirty="0" err="1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got</a:t>
            </a:r>
            <a:r>
              <a:rPr lang="cs-CZ" sz="7200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- </a:t>
            </a:r>
            <a:r>
              <a:rPr lang="cs-CZ" sz="720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Jokerman" pitchFamily="82" charset="0"/>
              </a:rPr>
              <a:t>pets</a:t>
            </a:r>
            <a:endParaRPr lang="cs-CZ" sz="7200" dirty="0">
              <a:ln>
                <a:solidFill>
                  <a:schemeClr val="tx1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Jokerm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62558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00864" y="354808"/>
            <a:ext cx="8742856" cy="6120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638832" y="642840"/>
            <a:ext cx="3744416" cy="707886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To </a:t>
            </a:r>
            <a:r>
              <a:rPr lang="cs-CZ" sz="40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40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 </a:t>
            </a:r>
            <a:r>
              <a:rPr lang="cs-CZ" sz="40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got</a:t>
            </a:r>
            <a:endParaRPr lang="cs-CZ" sz="4000" i="1" dirty="0">
              <a:ln>
                <a:solidFill>
                  <a:schemeClr val="tx1"/>
                </a:solidFill>
              </a:ln>
              <a:solidFill>
                <a:srgbClr val="92D050"/>
              </a:solidFill>
              <a:latin typeface="Bodoni MT Black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592" y="1881329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latin typeface="Bookman Old Style" pitchFamily="18" charset="0"/>
              </a:rPr>
              <a:t>I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I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560" y="2759839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Bookman Old Style" pitchFamily="18" charset="0"/>
              </a:rPr>
              <a:t>You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24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 smtClean="0">
                <a:latin typeface="Bookman Old Style" pitchFamily="18" charset="0"/>
              </a:rPr>
              <a:t>you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4596" y="3638349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Bookman Old Style" pitchFamily="18" charset="0"/>
              </a:rPr>
              <a:t>He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>
                <a:latin typeface="Bookman Old Style" pitchFamily="18" charset="0"/>
              </a:rPr>
              <a:t>he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576" y="4516859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Bookman Old Style" pitchFamily="18" charset="0"/>
              </a:rPr>
              <a:t>She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>
                <a:latin typeface="Bookman Old Style" pitchFamily="18" charset="0"/>
              </a:rPr>
              <a:t>she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0600" y="5395368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Bookman Old Style" pitchFamily="18" charset="0"/>
              </a:rPr>
              <a:t>It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>
                <a:latin typeface="Bookman Old Style" pitchFamily="18" charset="0"/>
              </a:rPr>
              <a:t>it</a:t>
            </a:r>
            <a:r>
              <a:rPr lang="el-GR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s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65935" y="2365168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Bookman Old Style" pitchFamily="18" charset="0"/>
              </a:rPr>
              <a:t>We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 smtClean="0">
                <a:latin typeface="Bookman Old Style" pitchFamily="18" charset="0"/>
              </a:rPr>
              <a:t>we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540928" y="4978524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>
                <a:latin typeface="Bookman Old Style" pitchFamily="18" charset="0"/>
              </a:rPr>
              <a:t>They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 smtClean="0">
                <a:latin typeface="Bookman Old Style" pitchFamily="18" charset="0"/>
              </a:rPr>
              <a:t>they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endParaRPr lang="cs-CZ" sz="2400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48940" y="3630446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>
                <a:latin typeface="Bookman Old Style" pitchFamily="18" charset="0"/>
              </a:rPr>
              <a:t>You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- </a:t>
            </a:r>
            <a:r>
              <a:rPr lang="cs-CZ" sz="2400" dirty="0" err="1" smtClean="0">
                <a:latin typeface="Bookman Old Style" pitchFamily="18" charset="0"/>
              </a:rPr>
              <a:t>you</a:t>
            </a:r>
            <a:r>
              <a:rPr lang="el-GR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’</a:t>
            </a:r>
            <a:r>
              <a:rPr lang="cs-CZ" sz="24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ve </a:t>
            </a:r>
            <a:r>
              <a:rPr lang="cs-CZ" sz="2400" dirty="0" err="1" smtClean="0">
                <a:latin typeface="Bookman Old Style" pitchFamily="18" charset="0"/>
              </a:rPr>
              <a:t>got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endParaRPr lang="cs-CZ" sz="2400" dirty="0">
              <a:latin typeface="Bookman Old Style" pitchFamily="18" charset="0"/>
            </a:endParaRPr>
          </a:p>
        </p:txBody>
      </p:sp>
      <p:pic>
        <p:nvPicPr>
          <p:cNvPr id="2089" name="Picture 41" descr="C:\Documents and Settings\Jana\Local Settings\Temporary Internet Files\Content.IE5\W5O0SL8F\MP900439508[1]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900" y="322764"/>
            <a:ext cx="1170820" cy="151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00" y="680205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603728" y="616728"/>
            <a:ext cx="288032" cy="28803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/>
          <p:cNvSpPr/>
          <p:nvPr/>
        </p:nvSpPr>
        <p:spPr>
          <a:xfrm>
            <a:off x="8249340" y="651264"/>
            <a:ext cx="288032" cy="28803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/>
          <p:cNvSpPr/>
          <p:nvPr/>
        </p:nvSpPr>
        <p:spPr>
          <a:xfrm>
            <a:off x="558712" y="5926019"/>
            <a:ext cx="288032" cy="288032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8275936" y="5926019"/>
            <a:ext cx="288032" cy="288032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54253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7188976" y="2964959"/>
            <a:ext cx="1752138" cy="1366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5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395392" y="237450"/>
            <a:ext cx="1648783" cy="1553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6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71" y="5001184"/>
            <a:ext cx="2241231" cy="1493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7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439733" y="4855925"/>
            <a:ext cx="2174103" cy="1741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0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2042" y="5017456"/>
            <a:ext cx="1509724" cy="1509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1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189633" y="2499198"/>
            <a:ext cx="1337152" cy="1720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27294"/>
            <a:ext cx="1176234" cy="1862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2316552" y="1445402"/>
            <a:ext cx="1429610" cy="1393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4363053" y="1318911"/>
            <a:ext cx="1328868" cy="1965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3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9746" y="3626390"/>
            <a:ext cx="1820198" cy="1187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4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288" y="1185821"/>
            <a:ext cx="1302648" cy="868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6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12" y="3228936"/>
            <a:ext cx="1233563" cy="1233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aoblený obdélník 2"/>
          <p:cNvSpPr/>
          <p:nvPr/>
        </p:nvSpPr>
        <p:spPr>
          <a:xfrm>
            <a:off x="3275856" y="68011"/>
            <a:ext cx="2585783" cy="86409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My </a:t>
            </a:r>
            <a:r>
              <a:rPr lang="cs-CZ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pet</a:t>
            </a:r>
            <a:endParaRPr lang="cs-CZ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2" name="Vývojový diagram: spojnice 21"/>
          <p:cNvSpPr>
            <a:spLocks noChangeAspect="1"/>
          </p:cNvSpPr>
          <p:nvPr/>
        </p:nvSpPr>
        <p:spPr>
          <a:xfrm>
            <a:off x="3389399" y="151924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>
            <a:spLocks noChangeAspect="1"/>
          </p:cNvSpPr>
          <p:nvPr/>
        </p:nvSpPr>
        <p:spPr>
          <a:xfrm>
            <a:off x="5554107" y="151924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/>
          <p:cNvSpPr>
            <a:spLocks noChangeAspect="1"/>
          </p:cNvSpPr>
          <p:nvPr/>
        </p:nvSpPr>
        <p:spPr>
          <a:xfrm>
            <a:off x="2932631" y="1475851"/>
            <a:ext cx="144016" cy="144016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>
            <a:spLocks noChangeAspect="1"/>
          </p:cNvSpPr>
          <p:nvPr/>
        </p:nvSpPr>
        <p:spPr>
          <a:xfrm>
            <a:off x="1111249" y="255286"/>
            <a:ext cx="144016" cy="144016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 rot="512435">
            <a:off x="3089815" y="4089632"/>
            <a:ext cx="1399746" cy="738061"/>
            <a:chOff x="452064" y="1447469"/>
            <a:chExt cx="1399746" cy="738061"/>
          </a:xfrm>
        </p:grpSpPr>
        <p:sp>
          <p:nvSpPr>
            <p:cNvPr id="4" name="Vývojový diagram: dokument 3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>
              <a:normAutofit fontScale="70000" lnSpcReduction="20000"/>
            </a:bodyPr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gu</a:t>
              </a:r>
              <a:r>
                <a:rPr lang="cs-CZ" sz="29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nea</a:t>
              </a:r>
              <a:r>
                <a:rPr lang="cs-CZ" sz="2800" b="1" dirty="0" smtClean="0">
                  <a:solidFill>
                    <a:schemeClr val="tx1"/>
                  </a:solidFill>
                  <a:latin typeface="Bradley Hand ITC" pitchFamily="66" charset="0"/>
                </a:rPr>
                <a:t> 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p</a:t>
              </a:r>
              <a:r>
                <a:rPr lang="cs-CZ" sz="29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g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27" name="Vývojový diagram: spojnice 26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cs-CZ"/>
            </a:p>
          </p:txBody>
        </p:sp>
        <p:sp>
          <p:nvSpPr>
            <p:cNvPr id="28" name="Vývojový diagram: spojnice 27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 rot="1848288">
            <a:off x="2037334" y="2434993"/>
            <a:ext cx="1399746" cy="726686"/>
            <a:chOff x="655217" y="1278475"/>
            <a:chExt cx="1399746" cy="726686"/>
          </a:xfrm>
        </p:grpSpPr>
        <p:sp>
          <p:nvSpPr>
            <p:cNvPr id="32" name="Vývojový diagram: dokument 31"/>
            <p:cNvSpPr/>
            <p:nvPr/>
          </p:nvSpPr>
          <p:spPr>
            <a:xfrm rot="20502228">
              <a:off x="655217" y="1416350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mouse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33" name="Vývojový diagram: spojnice 32"/>
            <p:cNvSpPr>
              <a:spLocks noChangeAspect="1"/>
            </p:cNvSpPr>
            <p:nvPr/>
          </p:nvSpPr>
          <p:spPr>
            <a:xfrm>
              <a:off x="679197" y="1632309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Vývojový diagram: spojnice 33"/>
            <p:cNvSpPr>
              <a:spLocks noChangeAspect="1"/>
            </p:cNvSpPr>
            <p:nvPr/>
          </p:nvSpPr>
          <p:spPr>
            <a:xfrm>
              <a:off x="1749063" y="1278475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4604997" y="2651202"/>
            <a:ext cx="1399746" cy="717220"/>
            <a:chOff x="584503" y="1674404"/>
            <a:chExt cx="1399746" cy="717220"/>
          </a:xfrm>
        </p:grpSpPr>
        <p:sp>
          <p:nvSpPr>
            <p:cNvPr id="36" name="Vývojový diagram: dokument 35"/>
            <p:cNvSpPr/>
            <p:nvPr/>
          </p:nvSpPr>
          <p:spPr>
            <a:xfrm rot="20502228">
              <a:off x="584503" y="1802813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l</a:t>
              </a:r>
              <a:r>
                <a:rPr lang="cs-CZ" sz="28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zard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37" name="Vývojový diagram: spojnice 36"/>
            <p:cNvSpPr>
              <a:spLocks noChangeAspect="1"/>
            </p:cNvSpPr>
            <p:nvPr/>
          </p:nvSpPr>
          <p:spPr>
            <a:xfrm>
              <a:off x="608768" y="2025210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Vývojový diagram: spojnice 37"/>
            <p:cNvSpPr>
              <a:spLocks noChangeAspect="1"/>
            </p:cNvSpPr>
            <p:nvPr/>
          </p:nvSpPr>
          <p:spPr>
            <a:xfrm>
              <a:off x="1699351" y="1674404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9" name="Skupina 38"/>
          <p:cNvGrpSpPr/>
          <p:nvPr/>
        </p:nvGrpSpPr>
        <p:grpSpPr>
          <a:xfrm rot="1058973">
            <a:off x="6044670" y="1960313"/>
            <a:ext cx="1399746" cy="722978"/>
            <a:chOff x="642875" y="1621744"/>
            <a:chExt cx="1399746" cy="722978"/>
          </a:xfrm>
        </p:grpSpPr>
        <p:sp>
          <p:nvSpPr>
            <p:cNvPr id="40" name="Vývojový diagram: dokument 39"/>
            <p:cNvSpPr/>
            <p:nvPr/>
          </p:nvSpPr>
          <p:spPr>
            <a:xfrm rot="20502228">
              <a:off x="642875" y="1755911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sp</a:t>
              </a:r>
              <a:r>
                <a:rPr lang="cs-CZ" sz="28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der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41" name="Vývojový diagram: spojnice 40"/>
            <p:cNvSpPr>
              <a:spLocks noChangeAspect="1"/>
            </p:cNvSpPr>
            <p:nvPr/>
          </p:nvSpPr>
          <p:spPr>
            <a:xfrm>
              <a:off x="671198" y="1980441"/>
              <a:ext cx="144016" cy="144016"/>
            </a:xfrm>
            <a:prstGeom prst="flowChartConnector">
              <a:avLst/>
            </a:prstGeom>
            <a:solidFill>
              <a:srgbClr val="00CC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Vývojový diagram: spojnice 41"/>
            <p:cNvSpPr>
              <a:spLocks noChangeAspect="1"/>
            </p:cNvSpPr>
            <p:nvPr/>
          </p:nvSpPr>
          <p:spPr>
            <a:xfrm>
              <a:off x="1743896" y="1621744"/>
              <a:ext cx="144016" cy="144016"/>
            </a:xfrm>
            <a:prstGeom prst="flowChartConnector">
              <a:avLst/>
            </a:prstGeom>
            <a:solidFill>
              <a:srgbClr val="00CC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3" name="Skupina 42"/>
          <p:cNvGrpSpPr/>
          <p:nvPr/>
        </p:nvGrpSpPr>
        <p:grpSpPr>
          <a:xfrm rot="1422833">
            <a:off x="7628596" y="1616560"/>
            <a:ext cx="1399746" cy="738061"/>
            <a:chOff x="452064" y="1447469"/>
            <a:chExt cx="1399746" cy="738061"/>
          </a:xfrm>
        </p:grpSpPr>
        <p:sp>
          <p:nvSpPr>
            <p:cNvPr id="44" name="Vývojový diagram: dokument 43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parrot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45" name="Vývojový diagram: spojnice 44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Vývojový diagram: spojnice 45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547422" y="1599869"/>
            <a:ext cx="1456788" cy="738061"/>
            <a:chOff x="395022" y="1447469"/>
            <a:chExt cx="1456788" cy="738061"/>
          </a:xfrm>
        </p:grpSpPr>
        <p:sp>
          <p:nvSpPr>
            <p:cNvPr id="48" name="Vývojový diagram: dokument 47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torto</a:t>
              </a:r>
              <a:r>
                <a:rPr lang="cs-CZ" sz="28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se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49" name="Vývojový diagram: spojnice 48"/>
            <p:cNvSpPr>
              <a:spLocks noChangeAspect="1"/>
            </p:cNvSpPr>
            <p:nvPr/>
          </p:nvSpPr>
          <p:spPr>
            <a:xfrm>
              <a:off x="395022" y="1790735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Vývojový diagram: spojnice 49"/>
            <p:cNvSpPr>
              <a:spLocks noChangeAspect="1"/>
            </p:cNvSpPr>
            <p:nvPr/>
          </p:nvSpPr>
          <p:spPr>
            <a:xfrm>
              <a:off x="1553822" y="1447469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2" name="Skupina 51"/>
          <p:cNvGrpSpPr/>
          <p:nvPr/>
        </p:nvGrpSpPr>
        <p:grpSpPr>
          <a:xfrm rot="1649092">
            <a:off x="92597" y="3774303"/>
            <a:ext cx="1399746" cy="738061"/>
            <a:chOff x="452064" y="1447469"/>
            <a:chExt cx="1399746" cy="738061"/>
          </a:xfrm>
        </p:grpSpPr>
        <p:sp>
          <p:nvSpPr>
            <p:cNvPr id="53" name="Vývojový diagram: dokument 52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hamster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54" name="Vývojový diagram: spojnice 53"/>
            <p:cNvSpPr>
              <a:spLocks noChangeAspect="1"/>
            </p:cNvSpPr>
            <p:nvPr/>
          </p:nvSpPr>
          <p:spPr>
            <a:xfrm>
              <a:off x="525831" y="1750198"/>
              <a:ext cx="144016" cy="144016"/>
            </a:xfrm>
            <a:prstGeom prst="flowChartConnector">
              <a:avLst/>
            </a:prstGeom>
            <a:solidFill>
              <a:srgbClr val="00CC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cs-CZ"/>
            </a:p>
          </p:txBody>
        </p:sp>
        <p:sp>
          <p:nvSpPr>
            <p:cNvPr id="55" name="Vývojový diagram: spojnice 54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00CC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5539138" y="4430607"/>
            <a:ext cx="1399746" cy="726145"/>
            <a:chOff x="591286" y="1746977"/>
            <a:chExt cx="1399746" cy="726145"/>
          </a:xfrm>
        </p:grpSpPr>
        <p:sp>
          <p:nvSpPr>
            <p:cNvPr id="57" name="Vývojový diagram: dokument 56"/>
            <p:cNvSpPr/>
            <p:nvPr/>
          </p:nvSpPr>
          <p:spPr>
            <a:xfrm rot="20502228">
              <a:off x="591286" y="1884311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snake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58" name="Vývojový diagram: spojnice 57"/>
            <p:cNvSpPr>
              <a:spLocks noChangeAspect="1"/>
            </p:cNvSpPr>
            <p:nvPr/>
          </p:nvSpPr>
          <p:spPr>
            <a:xfrm>
              <a:off x="623675" y="2114116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Vývojový diagram: spojnice 58"/>
            <p:cNvSpPr>
              <a:spLocks noChangeAspect="1"/>
            </p:cNvSpPr>
            <p:nvPr/>
          </p:nvSpPr>
          <p:spPr>
            <a:xfrm>
              <a:off x="1676752" y="1746977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0" name="Skupina 59"/>
          <p:cNvGrpSpPr/>
          <p:nvPr/>
        </p:nvGrpSpPr>
        <p:grpSpPr>
          <a:xfrm rot="2204939">
            <a:off x="7152501" y="4073791"/>
            <a:ext cx="1399746" cy="738061"/>
            <a:chOff x="452064" y="1447469"/>
            <a:chExt cx="1399746" cy="738061"/>
          </a:xfrm>
        </p:grpSpPr>
        <p:sp>
          <p:nvSpPr>
            <p:cNvPr id="61" name="Vývojový diagram: dokument 60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cat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62" name="Vývojový diagram: spojnice 61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Vývojový diagram: spojnice 62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1461007" y="6063914"/>
            <a:ext cx="1399746" cy="738061"/>
            <a:chOff x="452064" y="1447469"/>
            <a:chExt cx="1399746" cy="738061"/>
          </a:xfrm>
        </p:grpSpPr>
        <p:sp>
          <p:nvSpPr>
            <p:cNvPr id="65" name="Vývojový diagram: dokument 64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rabb</a:t>
              </a:r>
              <a:r>
                <a:rPr lang="cs-CZ" sz="28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t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66" name="Vývojový diagram: spojnice 65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Vývojový diagram: spojnice 66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9" name="Skupina 68"/>
          <p:cNvGrpSpPr/>
          <p:nvPr/>
        </p:nvGrpSpPr>
        <p:grpSpPr>
          <a:xfrm rot="1821621">
            <a:off x="3365174" y="6109395"/>
            <a:ext cx="1399746" cy="738061"/>
            <a:chOff x="452064" y="1447469"/>
            <a:chExt cx="1399746" cy="738061"/>
          </a:xfrm>
        </p:grpSpPr>
        <p:sp>
          <p:nvSpPr>
            <p:cNvPr id="70" name="Vývojový diagram: dokument 69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f</a:t>
              </a:r>
              <a:r>
                <a:rPr lang="cs-CZ" sz="2800" dirty="0" err="1">
                  <a:solidFill>
                    <a:schemeClr val="tx1"/>
                  </a:solidFill>
                  <a:latin typeface="Harrington" pitchFamily="82" charset="0"/>
                </a:rPr>
                <a:t>i</a:t>
              </a:r>
              <a:r>
                <a:rPr lang="cs-CZ" sz="2800" b="1" dirty="0" err="1" smtClean="0">
                  <a:solidFill>
                    <a:schemeClr val="tx1"/>
                  </a:solidFill>
                  <a:latin typeface="Bradley Hand ITC" pitchFamily="66" charset="0"/>
                </a:rPr>
                <a:t>sh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71" name="Vývojový diagram: spojnice 70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Vývojový diagram: spojnice 71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3" name="Skupina 72"/>
          <p:cNvGrpSpPr/>
          <p:nvPr/>
        </p:nvGrpSpPr>
        <p:grpSpPr>
          <a:xfrm rot="21294653">
            <a:off x="7759350" y="5986141"/>
            <a:ext cx="1399746" cy="738061"/>
            <a:chOff x="452064" y="1447469"/>
            <a:chExt cx="1399746" cy="738061"/>
          </a:xfrm>
        </p:grpSpPr>
        <p:sp>
          <p:nvSpPr>
            <p:cNvPr id="74" name="Vývojový diagram: dokument 73"/>
            <p:cNvSpPr/>
            <p:nvPr/>
          </p:nvSpPr>
          <p:spPr>
            <a:xfrm rot="20502228">
              <a:off x="452064" y="1596719"/>
              <a:ext cx="1399746" cy="588811"/>
            </a:xfrm>
            <a:prstGeom prst="flowChartDocumen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>
              <a:normAutofit fontScale="92500" lnSpcReduction="10000"/>
            </a:bodyPr>
            <a:lstStyle/>
            <a:p>
              <a:pPr algn="ctr"/>
              <a:r>
                <a:rPr lang="cs-CZ" sz="2800" b="1" dirty="0" smtClean="0">
                  <a:solidFill>
                    <a:schemeClr val="tx1"/>
                  </a:solidFill>
                  <a:latin typeface="Bradley Hand ITC" pitchFamily="66" charset="0"/>
                </a:rPr>
                <a:t>dog</a:t>
              </a:r>
              <a:endParaRPr lang="cs-CZ" sz="2800" b="1" dirty="0">
                <a:solidFill>
                  <a:schemeClr val="tx1"/>
                </a:solidFill>
                <a:latin typeface="Bradley Hand ITC" pitchFamily="66" charset="0"/>
              </a:endParaRPr>
            </a:p>
          </p:txBody>
        </p:sp>
        <p:sp>
          <p:nvSpPr>
            <p:cNvPr id="75" name="Vývojový diagram: spojnice 74"/>
            <p:cNvSpPr>
              <a:spLocks noChangeAspect="1"/>
            </p:cNvSpPr>
            <p:nvPr/>
          </p:nvSpPr>
          <p:spPr>
            <a:xfrm>
              <a:off x="462238" y="1819116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cs-CZ"/>
            </a:p>
          </p:txBody>
        </p:sp>
        <p:sp>
          <p:nvSpPr>
            <p:cNvPr id="76" name="Vývojový diagram: spojnice 75"/>
            <p:cNvSpPr>
              <a:spLocks noChangeAspect="1"/>
            </p:cNvSpPr>
            <p:nvPr/>
          </p:nvSpPr>
          <p:spPr>
            <a:xfrm>
              <a:off x="1538076" y="1447469"/>
              <a:ext cx="144016" cy="144016"/>
            </a:xfrm>
            <a:prstGeom prst="flowChartConnector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olSlant"/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>
              <a:normAutofit fontScale="25000" lnSpcReduction="20000"/>
            </a:bodyPr>
            <a:lstStyle/>
            <a:p>
              <a:pPr algn="ctr"/>
              <a:endParaRPr lang="cs-CZ"/>
            </a:p>
          </p:txBody>
        </p:sp>
      </p:grpSp>
      <p:sp>
        <p:nvSpPr>
          <p:cNvPr id="68" name="Vývojový diagram: spojnice 67"/>
          <p:cNvSpPr>
            <a:spLocks noChangeAspect="1"/>
          </p:cNvSpPr>
          <p:nvPr/>
        </p:nvSpPr>
        <p:spPr>
          <a:xfrm>
            <a:off x="8296402" y="356043"/>
            <a:ext cx="144016" cy="144016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Vývojový diagram: spojnice 76"/>
          <p:cNvSpPr>
            <a:spLocks noChangeAspect="1"/>
          </p:cNvSpPr>
          <p:nvPr/>
        </p:nvSpPr>
        <p:spPr>
          <a:xfrm>
            <a:off x="4328051" y="5017456"/>
            <a:ext cx="144016" cy="144016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Vývojový diagram: spojnice 77"/>
          <p:cNvSpPr>
            <a:spLocks noChangeAspect="1"/>
          </p:cNvSpPr>
          <p:nvPr/>
        </p:nvSpPr>
        <p:spPr>
          <a:xfrm>
            <a:off x="7993037" y="2846316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Vývojový diagram: spojnice 78"/>
          <p:cNvSpPr>
            <a:spLocks noChangeAspect="1"/>
          </p:cNvSpPr>
          <p:nvPr/>
        </p:nvSpPr>
        <p:spPr>
          <a:xfrm>
            <a:off x="1454777" y="4929176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Vývojový diagram: spojnice 79"/>
          <p:cNvSpPr>
            <a:spLocks noChangeAspect="1"/>
          </p:cNvSpPr>
          <p:nvPr/>
        </p:nvSpPr>
        <p:spPr>
          <a:xfrm>
            <a:off x="4890981" y="1318911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Vývojový diagram: spojnice 80"/>
          <p:cNvSpPr>
            <a:spLocks noChangeAspect="1"/>
          </p:cNvSpPr>
          <p:nvPr/>
        </p:nvSpPr>
        <p:spPr>
          <a:xfrm rot="512435">
            <a:off x="5695812" y="3636286"/>
            <a:ext cx="144016" cy="144016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cs-CZ"/>
          </a:p>
        </p:txBody>
      </p:sp>
      <p:sp>
        <p:nvSpPr>
          <p:cNvPr id="82" name="Vývojový diagram: spojnice 81"/>
          <p:cNvSpPr>
            <a:spLocks noChangeAspect="1"/>
          </p:cNvSpPr>
          <p:nvPr/>
        </p:nvSpPr>
        <p:spPr>
          <a:xfrm rot="512435">
            <a:off x="7546758" y="5063608"/>
            <a:ext cx="144016" cy="144016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cs-CZ"/>
          </a:p>
        </p:txBody>
      </p:sp>
      <p:sp>
        <p:nvSpPr>
          <p:cNvPr id="83" name="Vývojový diagram: spojnice 82"/>
          <p:cNvSpPr>
            <a:spLocks noChangeAspect="1"/>
          </p:cNvSpPr>
          <p:nvPr/>
        </p:nvSpPr>
        <p:spPr>
          <a:xfrm rot="512435">
            <a:off x="786200" y="2569299"/>
            <a:ext cx="144016" cy="144016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cs-CZ"/>
          </a:p>
        </p:txBody>
      </p:sp>
      <p:sp>
        <p:nvSpPr>
          <p:cNvPr id="84" name="Vývojový diagram: spojnice 83"/>
          <p:cNvSpPr>
            <a:spLocks noChangeAspect="1"/>
          </p:cNvSpPr>
          <p:nvPr/>
        </p:nvSpPr>
        <p:spPr>
          <a:xfrm rot="512435">
            <a:off x="3323809" y="3246925"/>
            <a:ext cx="144016" cy="144016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cs-CZ"/>
          </a:p>
        </p:txBody>
      </p:sp>
      <p:sp>
        <p:nvSpPr>
          <p:cNvPr id="85" name="Vývojový diagram: spojnice 84"/>
          <p:cNvSpPr>
            <a:spLocks noChangeAspect="1"/>
          </p:cNvSpPr>
          <p:nvPr/>
        </p:nvSpPr>
        <p:spPr>
          <a:xfrm rot="512435">
            <a:off x="6552595" y="1165000"/>
            <a:ext cx="144016" cy="144016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8083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7" y="81975"/>
            <a:ext cx="693446" cy="103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Zobrazit podobné obrázk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375" y="10797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obné obráz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2" y="398908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obrazit podobné obráz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478" y="436043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obrazit podobné obrázk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182" y="3076121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Zobrazit podobné obrázk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338" y="170950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Zobrazit podobné obráz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143481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Zobrazit podobné obrázk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763" y="579556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Zobrazit podobné obrázk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4" y="273416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Zobrazit podobné obrázky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620" y="31976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Zobrazit podobné obrázk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420" y="587184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1056765" y="63098"/>
            <a:ext cx="1554750" cy="871174"/>
          </a:xfrm>
          <a:prstGeom prst="wedgeEllipseCallout">
            <a:avLst>
              <a:gd name="adj1" fmla="val -68267"/>
              <a:gd name="adj2" fmla="val 1065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fish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268820" y="0"/>
            <a:ext cx="1584176" cy="871174"/>
          </a:xfrm>
          <a:prstGeom prst="wedgeEllipseCallout">
            <a:avLst>
              <a:gd name="adj1" fmla="val -73918"/>
              <a:gd name="adj2" fmla="val 16976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lizard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6248579" y="129588"/>
            <a:ext cx="1816195" cy="871174"/>
          </a:xfrm>
          <a:prstGeom prst="wedgeEllipseCallout">
            <a:avLst>
              <a:gd name="adj1" fmla="val 66055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parrot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Oválný popisek 20"/>
          <p:cNvSpPr/>
          <p:nvPr/>
        </p:nvSpPr>
        <p:spPr>
          <a:xfrm>
            <a:off x="805493" y="1273918"/>
            <a:ext cx="1631307" cy="871174"/>
          </a:xfrm>
          <a:prstGeom prst="wedgeEllipseCallout">
            <a:avLst>
              <a:gd name="adj1" fmla="val -64773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 dog.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921932" y="2623118"/>
            <a:ext cx="1824416" cy="1072869"/>
          </a:xfrm>
          <a:prstGeom prst="wedgeEllipseCallout">
            <a:avLst>
              <a:gd name="adj1" fmla="val -54476"/>
              <a:gd name="adj2" fmla="val -1823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hamster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960015" y="4293143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spider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4507921" y="5893457"/>
            <a:ext cx="1636647" cy="871174"/>
          </a:xfrm>
          <a:prstGeom prst="wedgeEllipseCallout">
            <a:avLst>
              <a:gd name="adj1" fmla="val -72027"/>
              <a:gd name="adj2" fmla="val -10845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snake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Oválný popisek 24"/>
          <p:cNvSpPr/>
          <p:nvPr/>
        </p:nvSpPr>
        <p:spPr>
          <a:xfrm>
            <a:off x="6448204" y="5683158"/>
            <a:ext cx="1636647" cy="871174"/>
          </a:xfrm>
          <a:prstGeom prst="wedgeEllipseCallout">
            <a:avLst>
              <a:gd name="adj1" fmla="val 60580"/>
              <a:gd name="adj2" fmla="val -95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rabbit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Oválný popisek 25"/>
          <p:cNvSpPr/>
          <p:nvPr/>
        </p:nvSpPr>
        <p:spPr>
          <a:xfrm>
            <a:off x="6530831" y="2952620"/>
            <a:ext cx="1636647" cy="871174"/>
          </a:xfrm>
          <a:prstGeom prst="wedgeEllipseCallout">
            <a:avLst>
              <a:gd name="adj1" fmla="val 65292"/>
              <a:gd name="adj2" fmla="val 2077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cat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6338352" y="4207276"/>
            <a:ext cx="1636647" cy="871174"/>
          </a:xfrm>
          <a:prstGeom prst="wedgeEllipseCallout">
            <a:avLst>
              <a:gd name="adj1" fmla="val 71350"/>
              <a:gd name="adj2" fmla="val 2835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tortoise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Oválný popisek 27"/>
          <p:cNvSpPr/>
          <p:nvPr/>
        </p:nvSpPr>
        <p:spPr>
          <a:xfrm>
            <a:off x="6572535" y="1862990"/>
            <a:ext cx="1636647" cy="871174"/>
          </a:xfrm>
          <a:prstGeom prst="wedgeEllipseCallout">
            <a:avLst>
              <a:gd name="adj1" fmla="val 72024"/>
              <a:gd name="adj2" fmla="val -1969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mouse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9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2726783" y="3465168"/>
            <a:ext cx="1102442" cy="85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2436800" y="1818271"/>
            <a:ext cx="866802" cy="816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1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119" y="1582524"/>
            <a:ext cx="1053507" cy="702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2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4730753" y="4642863"/>
            <a:ext cx="1122243" cy="898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3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363" y="4656674"/>
            <a:ext cx="925076" cy="925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4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3966601" y="3629058"/>
            <a:ext cx="798470" cy="10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276" y="1000762"/>
            <a:ext cx="707970" cy="112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6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3214275" y="1241867"/>
            <a:ext cx="811965" cy="79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7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4365836" y="2531547"/>
            <a:ext cx="569410" cy="84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496" y="3591169"/>
            <a:ext cx="1179234" cy="769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9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502" y="2623118"/>
            <a:ext cx="924085" cy="615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427" y="2288205"/>
            <a:ext cx="871348" cy="87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2" name="Picture 22" descr="Zobrazit podobné obrázky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46" y="558924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Oválný popisek 42"/>
          <p:cNvSpPr/>
          <p:nvPr/>
        </p:nvSpPr>
        <p:spPr>
          <a:xfrm>
            <a:off x="960014" y="5795568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guinea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pig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656993" y="1818271"/>
            <a:ext cx="3701856" cy="23698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Přiřaď dětem jejich domácí mazlíčky.</a:t>
            </a:r>
          </a:p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Kontrola je na dalším snímku – kliknutím na fotky dětí.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150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7" y="81975"/>
            <a:ext cx="693446" cy="103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Zobrazit podobné obrázk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375" y="10797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obné obráz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2" y="398908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obrazit podobné obráz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478" y="436043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obrazit podobné obrázk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182" y="3076121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Zobrazit podobné obrázk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338" y="170950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Zobrazit podobné obráz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143481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Zobrazit podobné obrázk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763" y="579556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Zobrazit podobné obrázk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4" y="273416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Zobrazit podobné obrázky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620" y="31976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Zobrazit podobné obrázk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420" y="587184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1056765" y="63098"/>
            <a:ext cx="1554750" cy="871174"/>
          </a:xfrm>
          <a:prstGeom prst="wedgeEllipseCallout">
            <a:avLst>
              <a:gd name="adj1" fmla="val -68267"/>
              <a:gd name="adj2" fmla="val 1065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fish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268820" y="0"/>
            <a:ext cx="1584176" cy="871174"/>
          </a:xfrm>
          <a:prstGeom prst="wedgeEllipseCallout">
            <a:avLst>
              <a:gd name="adj1" fmla="val -73918"/>
              <a:gd name="adj2" fmla="val 16976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lizard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6248579" y="129588"/>
            <a:ext cx="1816195" cy="871174"/>
          </a:xfrm>
          <a:prstGeom prst="wedgeEllipseCallout">
            <a:avLst>
              <a:gd name="adj1" fmla="val 66055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parrot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Oválný popisek 20"/>
          <p:cNvSpPr/>
          <p:nvPr/>
        </p:nvSpPr>
        <p:spPr>
          <a:xfrm>
            <a:off x="805493" y="1273918"/>
            <a:ext cx="1631307" cy="871174"/>
          </a:xfrm>
          <a:prstGeom prst="wedgeEllipseCallout">
            <a:avLst>
              <a:gd name="adj1" fmla="val -64773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 dog.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921932" y="2623118"/>
            <a:ext cx="1824416" cy="1072869"/>
          </a:xfrm>
          <a:prstGeom prst="wedgeEllipseCallout">
            <a:avLst>
              <a:gd name="adj1" fmla="val -54476"/>
              <a:gd name="adj2" fmla="val -1823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hamster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960015" y="4293143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spider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4507921" y="5893457"/>
            <a:ext cx="1636647" cy="871174"/>
          </a:xfrm>
          <a:prstGeom prst="wedgeEllipseCallout">
            <a:avLst>
              <a:gd name="adj1" fmla="val -72027"/>
              <a:gd name="adj2" fmla="val -10845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snake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Oválný popisek 24"/>
          <p:cNvSpPr/>
          <p:nvPr/>
        </p:nvSpPr>
        <p:spPr>
          <a:xfrm>
            <a:off x="6448204" y="5683158"/>
            <a:ext cx="1636647" cy="871174"/>
          </a:xfrm>
          <a:prstGeom prst="wedgeEllipseCallout">
            <a:avLst>
              <a:gd name="adj1" fmla="val 60580"/>
              <a:gd name="adj2" fmla="val -95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rabbit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Oválný popisek 25"/>
          <p:cNvSpPr/>
          <p:nvPr/>
        </p:nvSpPr>
        <p:spPr>
          <a:xfrm>
            <a:off x="6530831" y="2952620"/>
            <a:ext cx="1636647" cy="871174"/>
          </a:xfrm>
          <a:prstGeom prst="wedgeEllipseCallout">
            <a:avLst>
              <a:gd name="adj1" fmla="val 65292"/>
              <a:gd name="adj2" fmla="val 2077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cat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6388661" y="4221087"/>
            <a:ext cx="1636647" cy="871174"/>
          </a:xfrm>
          <a:prstGeom prst="wedgeEllipseCallout">
            <a:avLst>
              <a:gd name="adj1" fmla="val 71350"/>
              <a:gd name="adj2" fmla="val 2835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tortoise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Oválný popisek 27"/>
          <p:cNvSpPr/>
          <p:nvPr/>
        </p:nvSpPr>
        <p:spPr>
          <a:xfrm>
            <a:off x="6572535" y="1862990"/>
            <a:ext cx="1636647" cy="871174"/>
          </a:xfrm>
          <a:prstGeom prst="wedgeEllipseCallout">
            <a:avLst>
              <a:gd name="adj1" fmla="val 72024"/>
              <a:gd name="adj2" fmla="val -1969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mouse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9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2726783" y="3465168"/>
            <a:ext cx="1102442" cy="85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2436800" y="1818271"/>
            <a:ext cx="866802" cy="816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1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119" y="1582524"/>
            <a:ext cx="1053507" cy="702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2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4730753" y="4642863"/>
            <a:ext cx="1122243" cy="898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3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363" y="4656674"/>
            <a:ext cx="925076" cy="925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4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3966601" y="3629058"/>
            <a:ext cx="798470" cy="10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276" y="1000762"/>
            <a:ext cx="707970" cy="112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6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3214275" y="1241867"/>
            <a:ext cx="811965" cy="79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7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4365836" y="2531547"/>
            <a:ext cx="569410" cy="84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496" y="3591169"/>
            <a:ext cx="1179234" cy="769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9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502" y="2623118"/>
            <a:ext cx="924085" cy="615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427" y="2288205"/>
            <a:ext cx="871348" cy="87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2" name="Picture 22" descr="Zobrazit podobné obrázky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46" y="558924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Oválný popisek 42"/>
          <p:cNvSpPr/>
          <p:nvPr/>
        </p:nvSpPr>
        <p:spPr>
          <a:xfrm>
            <a:off x="960014" y="5795568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guinea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pig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3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7" y="81975"/>
            <a:ext cx="693446" cy="103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Zobrazit podobné obráz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375" y="10797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Zobrazit podobné obráz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2" y="398908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Zobrazit podobné obrázk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478" y="436043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obrazit podobné obrázk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182" y="3076121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Zobrazit podobné obráz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338" y="170950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Zobrazit podobné obrázk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1434819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Zobrazit podobné obrázk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478" y="557647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Zobrazit podobné obrázky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4" y="273416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Zobrazit podobné obrázk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620" y="31976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Zobrazit podobné obrázky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420" y="5871844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1056765" y="15874"/>
            <a:ext cx="1554750" cy="871174"/>
          </a:xfrm>
          <a:prstGeom prst="wedgeEllipseCallout">
            <a:avLst>
              <a:gd name="adj1" fmla="val -68267"/>
              <a:gd name="adj2" fmla="val 1065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fish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268820" y="0"/>
            <a:ext cx="1584176" cy="871174"/>
          </a:xfrm>
          <a:prstGeom prst="wedgeEllipseCallout">
            <a:avLst>
              <a:gd name="adj1" fmla="val -73918"/>
              <a:gd name="adj2" fmla="val 16976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lizard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Oválný popisek 19"/>
          <p:cNvSpPr/>
          <p:nvPr/>
        </p:nvSpPr>
        <p:spPr>
          <a:xfrm>
            <a:off x="6248579" y="129588"/>
            <a:ext cx="1816195" cy="871174"/>
          </a:xfrm>
          <a:prstGeom prst="wedgeEllipseCallout">
            <a:avLst>
              <a:gd name="adj1" fmla="val 66055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parrot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Oválný popisek 20"/>
          <p:cNvSpPr/>
          <p:nvPr/>
        </p:nvSpPr>
        <p:spPr>
          <a:xfrm>
            <a:off x="805493" y="1273918"/>
            <a:ext cx="1631307" cy="871174"/>
          </a:xfrm>
          <a:prstGeom prst="wedgeEllipseCallout">
            <a:avLst>
              <a:gd name="adj1" fmla="val -64773"/>
              <a:gd name="adj2" fmla="val 1950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 dog.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Oválný popisek 21"/>
          <p:cNvSpPr/>
          <p:nvPr/>
        </p:nvSpPr>
        <p:spPr>
          <a:xfrm>
            <a:off x="921932" y="2623118"/>
            <a:ext cx="1824416" cy="1072869"/>
          </a:xfrm>
          <a:prstGeom prst="wedgeEllipseCallout">
            <a:avLst>
              <a:gd name="adj1" fmla="val -54476"/>
              <a:gd name="adj2" fmla="val -1823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hamster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960015" y="4293143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spider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4507921" y="5893457"/>
            <a:ext cx="1636647" cy="871174"/>
          </a:xfrm>
          <a:prstGeom prst="wedgeEllipseCallout">
            <a:avLst>
              <a:gd name="adj1" fmla="val -72027"/>
              <a:gd name="adj2" fmla="val -10845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We´ve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snake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Oválný popisek 24"/>
          <p:cNvSpPr/>
          <p:nvPr/>
        </p:nvSpPr>
        <p:spPr>
          <a:xfrm>
            <a:off x="6507870" y="5494702"/>
            <a:ext cx="1636647" cy="871174"/>
          </a:xfrm>
          <a:prstGeom prst="wedgeEllipseCallout">
            <a:avLst>
              <a:gd name="adj1" fmla="val 60580"/>
              <a:gd name="adj2" fmla="val -95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rabbit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Oválný popisek 25"/>
          <p:cNvSpPr/>
          <p:nvPr/>
        </p:nvSpPr>
        <p:spPr>
          <a:xfrm>
            <a:off x="6530831" y="2952620"/>
            <a:ext cx="1636647" cy="871174"/>
          </a:xfrm>
          <a:prstGeom prst="wedgeEllipseCallout">
            <a:avLst>
              <a:gd name="adj1" fmla="val 65292"/>
              <a:gd name="adj2" fmla="val 2077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cat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Oválný popisek 26"/>
          <p:cNvSpPr/>
          <p:nvPr/>
        </p:nvSpPr>
        <p:spPr>
          <a:xfrm>
            <a:off x="6388661" y="4221087"/>
            <a:ext cx="1636647" cy="871174"/>
          </a:xfrm>
          <a:prstGeom prst="wedgeEllipseCallout">
            <a:avLst>
              <a:gd name="adj1" fmla="val 71350"/>
              <a:gd name="adj2" fmla="val 2835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tortoise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Oválný popisek 27"/>
          <p:cNvSpPr/>
          <p:nvPr/>
        </p:nvSpPr>
        <p:spPr>
          <a:xfrm>
            <a:off x="6572535" y="1862990"/>
            <a:ext cx="1636647" cy="871174"/>
          </a:xfrm>
          <a:prstGeom prst="wedgeEllipseCallout">
            <a:avLst>
              <a:gd name="adj1" fmla="val 72024"/>
              <a:gd name="adj2" fmla="val -1969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mouse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9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2726783" y="3465168"/>
            <a:ext cx="1102442" cy="85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2436800" y="1818271"/>
            <a:ext cx="866802" cy="816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1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493" y="1467239"/>
            <a:ext cx="1053507" cy="702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2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4765122" y="4690444"/>
            <a:ext cx="1122243" cy="898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3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251" y="3660691"/>
            <a:ext cx="925076" cy="925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4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3503016" y="4690444"/>
            <a:ext cx="798470" cy="10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276" y="1000762"/>
            <a:ext cx="707970" cy="112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6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3314403" y="1241867"/>
            <a:ext cx="811965" cy="79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7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4449972" y="2531547"/>
            <a:ext cx="569410" cy="84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908" y="3509827"/>
            <a:ext cx="1179234" cy="7692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9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761" y="2315996"/>
            <a:ext cx="924085" cy="615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198" y="2320016"/>
            <a:ext cx="871348" cy="87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2" name="Picture 22" descr="Zobrazit podobné obrázky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8" y="526086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Oválný popisek 42"/>
          <p:cNvSpPr/>
          <p:nvPr/>
        </p:nvSpPr>
        <p:spPr>
          <a:xfrm>
            <a:off x="940110" y="5576478"/>
            <a:ext cx="1636647" cy="871174"/>
          </a:xfrm>
          <a:prstGeom prst="wedgeEllipseCallout">
            <a:avLst>
              <a:gd name="adj1" fmla="val -65296"/>
              <a:gd name="adj2" fmla="val -29814"/>
            </a:avLst>
          </a:prstGeom>
          <a:solidFill>
            <a:schemeClr val="bg1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I´ve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guinea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pig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" name="Tlačítko akce: Dopředu nebo Další 1">
            <a:hlinkClick r:id="" action="ppaction://hlinkshowjump?jump=nextslide" highlightClick="1"/>
          </p:cNvPr>
          <p:cNvSpPr/>
          <p:nvPr/>
        </p:nvSpPr>
        <p:spPr>
          <a:xfrm>
            <a:off x="8798614" y="6561936"/>
            <a:ext cx="261406" cy="296064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208206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79646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79646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33FF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9933FF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CC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CCC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7EE00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7EE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1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74806"/>
                                      </p:to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974806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7" y="81975"/>
            <a:ext cx="693446" cy="103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Zobrazit podobné obráz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357123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obrazit podobné obráz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828" y="351188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Zobrazit podobné obrázk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14408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Zobrazit podobné obrázk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244955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Zobrazit podobné obráz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761" y="134224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Zobrazit podobné obrázk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5814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6902761" y="303861"/>
            <a:ext cx="1102442" cy="85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7024082" y="4648607"/>
            <a:ext cx="866802" cy="816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1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398" y="1485139"/>
            <a:ext cx="1053507" cy="702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2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7024082" y="3619841"/>
            <a:ext cx="872136" cy="698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3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717" y="4687379"/>
            <a:ext cx="925076" cy="925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4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1154315" y="97522"/>
            <a:ext cx="798470" cy="10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341" y="5612455"/>
            <a:ext cx="707970" cy="112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6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1187624" y="1453386"/>
            <a:ext cx="811965" cy="79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7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1272719" y="2572921"/>
            <a:ext cx="569410" cy="84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940703"/>
            <a:ext cx="1009180" cy="658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9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719" y="3743314"/>
            <a:ext cx="924085" cy="615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070" y="2424043"/>
            <a:ext cx="871348" cy="87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2" name="Picture 22" descr="Zobrazit podobné obrázky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469291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199" y="5802831"/>
            <a:ext cx="1070962" cy="71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Zobrazit podobné obrázky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4599682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obné obrázky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237494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8" y="1510855"/>
            <a:ext cx="1014933" cy="67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Šipka doleva 46"/>
          <p:cNvSpPr/>
          <p:nvPr/>
        </p:nvSpPr>
        <p:spPr>
          <a:xfrm>
            <a:off x="2283637" y="334940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She´s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hamster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411760" y="2116830"/>
            <a:ext cx="4176464" cy="17543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Tvoř podobné věty ke každému obrázku.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4157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7" y="81975"/>
            <a:ext cx="693446" cy="103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Zobrazit podobné obrázk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357123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Zobrazit podobné obrázk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828" y="3511885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Zobrazit podobné obrázk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14408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Zobrazit podobné obrázk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244955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Zobrazit podobné obráz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761" y="134224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Zobrazit podobné obrázk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58146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D:\fotky\Všechny\2011\červenec\P708178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4" t="30508" r="28207" b="12526"/>
          <a:stretch/>
        </p:blipFill>
        <p:spPr bwMode="auto">
          <a:xfrm rot="5400000">
            <a:off x="6902761" y="303861"/>
            <a:ext cx="1102442" cy="85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" name="Picture 7" descr="C:\Documents and Settings\Jana\Local Settings\Temporary Internet Files\Content.IE5\Q5ETBU05\MP900403840[1]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58"/>
          <a:stretch/>
        </p:blipFill>
        <p:spPr bwMode="auto">
          <a:xfrm>
            <a:off x="7024082" y="4648607"/>
            <a:ext cx="866802" cy="816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1" name="Picture 8" descr="C:\Documents and Settings\Jana\Local Settings\Temporary Internet Files\Content.IE5\PI5YMQ0U\MP900401615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398" y="1485139"/>
            <a:ext cx="1053507" cy="702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2" name="Picture 9" descr="D:\fotky\Všechny\2010\Říjen\PA151050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9" b="7869"/>
          <a:stretch/>
        </p:blipFill>
        <p:spPr bwMode="auto">
          <a:xfrm>
            <a:off x="7024082" y="3619841"/>
            <a:ext cx="872136" cy="698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3" name="Picture 12" descr="C:\Documents and Settings\Jana\Local Settings\Temporary Internet Files\Content.IE5\NG59WVRS\MP900433157[1]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717" y="4687379"/>
            <a:ext cx="925076" cy="925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4" name="Picture 13" descr="C:\Documents and Settings\Jana\Local Settings\Temporary Internet Files\Content.IE5\D3IBLA5L\MP900427605[1].jp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87"/>
          <a:stretch/>
        </p:blipFill>
        <p:spPr bwMode="auto">
          <a:xfrm>
            <a:off x="1154315" y="97522"/>
            <a:ext cx="798470" cy="1027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5" name="Picture 3" descr="C:\Documents and Settings\Jana\Local Settings\Temporary Internet Files\Content.IE5\PI5YMQ0U\MP900180492[1]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341" y="5612455"/>
            <a:ext cx="707970" cy="1120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6" name="Picture 4" descr="C:\Documents and Settings\Jana\Local Settings\Temporary Internet Files\Content.IE5\Q3INFNSA\MP900262274[1].jpg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9" r="5781"/>
          <a:stretch/>
        </p:blipFill>
        <p:spPr bwMode="auto">
          <a:xfrm>
            <a:off x="1187624" y="1453386"/>
            <a:ext cx="811965" cy="791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7" name="Picture 8" descr="C:\Documents and Settings\Jana\Local Settings\Temporary Internet Files\Content.IE5\NG59WVRS\MP900430651[1].jpg"/>
          <p:cNvPicPr>
            <a:picLocks noChangeAspect="1" noChangeArrowheads="1"/>
          </p:cNvPicPr>
          <p:nvPr/>
        </p:nvPicPr>
        <p:blipFill rotWithShape="1"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9" t="9517" b="6052"/>
          <a:stretch/>
        </p:blipFill>
        <p:spPr bwMode="auto">
          <a:xfrm>
            <a:off x="1272719" y="2572921"/>
            <a:ext cx="569410" cy="84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Picture 9" descr="C:\Documents and Settings\Jana\Local Settings\Temporary Internet Files\Content.IE5\D3IBLA5L\MP900406491[1]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940703"/>
            <a:ext cx="1009180" cy="6583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9" name="Picture 10" descr="C:\Documents and Settings\Jana\Local Settings\Temporary Internet Files\Content.IE5\Q3INFNSA\MP900401528[1]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719" y="3743314"/>
            <a:ext cx="924085" cy="615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0" name="Picture 12" descr="C:\Documents and Settings\Jana\Local Settings\Temporary Internet Files\Content.IE5\OGTI8IP2\MP900427744[1]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070" y="2424043"/>
            <a:ext cx="871348" cy="87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2" name="Picture 22" descr="Zobrazit podobné obrázky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" y="4692918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leva 3"/>
          <p:cNvSpPr/>
          <p:nvPr/>
        </p:nvSpPr>
        <p:spPr>
          <a:xfrm flipH="1">
            <a:off x="4724569" y="3648250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She´s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rabbit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199" y="5802831"/>
            <a:ext cx="1070962" cy="71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Zobrazit podobné obrázky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4599682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Zobrazit podobné obrázky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2490" y="2374946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8" y="1510855"/>
            <a:ext cx="1014933" cy="67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Šipka doleva 40"/>
          <p:cNvSpPr/>
          <p:nvPr/>
        </p:nvSpPr>
        <p:spPr>
          <a:xfrm>
            <a:off x="2199524" y="1364852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He´s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mouse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3" name="Šipka doleva 42"/>
          <p:cNvSpPr/>
          <p:nvPr/>
        </p:nvSpPr>
        <p:spPr>
          <a:xfrm>
            <a:off x="2133073" y="2497647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They´ve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lizard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4" name="Šipka doleva 43"/>
          <p:cNvSpPr/>
          <p:nvPr/>
        </p:nvSpPr>
        <p:spPr>
          <a:xfrm>
            <a:off x="2283637" y="3642670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He´s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spider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5" name="Šipka doleva 44"/>
          <p:cNvSpPr/>
          <p:nvPr/>
        </p:nvSpPr>
        <p:spPr>
          <a:xfrm>
            <a:off x="2283637" y="4701471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She´s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fish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Šipka doleva 45"/>
          <p:cNvSpPr/>
          <p:nvPr/>
        </p:nvSpPr>
        <p:spPr>
          <a:xfrm>
            <a:off x="2285473" y="5802831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They´ve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snake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Šipka doleva 46"/>
          <p:cNvSpPr/>
          <p:nvPr/>
        </p:nvSpPr>
        <p:spPr>
          <a:xfrm>
            <a:off x="2283637" y="334940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She´s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hamster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48" name="Šipka doleva 47"/>
          <p:cNvSpPr/>
          <p:nvPr/>
        </p:nvSpPr>
        <p:spPr>
          <a:xfrm flipH="1">
            <a:off x="4568200" y="1390337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They´ve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dog.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Šipka doleva 48"/>
          <p:cNvSpPr/>
          <p:nvPr/>
        </p:nvSpPr>
        <p:spPr>
          <a:xfrm flipH="1">
            <a:off x="4568200" y="2493490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He´s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guinea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pig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Šipka doleva 49"/>
          <p:cNvSpPr/>
          <p:nvPr/>
        </p:nvSpPr>
        <p:spPr>
          <a:xfrm flipH="1">
            <a:off x="4632215" y="346614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She´s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cat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Šipka doleva 50"/>
          <p:cNvSpPr/>
          <p:nvPr/>
        </p:nvSpPr>
        <p:spPr>
          <a:xfrm flipH="1">
            <a:off x="4647545" y="4687379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He´s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tortoise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Šipka doleva 51"/>
          <p:cNvSpPr/>
          <p:nvPr/>
        </p:nvSpPr>
        <p:spPr>
          <a:xfrm flipH="1">
            <a:off x="4647545" y="5797752"/>
            <a:ext cx="2277150" cy="818222"/>
          </a:xfrm>
          <a:prstGeom prst="leftArrow">
            <a:avLst>
              <a:gd name="adj1" fmla="val 63464"/>
              <a:gd name="adj2" fmla="val 6346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They´ve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cs-CZ" dirty="0" err="1">
                <a:solidFill>
                  <a:schemeClr val="tx1"/>
                </a:solidFill>
                <a:latin typeface="Comic Sans MS" pitchFamily="66" charset="0"/>
              </a:rPr>
              <a:t>got</a:t>
            </a:r>
            <a:r>
              <a:rPr lang="cs-CZ" dirty="0">
                <a:solidFill>
                  <a:schemeClr val="tx1"/>
                </a:solidFill>
                <a:latin typeface="Comic Sans MS" pitchFamily="66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Comic Sans MS" pitchFamily="66" charset="0"/>
              </a:rPr>
              <a:t>parrot</a:t>
            </a: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45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00864" y="358681"/>
            <a:ext cx="8742856" cy="6120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200"/>
          </a:p>
        </p:txBody>
      </p:sp>
      <p:sp>
        <p:nvSpPr>
          <p:cNvPr id="4" name="TextovéPole 3"/>
          <p:cNvSpPr txBox="1"/>
          <p:nvPr/>
        </p:nvSpPr>
        <p:spPr>
          <a:xfrm>
            <a:off x="1665119" y="442434"/>
            <a:ext cx="4947189" cy="954107"/>
          </a:xfrm>
          <a:prstGeom prst="rect">
            <a:avLst/>
          </a:prstGeom>
          <a:ln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To </a:t>
            </a:r>
            <a:r>
              <a:rPr lang="cs-CZ" sz="28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8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 </a:t>
            </a:r>
            <a:r>
              <a:rPr lang="cs-CZ" sz="28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got</a:t>
            </a:r>
            <a:r>
              <a:rPr lang="cs-CZ" sz="28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 -</a:t>
            </a:r>
          </a:p>
          <a:p>
            <a:pPr algn="ctr"/>
            <a:r>
              <a:rPr lang="cs-CZ" sz="28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qustions</a:t>
            </a:r>
            <a:r>
              <a:rPr lang="cs-CZ" sz="2800" i="1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 + </a:t>
            </a:r>
            <a:r>
              <a:rPr lang="cs-CZ" sz="2800" i="1" dirty="0" err="1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answers</a:t>
            </a:r>
            <a:endParaRPr lang="cs-CZ" sz="2800" i="1" dirty="0">
              <a:ln>
                <a:solidFill>
                  <a:schemeClr val="tx1"/>
                </a:solidFill>
              </a:ln>
              <a:solidFill>
                <a:srgbClr val="92D050"/>
              </a:solidFill>
              <a:latin typeface="Bodoni MT Black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46629" y="1844824"/>
            <a:ext cx="4331357" cy="70788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you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lizard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you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you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pic>
        <p:nvPicPr>
          <p:cNvPr id="2093" name="Picture 4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955" y="515346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603728" y="616728"/>
            <a:ext cx="288032" cy="28803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/>
          <p:cNvSpPr/>
          <p:nvPr/>
        </p:nvSpPr>
        <p:spPr>
          <a:xfrm>
            <a:off x="8249340" y="651264"/>
            <a:ext cx="288032" cy="28803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/>
          <p:cNvSpPr/>
          <p:nvPr/>
        </p:nvSpPr>
        <p:spPr>
          <a:xfrm>
            <a:off x="558712" y="5926019"/>
            <a:ext cx="288032" cy="288032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8275936" y="5926019"/>
            <a:ext cx="288032" cy="288032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277052" y="2991616"/>
            <a:ext cx="3825258" cy="707886"/>
          </a:xfrm>
          <a:prstGeom prst="rect">
            <a:avLst/>
          </a:prstGeom>
          <a:solidFill>
            <a:srgbClr val="FF00FF">
              <a:alpha val="10196"/>
            </a:srgbClr>
          </a:solidFill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 he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hamster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smtClean="0">
                <a:latin typeface="Bookman Old Style" pitchFamily="18" charset="0"/>
              </a:rPr>
              <a:t>he </a:t>
            </a:r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smtClean="0">
                <a:latin typeface="Bookman Old Style" pitchFamily="18" charset="0"/>
              </a:rPr>
              <a:t>he </a:t>
            </a:r>
            <a:r>
              <a:rPr lang="cs-CZ" sz="20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461796" y="2996952"/>
            <a:ext cx="4124922" cy="707886"/>
          </a:xfrm>
          <a:prstGeom prst="rect">
            <a:avLst/>
          </a:prstGeom>
          <a:solidFill>
            <a:srgbClr val="FF00FF">
              <a:alpha val="10196"/>
            </a:srgbClr>
          </a:solidFill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she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guinea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pig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she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she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33869" y="4077072"/>
            <a:ext cx="3711623" cy="707886"/>
          </a:xfrm>
          <a:prstGeom prst="rect">
            <a:avLst/>
          </a:prstGeom>
          <a:solidFill>
            <a:srgbClr val="FF00FF">
              <a:alpha val="10196"/>
            </a:srgbClr>
          </a:solidFill>
          <a:ln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it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big </a:t>
            </a:r>
            <a:r>
              <a:rPr lang="cs-CZ" sz="2000" dirty="0" err="1" smtClean="0">
                <a:latin typeface="Bookman Old Style" pitchFamily="18" charset="0"/>
              </a:rPr>
              <a:t>ears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it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it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hasn´t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763688" y="5218133"/>
            <a:ext cx="5149485" cy="70788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they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snake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they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they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297859" y="1844824"/>
            <a:ext cx="3871739" cy="70788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 I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tortoise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I </a:t>
            </a:r>
            <a:r>
              <a:rPr lang="cs-CZ" sz="20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I </a:t>
            </a:r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181184" y="4077072"/>
            <a:ext cx="4686146" cy="70788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we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atin typeface="Bookman Old Style" pitchFamily="18" charset="0"/>
              </a:rPr>
              <a:t>got</a:t>
            </a:r>
            <a:r>
              <a:rPr lang="cs-CZ" sz="2000" dirty="0" smtClean="0">
                <a:latin typeface="Bookman Old Style" pitchFamily="18" charset="0"/>
              </a:rPr>
              <a:t> a </a:t>
            </a:r>
            <a:r>
              <a:rPr lang="cs-CZ" sz="2000" dirty="0" err="1" smtClean="0">
                <a:latin typeface="Bookman Old Style" pitchFamily="18" charset="0"/>
              </a:rPr>
              <a:t>parrot</a:t>
            </a:r>
            <a:r>
              <a:rPr lang="cs-CZ" sz="2000" dirty="0" smtClean="0">
                <a:latin typeface="Bookman Old Style" pitchFamily="18" charset="0"/>
              </a:rPr>
              <a:t>?</a:t>
            </a:r>
          </a:p>
          <a:p>
            <a:pPr algn="ctr"/>
            <a:r>
              <a:rPr lang="cs-CZ" sz="2000" dirty="0" err="1">
                <a:latin typeface="Bookman Old Style" pitchFamily="18" charset="0"/>
              </a:rPr>
              <a:t>Yes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we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</a:t>
            </a:r>
            <a:r>
              <a:rPr lang="cs-CZ" sz="2000" dirty="0" smtClean="0">
                <a:latin typeface="Bookman Old Style" pitchFamily="18" charset="0"/>
              </a:rPr>
              <a:t>. x No</a:t>
            </a:r>
            <a:r>
              <a:rPr lang="cs-CZ" sz="2000" dirty="0">
                <a:latin typeface="Bookman Old Style" pitchFamily="18" charset="0"/>
              </a:rPr>
              <a:t>, </a:t>
            </a:r>
            <a:r>
              <a:rPr lang="cs-CZ" sz="2000" dirty="0" err="1" smtClean="0">
                <a:latin typeface="Bookman Old Style" pitchFamily="18" charset="0"/>
              </a:rPr>
              <a:t>we</a:t>
            </a:r>
            <a:r>
              <a:rPr lang="cs-CZ" sz="2000" dirty="0" smtClean="0">
                <a:latin typeface="Bookman Old Style" pitchFamily="18" charset="0"/>
              </a:rPr>
              <a:t> </a:t>
            </a:r>
            <a:r>
              <a:rPr lang="cs-CZ" sz="2000" dirty="0" err="1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haven´t</a:t>
            </a:r>
            <a:r>
              <a:rPr lang="cs-CZ" sz="2000" dirty="0" smtClean="0">
                <a:latin typeface="Bookman Old Style" pitchFamily="18" charset="0"/>
              </a:rPr>
              <a:t>.</a:t>
            </a:r>
            <a:endParaRPr lang="cs-CZ" sz="2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0969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1969" y="260648"/>
            <a:ext cx="8924527" cy="62201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Documents and Settings\Jana\Local Settings\Temporary Internet Files\Content.IE5\Q3INFNSA\MP900439407[1]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0044" y="464365"/>
            <a:ext cx="2752024" cy="296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Jana\Local Settings\Temporary Internet Files\Content.IE5\Q5ETBU05\MC9002320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7" y="4395101"/>
            <a:ext cx="2127564" cy="189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670" y="4437112"/>
            <a:ext cx="1133475" cy="184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6312655" y="2852936"/>
            <a:ext cx="2477654" cy="1428770"/>
          </a:xfrm>
          <a:prstGeom prst="wedgeEllipseCallout">
            <a:avLst>
              <a:gd name="adj1" fmla="val 56175"/>
              <a:gd name="adj2" fmla="val -41542"/>
            </a:avLst>
          </a:prstGeom>
          <a:solidFill>
            <a:srgbClr val="CCFFCC">
              <a:alpha val="41961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>
                <a:solidFill>
                  <a:schemeClr val="tx1"/>
                </a:solidFill>
              </a:rPr>
              <a:t>Have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err="1">
                <a:solidFill>
                  <a:schemeClr val="tx1"/>
                </a:solidFill>
              </a:rPr>
              <a:t>you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err="1">
                <a:solidFill>
                  <a:schemeClr val="tx1"/>
                </a:solidFill>
              </a:rPr>
              <a:t>got</a:t>
            </a:r>
            <a:r>
              <a:rPr lang="cs-CZ" sz="2800" dirty="0">
                <a:solidFill>
                  <a:schemeClr val="tx1"/>
                </a:solidFill>
              </a:rPr>
              <a:t> a dog?</a:t>
            </a:r>
          </a:p>
        </p:txBody>
      </p:sp>
      <p:sp>
        <p:nvSpPr>
          <p:cNvPr id="17" name="Oválný popisek 16"/>
          <p:cNvSpPr/>
          <p:nvPr/>
        </p:nvSpPr>
        <p:spPr>
          <a:xfrm>
            <a:off x="1880554" y="4067113"/>
            <a:ext cx="2693678" cy="1428770"/>
          </a:xfrm>
          <a:prstGeom prst="wedgeEllipseCallout">
            <a:avLst>
              <a:gd name="adj1" fmla="val -59242"/>
              <a:gd name="adj2" fmla="val 17124"/>
            </a:avLst>
          </a:prstGeom>
          <a:solidFill>
            <a:srgbClr val="FF00FF">
              <a:alpha val="25098"/>
            </a:srgb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álný popisek 17"/>
          <p:cNvSpPr/>
          <p:nvPr/>
        </p:nvSpPr>
        <p:spPr>
          <a:xfrm>
            <a:off x="402437" y="2852936"/>
            <a:ext cx="2410621" cy="1428770"/>
          </a:xfrm>
          <a:prstGeom prst="wedgeEllipseCallout">
            <a:avLst>
              <a:gd name="adj1" fmla="val -59242"/>
              <a:gd name="adj2" fmla="val -38342"/>
            </a:avLst>
          </a:prstGeom>
          <a:solidFill>
            <a:srgbClr val="CCFFCC">
              <a:alpha val="41961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Have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you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got</a:t>
            </a:r>
            <a:r>
              <a:rPr lang="cs-CZ" sz="2800" dirty="0" smtClean="0">
                <a:solidFill>
                  <a:schemeClr val="tx1"/>
                </a:solidFill>
              </a:rPr>
              <a:t> a dog?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Oválný popisek 18"/>
          <p:cNvSpPr/>
          <p:nvPr/>
        </p:nvSpPr>
        <p:spPr>
          <a:xfrm>
            <a:off x="4656990" y="4067113"/>
            <a:ext cx="2693678" cy="1428770"/>
          </a:xfrm>
          <a:prstGeom prst="wedgeEllipseCallout">
            <a:avLst>
              <a:gd name="adj1" fmla="val 57872"/>
              <a:gd name="adj2" fmla="val 18191"/>
            </a:avLst>
          </a:prstGeom>
          <a:solidFill>
            <a:srgbClr val="00B0F0">
              <a:alpha val="21961"/>
            </a:srgb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No, </a:t>
            </a:r>
            <a:r>
              <a:rPr lang="cs-CZ" sz="2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haven´t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1060079">
            <a:off x="6784852" y="367748"/>
            <a:ext cx="1762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 Rounded MT Bold" pitchFamily="34" charset="0"/>
              </a:rPr>
              <a:t>!</a:t>
            </a:r>
            <a:endParaRPr lang="cs-CZ" sz="96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rot="20573406">
            <a:off x="726475" y="485189"/>
            <a:ext cx="17625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Arial Rounded MT Bold" pitchFamily="34" charset="0"/>
              </a:rPr>
              <a:t>!</a:t>
            </a:r>
            <a:endParaRPr lang="cs-CZ" sz="96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217540" y="328696"/>
            <a:ext cx="288032" cy="28803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8646293" y="312213"/>
            <a:ext cx="288032" cy="288032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167987" y="6150804"/>
            <a:ext cx="288032" cy="28803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8656618" y="6142533"/>
            <a:ext cx="288032" cy="288032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 rot="17313753">
            <a:off x="2724504" y="1032700"/>
            <a:ext cx="1845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82122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Don´t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 rot="4898815">
            <a:off x="4926542" y="1185851"/>
            <a:ext cx="1845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035481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forget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!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438241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  <p:bldP spid="18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143" y="4354563"/>
            <a:ext cx="1230312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156867"/>
            <a:ext cx="1630906" cy="2007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11" y="1628800"/>
            <a:ext cx="1370926" cy="1400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644" y="1459946"/>
            <a:ext cx="1462095" cy="156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7997" y="1098470"/>
            <a:ext cx="2567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lizard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48850" y="3049528"/>
            <a:ext cx="17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omic Sans MS" pitchFamily="66" charset="0"/>
                <a:cs typeface="Arial" pitchFamily="34" charset="0"/>
              </a:rPr>
              <a:t>No,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haven´t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651924" y="1106453"/>
            <a:ext cx="2567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dog?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98426" y="2904309"/>
            <a:ext cx="1499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Yes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251497" y="3745639"/>
            <a:ext cx="3030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tortoise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33499" y="6246788"/>
            <a:ext cx="1499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Yes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17423" y="3770528"/>
            <a:ext cx="3030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rabbit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52158" y="6249956"/>
            <a:ext cx="17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  <a:cs typeface="Arial" pitchFamily="34" charset="0"/>
              </a:rPr>
              <a:t>No,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haven´t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61648" y="116632"/>
            <a:ext cx="5818664" cy="8617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Doplň odpovědi na otázky</a:t>
            </a:r>
          </a:p>
          <a:p>
            <a:pPr algn="ctr"/>
            <a:r>
              <a:rPr lang="cs-CZ" dirty="0" smtClean="0"/>
              <a:t>kontrola kliknutím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6511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13" grpId="0"/>
      <p:bldP spid="14" grpId="0"/>
      <p:bldP spid="15" grpId="0"/>
      <p:bldP spid="16" grpId="0"/>
      <p:bldP spid="17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762" y="4060428"/>
            <a:ext cx="1403350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5064"/>
            <a:ext cx="1262062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52916"/>
            <a:ext cx="1814512" cy="145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752891"/>
            <a:ext cx="1565275" cy="185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94425" y="296022"/>
            <a:ext cx="3180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guinea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pig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23789" y="2752478"/>
            <a:ext cx="1989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omic Sans MS" pitchFamily="66" charset="0"/>
                <a:cs typeface="Arial" pitchFamily="34" charset="0"/>
              </a:rPr>
              <a:t>No,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we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haven´t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45013" y="246648"/>
            <a:ext cx="2567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spider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012160" y="2767215"/>
            <a:ext cx="17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omic Sans MS" pitchFamily="66" charset="0"/>
                <a:cs typeface="Arial" pitchFamily="34" charset="0"/>
              </a:rPr>
              <a:t>No,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haven´t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03599" y="3501008"/>
            <a:ext cx="2649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fish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319411" y="3501008"/>
            <a:ext cx="2820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you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got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 a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rabbit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?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070578" y="6093296"/>
            <a:ext cx="17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Yes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871883" y="6061030"/>
            <a:ext cx="1715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  <a:cs typeface="Arial" pitchFamily="34" charset="0"/>
              </a:rPr>
              <a:t>Yes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, I </a:t>
            </a:r>
            <a:r>
              <a:rPr lang="cs-CZ" dirty="0" err="1" smtClean="0">
                <a:latin typeface="Comic Sans MS" pitchFamily="66" charset="0"/>
                <a:cs typeface="Arial" pitchFamily="34" charset="0"/>
              </a:rPr>
              <a:t>have</a:t>
            </a:r>
            <a:r>
              <a:rPr lang="cs-CZ" dirty="0" smtClean="0">
                <a:latin typeface="Comic Sans MS" pitchFamily="66" charset="0"/>
                <a:cs typeface="Arial" pitchFamily="34" charset="0"/>
              </a:rPr>
              <a:t>.</a:t>
            </a:r>
            <a:endParaRPr lang="cs-CZ" dirty="0"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35031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3112"/>
            <a:ext cx="5256584" cy="8617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Doplň do vět </a:t>
            </a:r>
            <a:r>
              <a:rPr lang="cs-CZ" sz="3200" i="1" dirty="0" err="1" smtClean="0">
                <a:solidFill>
                  <a:srgbClr val="92D050"/>
                </a:solidFill>
              </a:rPr>
              <a:t>have</a:t>
            </a:r>
            <a:r>
              <a:rPr lang="cs-CZ" sz="3200" i="1" dirty="0" smtClean="0">
                <a:solidFill>
                  <a:srgbClr val="92D050"/>
                </a:solidFill>
              </a:rPr>
              <a:t> </a:t>
            </a:r>
            <a:r>
              <a:rPr lang="cs-CZ" sz="3200" dirty="0" smtClean="0"/>
              <a:t>nebo </a:t>
            </a:r>
            <a:r>
              <a:rPr lang="cs-CZ" sz="3200" i="1" dirty="0" smtClean="0">
                <a:solidFill>
                  <a:srgbClr val="FF0000"/>
                </a:solidFill>
              </a:rPr>
              <a:t>has</a:t>
            </a:r>
            <a:r>
              <a:rPr lang="cs-CZ" sz="3200" dirty="0" smtClean="0"/>
              <a:t>.</a:t>
            </a:r>
          </a:p>
          <a:p>
            <a:pPr algn="ctr"/>
            <a:r>
              <a:rPr lang="cs-CZ" dirty="0" smtClean="0"/>
              <a:t>Kontrola kliknutím.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57456" y="1187392"/>
            <a:ext cx="46805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cs-CZ" sz="2400" dirty="0" smtClean="0"/>
              <a:t>He ________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guinea</a:t>
            </a:r>
            <a:r>
              <a:rPr lang="cs-CZ" sz="2400" dirty="0" smtClean="0"/>
              <a:t> </a:t>
            </a:r>
            <a:r>
              <a:rPr lang="cs-CZ" sz="2400" dirty="0" err="1" smtClean="0"/>
              <a:t>pig</a:t>
            </a:r>
            <a:r>
              <a:rPr lang="cs-CZ" sz="2400" dirty="0" smtClean="0"/>
              <a:t>.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I _________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mouse</a:t>
            </a:r>
            <a:r>
              <a:rPr lang="cs-CZ" sz="2400" dirty="0" smtClean="0"/>
              <a:t>.</a:t>
            </a:r>
          </a:p>
          <a:p>
            <a:pPr>
              <a:lnSpc>
                <a:spcPct val="250000"/>
              </a:lnSpc>
            </a:pPr>
            <a:r>
              <a:rPr lang="cs-CZ" sz="2400" dirty="0" err="1" smtClean="0"/>
              <a:t>We</a:t>
            </a:r>
            <a:r>
              <a:rPr lang="cs-CZ" sz="2400" dirty="0" smtClean="0"/>
              <a:t> _________ </a:t>
            </a:r>
            <a:r>
              <a:rPr lang="cs-CZ" sz="2400" dirty="0" err="1" smtClean="0"/>
              <a:t>got</a:t>
            </a:r>
            <a:r>
              <a:rPr lang="cs-CZ" sz="2400" dirty="0" smtClean="0"/>
              <a:t> a dog.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Julia _________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hamster</a:t>
            </a:r>
            <a:r>
              <a:rPr lang="cs-CZ" sz="2400" dirty="0" smtClean="0"/>
              <a:t>.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Peter and Paul ________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cat</a:t>
            </a:r>
            <a:r>
              <a:rPr lang="cs-CZ" sz="2400" dirty="0" smtClean="0"/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131840" y="1573272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>
                <a:solidFill>
                  <a:srgbClr val="FF0000"/>
                </a:solidFill>
              </a:rPr>
              <a:t>has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4322592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>
                <a:solidFill>
                  <a:srgbClr val="FF0000"/>
                </a:solidFill>
              </a:rPr>
              <a:t>has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60204" y="2492896"/>
            <a:ext cx="783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84240" y="3429000"/>
            <a:ext cx="783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5229200"/>
            <a:ext cx="783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4791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3112"/>
            <a:ext cx="5256584" cy="86177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Doplň do vět </a:t>
            </a:r>
            <a:r>
              <a:rPr lang="cs-CZ" sz="3200" i="1" dirty="0" err="1" smtClean="0">
                <a:solidFill>
                  <a:srgbClr val="92D050"/>
                </a:solidFill>
              </a:rPr>
              <a:t>have</a:t>
            </a:r>
            <a:r>
              <a:rPr lang="cs-CZ" sz="3200" i="1" dirty="0">
                <a:solidFill>
                  <a:srgbClr val="92D050"/>
                </a:solidFill>
              </a:rPr>
              <a:t> </a:t>
            </a:r>
            <a:r>
              <a:rPr lang="cs-CZ" sz="3200" dirty="0" smtClean="0"/>
              <a:t>nebo </a:t>
            </a:r>
            <a:r>
              <a:rPr lang="cs-CZ" sz="3200" i="1" dirty="0" smtClean="0">
                <a:solidFill>
                  <a:srgbClr val="FF0000"/>
                </a:solidFill>
              </a:rPr>
              <a:t>has</a:t>
            </a:r>
            <a:r>
              <a:rPr lang="cs-CZ" sz="3200" dirty="0" smtClean="0"/>
              <a:t>.</a:t>
            </a:r>
          </a:p>
          <a:p>
            <a:pPr algn="ctr"/>
            <a:r>
              <a:rPr lang="cs-CZ" dirty="0"/>
              <a:t>Kontrola kliknutím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98464" y="1187392"/>
            <a:ext cx="46805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cs-CZ" sz="2400" dirty="0" smtClean="0"/>
              <a:t>_______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 a </a:t>
            </a:r>
            <a:r>
              <a:rPr lang="cs-CZ" sz="2400" dirty="0" err="1" smtClean="0"/>
              <a:t>rabbit</a:t>
            </a:r>
            <a:r>
              <a:rPr lang="cs-CZ" sz="2400" dirty="0" smtClean="0"/>
              <a:t>?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_______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lizard</a:t>
            </a:r>
            <a:r>
              <a:rPr lang="cs-CZ" sz="2400" dirty="0" smtClean="0"/>
              <a:t>?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_______ </a:t>
            </a: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tortoise</a:t>
            </a:r>
            <a:r>
              <a:rPr lang="cs-CZ" sz="2400" dirty="0"/>
              <a:t>?</a:t>
            </a:r>
            <a:endParaRPr lang="cs-CZ" sz="2400" dirty="0" smtClean="0"/>
          </a:p>
          <a:p>
            <a:pPr>
              <a:lnSpc>
                <a:spcPct val="250000"/>
              </a:lnSpc>
            </a:pPr>
            <a:r>
              <a:rPr lang="cs-CZ" sz="2400" dirty="0" smtClean="0"/>
              <a:t>_______ Jack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snake</a:t>
            </a:r>
            <a:r>
              <a:rPr lang="cs-CZ" sz="2400" dirty="0" smtClean="0"/>
              <a:t>?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_______ John and </a:t>
            </a:r>
            <a:r>
              <a:rPr lang="cs-CZ" sz="2400" dirty="0" err="1" smtClean="0"/>
              <a:t>Ken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a </a:t>
            </a:r>
            <a:r>
              <a:rPr lang="cs-CZ" sz="2400" dirty="0" err="1" smtClean="0"/>
              <a:t>parrot</a:t>
            </a:r>
            <a:r>
              <a:rPr lang="cs-CZ" sz="2400" dirty="0"/>
              <a:t>?</a:t>
            </a:r>
            <a:r>
              <a:rPr lang="cs-CZ" sz="2400" dirty="0" smtClean="0"/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68352" y="1599304"/>
            <a:ext cx="92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42760" y="3356992"/>
            <a:ext cx="92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42760" y="5229200"/>
            <a:ext cx="92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68352" y="2492896"/>
            <a:ext cx="92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smtClean="0">
                <a:solidFill>
                  <a:srgbClr val="FF0000"/>
                </a:solidFill>
              </a:rPr>
              <a:t>Has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27992" y="4335608"/>
            <a:ext cx="923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smtClean="0">
                <a:solidFill>
                  <a:srgbClr val="FF0000"/>
                </a:solidFill>
              </a:rPr>
              <a:t>Has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3706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7544" y="113112"/>
            <a:ext cx="6048672" cy="1077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Doplň do vět </a:t>
            </a:r>
            <a:r>
              <a:rPr lang="cs-CZ" sz="3200" i="1" dirty="0" err="1" smtClean="0">
                <a:solidFill>
                  <a:srgbClr val="92D050"/>
                </a:solidFill>
              </a:rPr>
              <a:t>have</a:t>
            </a:r>
            <a:r>
              <a:rPr lang="cs-CZ" sz="3200" i="1" dirty="0" smtClean="0">
                <a:solidFill>
                  <a:schemeClr val="tx1"/>
                </a:solidFill>
              </a:rPr>
              <a:t>/</a:t>
            </a:r>
            <a:r>
              <a:rPr lang="cs-CZ" sz="3200" i="1" dirty="0">
                <a:solidFill>
                  <a:srgbClr val="FF0000"/>
                </a:solidFill>
              </a:rPr>
              <a:t>has</a:t>
            </a:r>
            <a:r>
              <a:rPr lang="cs-CZ" sz="3200" i="1" dirty="0" smtClean="0">
                <a:solidFill>
                  <a:srgbClr val="92D050"/>
                </a:solidFill>
              </a:rPr>
              <a:t> </a:t>
            </a:r>
            <a:r>
              <a:rPr lang="cs-CZ" sz="3200" dirty="0" smtClean="0"/>
              <a:t>nebo </a:t>
            </a:r>
            <a:r>
              <a:rPr lang="cs-CZ" sz="3200" i="1" dirty="0" err="1" smtClean="0">
                <a:solidFill>
                  <a:srgbClr val="92D050"/>
                </a:solidFill>
              </a:rPr>
              <a:t>haven´t</a:t>
            </a:r>
            <a:r>
              <a:rPr lang="cs-CZ" sz="3200" i="1" dirty="0" smtClean="0">
                <a:solidFill>
                  <a:schemeClr val="tx1"/>
                </a:solidFill>
              </a:rPr>
              <a:t>/</a:t>
            </a:r>
            <a:r>
              <a:rPr lang="cs-CZ" sz="3200" i="1" dirty="0" err="1" smtClean="0">
                <a:solidFill>
                  <a:srgbClr val="FF0000"/>
                </a:solidFill>
              </a:rPr>
              <a:t>hasn´t</a:t>
            </a:r>
            <a:r>
              <a:rPr lang="cs-CZ" sz="3200" dirty="0" smtClean="0"/>
              <a:t> 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22920" y="1187392"/>
            <a:ext cx="36987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cs-CZ" sz="2400" dirty="0" err="1" smtClean="0"/>
              <a:t>Yes</a:t>
            </a:r>
            <a:r>
              <a:rPr lang="cs-CZ" sz="2400" dirty="0" smtClean="0"/>
              <a:t>, I  ______.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No, </a:t>
            </a:r>
            <a:r>
              <a:rPr lang="cs-CZ" sz="2400" dirty="0" err="1" smtClean="0"/>
              <a:t>we</a:t>
            </a:r>
            <a:r>
              <a:rPr lang="cs-CZ" sz="2400" dirty="0" smtClean="0"/>
              <a:t> ________ .</a:t>
            </a:r>
          </a:p>
          <a:p>
            <a:pPr>
              <a:lnSpc>
                <a:spcPct val="250000"/>
              </a:lnSpc>
            </a:pPr>
            <a:r>
              <a:rPr lang="cs-CZ" sz="2400" dirty="0" smtClean="0"/>
              <a:t>No, </a:t>
            </a:r>
            <a:r>
              <a:rPr lang="cs-CZ" sz="2400" dirty="0" err="1" smtClean="0"/>
              <a:t>she</a:t>
            </a:r>
            <a:r>
              <a:rPr lang="cs-CZ" sz="2400" dirty="0" smtClean="0"/>
              <a:t> _________ .</a:t>
            </a:r>
          </a:p>
          <a:p>
            <a:pPr>
              <a:lnSpc>
                <a:spcPct val="250000"/>
              </a:lnSpc>
            </a:pPr>
            <a:r>
              <a:rPr lang="cs-CZ" sz="2400" dirty="0" err="1" smtClean="0"/>
              <a:t>Yes</a:t>
            </a:r>
            <a:r>
              <a:rPr lang="cs-CZ" sz="2400" dirty="0" smtClean="0"/>
              <a:t>, </a:t>
            </a:r>
            <a:r>
              <a:rPr lang="cs-CZ" sz="2400" dirty="0" err="1" smtClean="0"/>
              <a:t>they</a:t>
            </a:r>
            <a:r>
              <a:rPr lang="cs-CZ" sz="2400" dirty="0" smtClean="0"/>
              <a:t>  _______ .</a:t>
            </a:r>
          </a:p>
          <a:p>
            <a:pPr>
              <a:lnSpc>
                <a:spcPct val="250000"/>
              </a:lnSpc>
            </a:pPr>
            <a:r>
              <a:rPr lang="cs-CZ" sz="2400" dirty="0" err="1" smtClean="0"/>
              <a:t>Yes</a:t>
            </a:r>
            <a:r>
              <a:rPr lang="cs-CZ" sz="2400" dirty="0" smtClean="0"/>
              <a:t>, he ______ 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531100" y="157327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44863" y="4328823"/>
            <a:ext cx="875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96254" y="251789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92D050"/>
                </a:solidFill>
              </a:rPr>
              <a:t>haven´t</a:t>
            </a:r>
            <a:endParaRPr lang="cs-CZ" sz="2400" dirty="0">
              <a:solidFill>
                <a:srgbClr val="92D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9920" y="3426541"/>
            <a:ext cx="1003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err="1" smtClean="0">
                <a:solidFill>
                  <a:srgbClr val="FF0000"/>
                </a:solidFill>
              </a:rPr>
              <a:t>hasn´t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88576" y="5229200"/>
            <a:ext cx="783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i="1" dirty="0" smtClean="0">
                <a:solidFill>
                  <a:srgbClr val="FF0000"/>
                </a:solidFill>
              </a:rPr>
              <a:t>has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3876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18477</TotalTime>
  <Words>821</Words>
  <Application>Microsoft Office PowerPoint</Application>
  <PresentationFormat>Předvádění na obrazovce (4:3)</PresentationFormat>
  <Paragraphs>197</Paragraphs>
  <Slides>18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Anotace</vt:lpstr>
      <vt:lpstr>To have got- pets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have got</dc:title>
  <dc:creator>Jana</dc:creator>
  <cp:lastModifiedBy>1Sl1</cp:lastModifiedBy>
  <cp:revision>65</cp:revision>
  <dcterms:created xsi:type="dcterms:W3CDTF">2012-04-01T11:20:01Z</dcterms:created>
  <dcterms:modified xsi:type="dcterms:W3CDTF">2012-09-09T22:25:31Z</dcterms:modified>
</cp:coreProperties>
</file>