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3" r:id="rId2"/>
    <p:sldId id="275" r:id="rId3"/>
    <p:sldId id="260" r:id="rId4"/>
    <p:sldId id="258" r:id="rId5"/>
    <p:sldId id="257" r:id="rId6"/>
    <p:sldId id="264" r:id="rId7"/>
    <p:sldId id="263" r:id="rId8"/>
    <p:sldId id="256" r:id="rId9"/>
    <p:sldId id="266" r:id="rId10"/>
    <p:sldId id="268" r:id="rId11"/>
    <p:sldId id="269" r:id="rId12"/>
    <p:sldId id="271" r:id="rId13"/>
    <p:sldId id="272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>
              <a:solidFill>
                <a:srgbClr val="000000"/>
              </a:solidFill>
            </a:rPr>
            <a:t>VY_32_INOVACE_19_Present </a:t>
          </a:r>
          <a:r>
            <a:rPr lang="cs-CZ" sz="2000" baseline="0" dirty="0" err="1" smtClean="0">
              <a:solidFill>
                <a:srgbClr val="000000"/>
              </a:solidFill>
            </a:rPr>
            <a:t>simple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  </a:t>
          </a:r>
          <a:r>
            <a:rPr lang="cs-CZ" sz="200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29. 5.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/>
            <a:t>ROČNÍK: 5. 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3217A0BF-0D9A-443F-970B-37AB6B5AFDD0}" type="presOf" srcId="{D1D4F407-5343-4D3F-B5B9-D407B03CAEB4}" destId="{D005CE8C-CC26-4C3E-AC11-E15060ECD759}" srcOrd="0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2C8C9121-99BE-4CF1-8A07-0694346A4D2C}" type="presOf" srcId="{D1D4F407-5343-4D3F-B5B9-D407B03CAEB4}" destId="{AED2198E-93D5-4001-81B4-73124B309672}" srcOrd="1" destOrd="0" presId="urn:microsoft.com/office/officeart/2005/8/layout/target3"/>
    <dgm:cxn modelId="{2D86BC35-013F-44D4-B019-2E354B6B81D9}" type="presOf" srcId="{D05761FA-3C71-4DD0-9183-7C99EBE53F4B}" destId="{0AD6547F-0D75-4083-A7A5-A35AB250ABEA}" srcOrd="0" destOrd="0" presId="urn:microsoft.com/office/officeart/2005/8/layout/target3"/>
    <dgm:cxn modelId="{C4A56CF1-EC09-48CB-858B-9BEDD6A754D3}" type="presOf" srcId="{757F3AB3-0718-4624-B441-E567A8F0AB56}" destId="{333A1088-737F-45CB-B68E-254E46348037}" srcOrd="0" destOrd="0" presId="urn:microsoft.com/office/officeart/2005/8/layout/target3"/>
    <dgm:cxn modelId="{A25C86BC-07DF-4E7E-8D8D-3706748563DA}" type="presOf" srcId="{4865AC3F-78E2-43BA-A56B-7C465B8FCF11}" destId="{FC425D1D-3DF2-408E-A4F8-250CA94A450A}" srcOrd="1" destOrd="0" presId="urn:microsoft.com/office/officeart/2005/8/layout/target3"/>
    <dgm:cxn modelId="{E3D443D4-BD38-4657-AC16-580EBFA60B39}" type="presOf" srcId="{4C35D32F-0EAB-4CD7-82EE-45574DC2A586}" destId="{74B68738-347E-4F92-BDA1-E07CC7219E77}" srcOrd="1" destOrd="0" presId="urn:microsoft.com/office/officeart/2005/8/layout/target3"/>
    <dgm:cxn modelId="{8C02B8DC-73B8-4F88-9AA6-4FBC8E7FF304}" type="presOf" srcId="{4865AC3F-78E2-43BA-A56B-7C465B8FCF11}" destId="{54F8D70D-FB57-4298-A600-D8F61B2A354A}" srcOrd="0" destOrd="0" presId="urn:microsoft.com/office/officeart/2005/8/layout/target3"/>
    <dgm:cxn modelId="{A2C8BCEE-BD27-4951-9AD8-EE186D4AFACF}" type="presOf" srcId="{D05761FA-3C71-4DD0-9183-7C99EBE53F4B}" destId="{F565A464-E682-4B59-9914-8231AF9F6C7C}" srcOrd="1" destOrd="0" presId="urn:microsoft.com/office/officeart/2005/8/layout/target3"/>
    <dgm:cxn modelId="{226582D5-906E-450F-9E00-4FDE428F24B9}" type="presOf" srcId="{D1B46980-6531-4606-95E6-44980827E919}" destId="{2CDFEC33-8C2A-49C6-B23B-FA3577B1DCE9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0F58FFDC-A6ED-481D-AE1A-F0E52F476993}" type="presOf" srcId="{D8197B8C-B260-4A16-BDF4-0947B075E274}" destId="{0F7944D4-5DCA-4B9E-A896-D52854246E44}" srcOrd="0" destOrd="0" presId="urn:microsoft.com/office/officeart/2005/8/layout/target3"/>
    <dgm:cxn modelId="{9585DB2D-5742-4DF8-9C99-C9EA07341A05}" type="presOf" srcId="{D1B46980-6531-4606-95E6-44980827E919}" destId="{004736B2-18D3-4D6D-AA18-DF3F81E9E312}" srcOrd="0" destOrd="0" presId="urn:microsoft.com/office/officeart/2005/8/layout/target3"/>
    <dgm:cxn modelId="{6C60F5FA-B376-4684-B98A-BB6E4FE95034}" type="presOf" srcId="{B651F6E3-6281-48DB-9319-2AEAFDAE7572}" destId="{70A198DD-41D2-4313-8B5B-1CF1BCF383FB}" srcOrd="1" destOrd="0" presId="urn:microsoft.com/office/officeart/2005/8/layout/target3"/>
    <dgm:cxn modelId="{EEDB81A3-3215-46D1-BED2-041030FAB903}" type="presOf" srcId="{D8197B8C-B260-4A16-BDF4-0947B075E274}" destId="{5C0D1B75-263C-4468-B985-565C95B9422B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F740FE9D-8355-46C6-80B2-7B35A5B56995}" type="presOf" srcId="{4C35D32F-0EAB-4CD7-82EE-45574DC2A586}" destId="{D11C995F-01B9-4A9E-8902-744903F1A770}" srcOrd="0" destOrd="0" presId="urn:microsoft.com/office/officeart/2005/8/layout/target3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86F3B620-E0F2-43B3-B87D-311B72F98D91}" type="presOf" srcId="{B651F6E3-6281-48DB-9319-2AEAFDAE7572}" destId="{7145B55B-1B24-4B93-A1D4-B8021E4AC78C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7DF83F6A-E9F5-4E55-87C6-A6C8C1062144}" type="presParOf" srcId="{333A1088-737F-45CB-B68E-254E46348037}" destId="{F5ABB229-8D3B-4694-996A-96F23CF14429}" srcOrd="0" destOrd="0" presId="urn:microsoft.com/office/officeart/2005/8/layout/target3"/>
    <dgm:cxn modelId="{325838E6-4944-499E-BC62-73B0AAB77FF3}" type="presParOf" srcId="{333A1088-737F-45CB-B68E-254E46348037}" destId="{F41139FD-01EE-4571-8B17-4FB00FC51163}" srcOrd="1" destOrd="0" presId="urn:microsoft.com/office/officeart/2005/8/layout/target3"/>
    <dgm:cxn modelId="{A7FC3B4B-960B-4D86-B474-0C415DBF9212}" type="presParOf" srcId="{333A1088-737F-45CB-B68E-254E46348037}" destId="{D005CE8C-CC26-4C3E-AC11-E15060ECD759}" srcOrd="2" destOrd="0" presId="urn:microsoft.com/office/officeart/2005/8/layout/target3"/>
    <dgm:cxn modelId="{C7DE6113-DA6F-4982-80BC-5E0F13062582}" type="presParOf" srcId="{333A1088-737F-45CB-B68E-254E46348037}" destId="{E2699407-A48D-4333-A645-7FA48F1FE3B7}" srcOrd="3" destOrd="0" presId="urn:microsoft.com/office/officeart/2005/8/layout/target3"/>
    <dgm:cxn modelId="{904FF03F-0E92-443A-8CB5-FB1844530ED0}" type="presParOf" srcId="{333A1088-737F-45CB-B68E-254E46348037}" destId="{D5EA2712-68D0-4098-BDE6-B295C6AB6119}" srcOrd="4" destOrd="0" presId="urn:microsoft.com/office/officeart/2005/8/layout/target3"/>
    <dgm:cxn modelId="{1DA3AA88-2E33-495C-B4B0-F1705931B6DB}" type="presParOf" srcId="{333A1088-737F-45CB-B68E-254E46348037}" destId="{54F8D70D-FB57-4298-A600-D8F61B2A354A}" srcOrd="5" destOrd="0" presId="urn:microsoft.com/office/officeart/2005/8/layout/target3"/>
    <dgm:cxn modelId="{16E5AD04-66B6-4F81-B9CB-7146DFC3E9C0}" type="presParOf" srcId="{333A1088-737F-45CB-B68E-254E46348037}" destId="{C616B022-AA0C-4D3B-BDBF-093D86622E86}" srcOrd="6" destOrd="0" presId="urn:microsoft.com/office/officeart/2005/8/layout/target3"/>
    <dgm:cxn modelId="{0315B87C-6EF8-432C-A774-5467A4A6DA32}" type="presParOf" srcId="{333A1088-737F-45CB-B68E-254E46348037}" destId="{69684AB7-5B8D-45A5-BC2F-6AF80EB883EF}" srcOrd="7" destOrd="0" presId="urn:microsoft.com/office/officeart/2005/8/layout/target3"/>
    <dgm:cxn modelId="{F6C0ED82-D08A-470C-9A5F-455B4112E334}" type="presParOf" srcId="{333A1088-737F-45CB-B68E-254E46348037}" destId="{004736B2-18D3-4D6D-AA18-DF3F81E9E312}" srcOrd="8" destOrd="0" presId="urn:microsoft.com/office/officeart/2005/8/layout/target3"/>
    <dgm:cxn modelId="{EE94BE33-2CE3-4DFB-8B0A-E58FBCC6E4E5}" type="presParOf" srcId="{333A1088-737F-45CB-B68E-254E46348037}" destId="{9CCAD005-8609-4003-9C1F-3AFC293FB9F9}" srcOrd="9" destOrd="0" presId="urn:microsoft.com/office/officeart/2005/8/layout/target3"/>
    <dgm:cxn modelId="{74BA4443-1BC9-47C9-8BBC-80C477C4CA73}" type="presParOf" srcId="{333A1088-737F-45CB-B68E-254E46348037}" destId="{0C4087F0-2DA9-4805-A823-C8C5404FEF67}" srcOrd="10" destOrd="0" presId="urn:microsoft.com/office/officeart/2005/8/layout/target3"/>
    <dgm:cxn modelId="{471D5C97-DD87-4BA7-ABA2-89E3B795FC78}" type="presParOf" srcId="{333A1088-737F-45CB-B68E-254E46348037}" destId="{7145B55B-1B24-4B93-A1D4-B8021E4AC78C}" srcOrd="11" destOrd="0" presId="urn:microsoft.com/office/officeart/2005/8/layout/target3"/>
    <dgm:cxn modelId="{BEC32D2A-FA59-45C4-B3B0-97E4CBDD07CC}" type="presParOf" srcId="{333A1088-737F-45CB-B68E-254E46348037}" destId="{6919BCDB-3A39-4371-A415-42187620F612}" srcOrd="12" destOrd="0" presId="urn:microsoft.com/office/officeart/2005/8/layout/target3"/>
    <dgm:cxn modelId="{BCBC21D6-EE65-4BEA-8B80-CCFCE48444E4}" type="presParOf" srcId="{333A1088-737F-45CB-B68E-254E46348037}" destId="{19974A4C-782A-40F8-BDC1-A903A52CB5DC}" srcOrd="13" destOrd="0" presId="urn:microsoft.com/office/officeart/2005/8/layout/target3"/>
    <dgm:cxn modelId="{1DE4D937-29EE-4D30-913E-FB9F5E95F869}" type="presParOf" srcId="{333A1088-737F-45CB-B68E-254E46348037}" destId="{0F7944D4-5DCA-4B9E-A896-D52854246E44}" srcOrd="14" destOrd="0" presId="urn:microsoft.com/office/officeart/2005/8/layout/target3"/>
    <dgm:cxn modelId="{0BEC418A-7259-4273-890D-C104E40B8B44}" type="presParOf" srcId="{333A1088-737F-45CB-B68E-254E46348037}" destId="{6DFF10D3-1CBC-4163-85C1-12183522D8D6}" srcOrd="15" destOrd="0" presId="urn:microsoft.com/office/officeart/2005/8/layout/target3"/>
    <dgm:cxn modelId="{B002AA05-107B-4A64-BD0D-E8E3BE0CBE64}" type="presParOf" srcId="{333A1088-737F-45CB-B68E-254E46348037}" destId="{B4FD24CD-B93B-4B4E-A43E-F8524B0CD3F0}" srcOrd="16" destOrd="0" presId="urn:microsoft.com/office/officeart/2005/8/layout/target3"/>
    <dgm:cxn modelId="{68946864-9A53-4923-B107-FD5E462DC271}" type="presParOf" srcId="{333A1088-737F-45CB-B68E-254E46348037}" destId="{0AD6547F-0D75-4083-A7A5-A35AB250ABEA}" srcOrd="17" destOrd="0" presId="urn:microsoft.com/office/officeart/2005/8/layout/target3"/>
    <dgm:cxn modelId="{0A3C74B8-3D40-4F3D-B4C9-1E320F02F769}" type="presParOf" srcId="{333A1088-737F-45CB-B68E-254E46348037}" destId="{13361F2B-44A8-4C6E-9E92-35F8C52A0CB3}" srcOrd="18" destOrd="0" presId="urn:microsoft.com/office/officeart/2005/8/layout/target3"/>
    <dgm:cxn modelId="{93861863-F6AE-4EB0-8F7C-4F1682DD4331}" type="presParOf" srcId="{333A1088-737F-45CB-B68E-254E46348037}" destId="{A8AA4860-2B26-41D9-B6D5-2A22DD6573ED}" srcOrd="19" destOrd="0" presId="urn:microsoft.com/office/officeart/2005/8/layout/target3"/>
    <dgm:cxn modelId="{3E88C9A5-EC24-4247-90DE-AED7FAA03FDF}" type="presParOf" srcId="{333A1088-737F-45CB-B68E-254E46348037}" destId="{D11C995F-01B9-4A9E-8902-744903F1A770}" srcOrd="20" destOrd="0" presId="urn:microsoft.com/office/officeart/2005/8/layout/target3"/>
    <dgm:cxn modelId="{938CC7C6-2146-4932-AE52-95A9AC7895D3}" type="presParOf" srcId="{333A1088-737F-45CB-B68E-254E46348037}" destId="{AED2198E-93D5-4001-81B4-73124B309672}" srcOrd="21" destOrd="0" presId="urn:microsoft.com/office/officeart/2005/8/layout/target3"/>
    <dgm:cxn modelId="{1569CACD-9B5D-4A0F-A43B-1C42E00CC852}" type="presParOf" srcId="{333A1088-737F-45CB-B68E-254E46348037}" destId="{FC425D1D-3DF2-408E-A4F8-250CA94A450A}" srcOrd="22" destOrd="0" presId="urn:microsoft.com/office/officeart/2005/8/layout/target3"/>
    <dgm:cxn modelId="{7622EB99-75D5-4443-BE46-D1FE2A3FFA49}" type="presParOf" srcId="{333A1088-737F-45CB-B68E-254E46348037}" destId="{2CDFEC33-8C2A-49C6-B23B-FA3577B1DCE9}" srcOrd="23" destOrd="0" presId="urn:microsoft.com/office/officeart/2005/8/layout/target3"/>
    <dgm:cxn modelId="{BAD81FAB-2A23-4FDE-BC42-9F0ADC96A99A}" type="presParOf" srcId="{333A1088-737F-45CB-B68E-254E46348037}" destId="{70A198DD-41D2-4313-8B5B-1CF1BCF383FB}" srcOrd="24" destOrd="0" presId="urn:microsoft.com/office/officeart/2005/8/layout/target3"/>
    <dgm:cxn modelId="{788654F5-0BC4-42CF-8E06-D394F2491949}" type="presParOf" srcId="{333A1088-737F-45CB-B68E-254E46348037}" destId="{5C0D1B75-263C-4468-B985-565C95B9422B}" srcOrd="25" destOrd="0" presId="urn:microsoft.com/office/officeart/2005/8/layout/target3"/>
    <dgm:cxn modelId="{2DF22912-07FA-47D4-AAD5-8F80DB95F25C}" type="presParOf" srcId="{333A1088-737F-45CB-B68E-254E46348037}" destId="{F565A464-E682-4B59-9914-8231AF9F6C7C}" srcOrd="26" destOrd="0" presId="urn:microsoft.com/office/officeart/2005/8/layout/target3"/>
    <dgm:cxn modelId="{D64D2F42-BE68-4B46-AB8E-58627F12D6C0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36304" cy="27363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51460" y="0"/>
          <a:ext cx="6840760" cy="2736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351460" y="0"/>
        <a:ext cx="6840760" cy="273629"/>
      </dsp:txXfrm>
    </dsp:sp>
    <dsp:sp modelId="{D5EA2712-68D0-4098-BDE6-B295C6AB6119}">
      <dsp:nvSpPr>
        <dsp:cNvPr id="0" name=""/>
        <dsp:cNvSpPr/>
      </dsp:nvSpPr>
      <dsp:spPr>
        <a:xfrm>
          <a:off x="205222" y="273629"/>
          <a:ext cx="2325858" cy="232585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166438"/>
                <a:satOff val="335"/>
                <a:lumOff val="-2320"/>
                <a:alphaOff val="0"/>
                <a:shade val="51000"/>
                <a:satMod val="130000"/>
              </a:schemeClr>
            </a:gs>
            <a:gs pos="80000">
              <a:schemeClr val="accent5">
                <a:hueOff val="166438"/>
                <a:satOff val="335"/>
                <a:lumOff val="-2320"/>
                <a:alphaOff val="0"/>
                <a:shade val="93000"/>
                <a:satMod val="130000"/>
              </a:schemeClr>
            </a:gs>
            <a:gs pos="100000">
              <a:schemeClr val="accent5">
                <a:hueOff val="166438"/>
                <a:satOff val="335"/>
                <a:lumOff val="-232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368152" y="273629"/>
          <a:ext cx="6840760" cy="23258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166438"/>
              <a:satOff val="335"/>
              <a:lumOff val="-232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29. 5. 2012</a:t>
          </a:r>
          <a:endParaRPr lang="cs-CZ" sz="2000" kern="1200" dirty="0"/>
        </a:p>
      </dsp:txBody>
      <dsp:txXfrm>
        <a:off x="1368152" y="273629"/>
        <a:ext cx="6840760" cy="273629"/>
      </dsp:txXfrm>
    </dsp:sp>
    <dsp:sp modelId="{69684AB7-5B8D-45A5-BC2F-6AF80EB883EF}">
      <dsp:nvSpPr>
        <dsp:cNvPr id="0" name=""/>
        <dsp:cNvSpPr/>
      </dsp:nvSpPr>
      <dsp:spPr>
        <a:xfrm>
          <a:off x="410445" y="547259"/>
          <a:ext cx="1915413" cy="19154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332876"/>
                <a:satOff val="670"/>
                <a:lumOff val="-4641"/>
                <a:alphaOff val="0"/>
                <a:shade val="51000"/>
                <a:satMod val="130000"/>
              </a:schemeClr>
            </a:gs>
            <a:gs pos="80000">
              <a:schemeClr val="accent5">
                <a:hueOff val="332876"/>
                <a:satOff val="670"/>
                <a:lumOff val="-4641"/>
                <a:alphaOff val="0"/>
                <a:shade val="93000"/>
                <a:satMod val="130000"/>
              </a:schemeClr>
            </a:gs>
            <a:gs pos="100000">
              <a:schemeClr val="accent5">
                <a:hueOff val="332876"/>
                <a:satOff val="670"/>
                <a:lumOff val="-464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368152" y="547259"/>
          <a:ext cx="6840760" cy="1915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332876"/>
              <a:satOff val="670"/>
              <a:lumOff val="-464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368152" y="547259"/>
        <a:ext cx="6840760" cy="273629"/>
      </dsp:txXfrm>
    </dsp:sp>
    <dsp:sp modelId="{0C4087F0-2DA9-4805-A823-C8C5404FEF67}">
      <dsp:nvSpPr>
        <dsp:cNvPr id="0" name=""/>
        <dsp:cNvSpPr/>
      </dsp:nvSpPr>
      <dsp:spPr>
        <a:xfrm>
          <a:off x="615667" y="820889"/>
          <a:ext cx="1504968" cy="1504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499314"/>
                <a:satOff val="1004"/>
                <a:lumOff val="-6961"/>
                <a:alphaOff val="0"/>
                <a:shade val="51000"/>
                <a:satMod val="130000"/>
              </a:schemeClr>
            </a:gs>
            <a:gs pos="80000">
              <a:schemeClr val="accent5">
                <a:hueOff val="499314"/>
                <a:satOff val="1004"/>
                <a:lumOff val="-6961"/>
                <a:alphaOff val="0"/>
                <a:shade val="93000"/>
                <a:satMod val="130000"/>
              </a:schemeClr>
            </a:gs>
            <a:gs pos="100000">
              <a:schemeClr val="accent5">
                <a:hueOff val="499314"/>
                <a:satOff val="1004"/>
                <a:lumOff val="-696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368152" y="820889"/>
          <a:ext cx="6840760" cy="1504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499314"/>
              <a:satOff val="1004"/>
              <a:lumOff val="-696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>
              <a:solidFill>
                <a:srgbClr val="000000"/>
              </a:solidFill>
            </a:rPr>
            <a:t>VY_32_INOVACE_19_Present </a:t>
          </a:r>
          <a:r>
            <a:rPr lang="cs-CZ" sz="2000" kern="1200" baseline="0" dirty="0" err="1" smtClean="0">
              <a:solidFill>
                <a:srgbClr val="000000"/>
              </a:solidFill>
            </a:rPr>
            <a:t>simple</a:t>
          </a:r>
          <a:endParaRPr lang="cs-CZ" sz="2000" kern="1200" dirty="0"/>
        </a:p>
      </dsp:txBody>
      <dsp:txXfrm>
        <a:off x="1368152" y="820889"/>
        <a:ext cx="6840760" cy="273632"/>
      </dsp:txXfrm>
    </dsp:sp>
    <dsp:sp modelId="{19974A4C-782A-40F8-BDC1-A903A52CB5DC}">
      <dsp:nvSpPr>
        <dsp:cNvPr id="0" name=""/>
        <dsp:cNvSpPr/>
      </dsp:nvSpPr>
      <dsp:spPr>
        <a:xfrm>
          <a:off x="820891" y="1094522"/>
          <a:ext cx="1094520" cy="109452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665752"/>
                <a:satOff val="1339"/>
                <a:lumOff val="-9281"/>
                <a:alphaOff val="0"/>
                <a:shade val="51000"/>
                <a:satMod val="130000"/>
              </a:schemeClr>
            </a:gs>
            <a:gs pos="80000">
              <a:schemeClr val="accent5">
                <a:hueOff val="665752"/>
                <a:satOff val="1339"/>
                <a:lumOff val="-9281"/>
                <a:alphaOff val="0"/>
                <a:shade val="93000"/>
                <a:satMod val="130000"/>
              </a:schemeClr>
            </a:gs>
            <a:gs pos="100000">
              <a:schemeClr val="accent5">
                <a:hueOff val="665752"/>
                <a:satOff val="1339"/>
                <a:lumOff val="-928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368152" y="1094522"/>
          <a:ext cx="6840760" cy="109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665752"/>
              <a:satOff val="1339"/>
              <a:lumOff val="-928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Anglický jazyk II</a:t>
          </a:r>
          <a:endParaRPr lang="cs-CZ" sz="2000" kern="1200" dirty="0"/>
        </a:p>
      </dsp:txBody>
      <dsp:txXfrm>
        <a:off x="1368152" y="1094522"/>
        <a:ext cx="6840760" cy="273629"/>
      </dsp:txXfrm>
    </dsp:sp>
    <dsp:sp modelId="{B4FD24CD-B93B-4B4E-A43E-F8524B0CD3F0}">
      <dsp:nvSpPr>
        <dsp:cNvPr id="0" name=""/>
        <dsp:cNvSpPr/>
      </dsp:nvSpPr>
      <dsp:spPr>
        <a:xfrm>
          <a:off x="1026114" y="1368152"/>
          <a:ext cx="684075" cy="6840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832190"/>
                <a:satOff val="1674"/>
                <a:lumOff val="-11602"/>
                <a:alphaOff val="0"/>
                <a:shade val="51000"/>
                <a:satMod val="130000"/>
              </a:schemeClr>
            </a:gs>
            <a:gs pos="80000">
              <a:schemeClr val="accent5">
                <a:hueOff val="832190"/>
                <a:satOff val="1674"/>
                <a:lumOff val="-11602"/>
                <a:alphaOff val="0"/>
                <a:shade val="93000"/>
                <a:satMod val="130000"/>
              </a:schemeClr>
            </a:gs>
            <a:gs pos="100000">
              <a:schemeClr val="accent5">
                <a:hueOff val="832190"/>
                <a:satOff val="1674"/>
                <a:lumOff val="-116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368152" y="1368152"/>
          <a:ext cx="6840760" cy="684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32190"/>
              <a:satOff val="1674"/>
              <a:lumOff val="-1160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ROČNÍK: 5. </a:t>
          </a:r>
        </a:p>
      </dsp:txBody>
      <dsp:txXfrm>
        <a:off x="1368152" y="1368152"/>
        <a:ext cx="6840760" cy="273629"/>
      </dsp:txXfrm>
    </dsp:sp>
    <dsp:sp modelId="{A8AA4860-2B26-41D9-B6D5-2A22DD6573ED}">
      <dsp:nvSpPr>
        <dsp:cNvPr id="0" name=""/>
        <dsp:cNvSpPr/>
      </dsp:nvSpPr>
      <dsp:spPr>
        <a:xfrm>
          <a:off x="1231337" y="1641782"/>
          <a:ext cx="273629" cy="2736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998628"/>
                <a:satOff val="2009"/>
                <a:lumOff val="-13922"/>
                <a:alphaOff val="0"/>
                <a:shade val="51000"/>
                <a:satMod val="130000"/>
              </a:schemeClr>
            </a:gs>
            <a:gs pos="80000">
              <a:schemeClr val="accent5">
                <a:hueOff val="998628"/>
                <a:satOff val="2009"/>
                <a:lumOff val="-13922"/>
                <a:alphaOff val="0"/>
                <a:shade val="93000"/>
                <a:satMod val="130000"/>
              </a:schemeClr>
            </a:gs>
            <a:gs pos="100000">
              <a:schemeClr val="accent5">
                <a:hueOff val="998628"/>
                <a:satOff val="2009"/>
                <a:lumOff val="-1392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368152" y="1641782"/>
          <a:ext cx="6840760" cy="2736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998628"/>
              <a:satOff val="2009"/>
              <a:lumOff val="-1392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  </a:t>
          </a:r>
          <a:r>
            <a:rPr lang="cs-CZ" sz="2000" kern="1200" smtClean="0"/>
            <a:t>CZ.1.07/1.4.00/21.1871</a:t>
          </a:r>
          <a:endParaRPr lang="cs-CZ" sz="2000" kern="1200" dirty="0"/>
        </a:p>
      </dsp:txBody>
      <dsp:txXfrm>
        <a:off x="1368152" y="1641782"/>
        <a:ext cx="6840760" cy="273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9D4656-71EA-4E0F-88E7-2F25D1BE4A5D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CAC7A9-3B18-44C8-8A26-677CA3933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890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757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787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227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4670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514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939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87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008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622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80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99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CFE36-B80A-445C-94C7-C778F8D2727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A3C39-D4C2-4517-9500-290A295D0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79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e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20.gif"/><Relationship Id="rId7" Type="http://schemas.openxmlformats.org/officeDocument/2006/relationships/image" Target="../media/image2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4.wmf"/><Relationship Id="rId4" Type="http://schemas.openxmlformats.org/officeDocument/2006/relationships/image" Target="../media/image3.wmf"/><Relationship Id="rId9" Type="http://schemas.openxmlformats.org/officeDocument/2006/relationships/image" Target="../media/image23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23.wmf"/><Relationship Id="rId7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8795153"/>
              </p:ext>
            </p:extLst>
          </p:nvPr>
        </p:nvGraphicFramePr>
        <p:xfrm>
          <a:off x="539552" y="908720"/>
          <a:ext cx="820891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k prezentaci a procvičení přítomného prostého času a frekvenčních příslovcí</a:t>
            </a:r>
          </a:p>
          <a:p>
            <a:r>
              <a:rPr lang="cs-CZ" dirty="0" smtClean="0"/>
              <a:t>na snímcích 4 – 5 si žáci opakují slovesa, která se často vyskytují v přítomném prostém čase</a:t>
            </a:r>
          </a:p>
          <a:p>
            <a:r>
              <a:rPr lang="cs-CZ" dirty="0" smtClean="0"/>
              <a:t>po výukové části (snímky 6, 7 a 10) si žáci učivo procvičují podle instrukcí na jednotlivých snímcích</a:t>
            </a:r>
          </a:p>
          <a:p>
            <a:pPr lvl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07132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Present</a:t>
            </a:r>
            <a:r>
              <a:rPr lang="cs-CZ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cs-CZ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simple</a:t>
            </a:r>
            <a:endParaRPr lang="cs-CZ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67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Documents and Settings\Jana\Local Settings\Temporary Internet Files\Content.IE5\PI5YMQ0U\MC900355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38" y="1146339"/>
            <a:ext cx="1432835" cy="164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9110" y="324905"/>
            <a:ext cx="172819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WORK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484196" y="297386"/>
            <a:ext cx="208823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LIVE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336196" y="297386"/>
            <a:ext cx="208823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SPEAK</a:t>
            </a:r>
          </a:p>
        </p:txBody>
      </p:sp>
      <p:grpSp>
        <p:nvGrpSpPr>
          <p:cNvPr id="2" name="Skupina 1"/>
          <p:cNvGrpSpPr/>
          <p:nvPr/>
        </p:nvGrpSpPr>
        <p:grpSpPr>
          <a:xfrm>
            <a:off x="6516216" y="1000708"/>
            <a:ext cx="2505381" cy="1932657"/>
            <a:chOff x="7053121" y="810454"/>
            <a:chExt cx="1839359" cy="1351088"/>
          </a:xfrm>
        </p:grpSpPr>
        <p:pic>
          <p:nvPicPr>
            <p:cNvPr id="1027" name="Picture 3" descr="C:\Documents and Settings\Jana\Local Settings\Temporary Internet Files\Content.IE5\Q3INFNSA\MC90005741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3121" y="908720"/>
              <a:ext cx="507211" cy="12528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Zaoblený obdélníkový popisek 17"/>
            <p:cNvSpPr/>
            <p:nvPr/>
          </p:nvSpPr>
          <p:spPr>
            <a:xfrm>
              <a:off x="7740352" y="810454"/>
              <a:ext cx="1152128" cy="608287"/>
            </a:xfrm>
            <a:prstGeom prst="wedgeRoundRectCallout">
              <a:avLst>
                <a:gd name="adj1" fmla="val -68656"/>
                <a:gd name="adj2" fmla="val 14319"/>
                <a:gd name="adj3" fmla="val 16667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err="1" smtClean="0">
                  <a:solidFill>
                    <a:schemeClr val="tx1"/>
                  </a:solidFill>
                  <a:latin typeface="Wingdings" pitchFamily="2" charset="2"/>
                </a:rPr>
                <a:t>hhh</a:t>
              </a:r>
              <a:endParaRPr lang="cs-CZ" dirty="0" smtClean="0">
                <a:solidFill>
                  <a:schemeClr val="tx1"/>
                </a:solidFill>
                <a:latin typeface="Wingdings" pitchFamily="2" charset="2"/>
              </a:endParaRPr>
            </a:p>
            <a:p>
              <a:pPr algn="ctr"/>
              <a:r>
                <a:rPr lang="cs-CZ" dirty="0" err="1" smtClean="0">
                  <a:solidFill>
                    <a:schemeClr val="tx1"/>
                  </a:solidFill>
                  <a:latin typeface="Wingdings" pitchFamily="2" charset="2"/>
                </a:rPr>
                <a:t>d</a:t>
              </a:r>
              <a:r>
                <a:rPr lang="cs-CZ" dirty="0" err="1" smtClean="0">
                  <a:solidFill>
                    <a:schemeClr val="tx1"/>
                  </a:solidFill>
                  <a:latin typeface="Wingdings 2" pitchFamily="18" charset="2"/>
                </a:rPr>
                <a:t>ae</a:t>
              </a:r>
              <a:endParaRPr lang="cs-CZ" dirty="0">
                <a:solidFill>
                  <a:schemeClr val="tx1"/>
                </a:solidFill>
                <a:latin typeface="Wingdings" pitchFamily="2" charset="2"/>
              </a:endParaRPr>
            </a:p>
          </p:txBody>
        </p:sp>
      </p:grpSp>
      <p:pic>
        <p:nvPicPr>
          <p:cNvPr id="1028" name="Picture 4" descr="C:\Documents and Settings\Jana\Local Settings\Temporary Internet Files\Content.IE5\D3IBLA5L\MC9004398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35" y="4653136"/>
            <a:ext cx="1831267" cy="157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Documents and Settings\Jana\Local Settings\Temporary Internet Files\Content.IE5\D3IBLA5L\MC9000244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319" y="4237539"/>
            <a:ext cx="2149880" cy="191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Jana\Local Settings\Temporary Internet Files\Content.IE5\PI5YMQ0U\MC9004405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701" y="4398688"/>
            <a:ext cx="17653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359532" y="3718979"/>
            <a:ext cx="2088232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LISTEN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3217235" y="3639519"/>
            <a:ext cx="2088232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EAT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6300571" y="3650009"/>
            <a:ext cx="208823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WATCH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3061683" y="905259"/>
            <a:ext cx="891804" cy="713582"/>
            <a:chOff x="3024851" y="805718"/>
            <a:chExt cx="891804" cy="713582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24851" y="805718"/>
              <a:ext cx="891804" cy="713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Ovál 10"/>
            <p:cNvSpPr/>
            <p:nvPr/>
          </p:nvSpPr>
          <p:spPr>
            <a:xfrm>
              <a:off x="3328618" y="1262050"/>
              <a:ext cx="165202" cy="14563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3217235" y="1419556"/>
            <a:ext cx="2716431" cy="1673722"/>
            <a:chOff x="3170096" y="810454"/>
            <a:chExt cx="2716431" cy="1673722"/>
          </a:xfrm>
        </p:grpSpPr>
        <p:pic>
          <p:nvPicPr>
            <p:cNvPr id="1026" name="Picture 2" descr="http://www.cenovemapy.com/o/map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7306" l="0" r="993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0096" y="810454"/>
              <a:ext cx="2716431" cy="16737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Přímá spojnice se šipkou 16"/>
            <p:cNvCxnSpPr/>
            <p:nvPr/>
          </p:nvCxnSpPr>
          <p:spPr>
            <a:xfrm>
              <a:off x="3460446" y="905454"/>
              <a:ext cx="583748" cy="45830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2077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9" grpId="0" animBg="1"/>
      <p:bldP spid="24" grpId="0" animBg="1"/>
      <p:bldP spid="28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089" y="913827"/>
            <a:ext cx="1728192" cy="196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522069" y="208092"/>
            <a:ext cx="208823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PLAY</a:t>
            </a:r>
          </a:p>
        </p:txBody>
      </p:sp>
      <p:pic>
        <p:nvPicPr>
          <p:cNvPr id="2052" name="Picture 4" descr="C:\Documents and Settings\Jana\Local Settings\Temporary Internet Files\Content.IE5\JT9KC8CS\MC9001977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717" y="1181686"/>
            <a:ext cx="1755501" cy="157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516216" y="276411"/>
            <a:ext cx="208823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RIDE A BIKE</a:t>
            </a:r>
          </a:p>
        </p:txBody>
      </p:sp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47" y="1196752"/>
            <a:ext cx="1959310" cy="1690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88048" y="208701"/>
            <a:ext cx="208823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GET UP</a:t>
            </a:r>
          </a:p>
        </p:txBody>
      </p:sp>
      <p:grpSp>
        <p:nvGrpSpPr>
          <p:cNvPr id="2" name="Skupina 1"/>
          <p:cNvGrpSpPr/>
          <p:nvPr/>
        </p:nvGrpSpPr>
        <p:grpSpPr>
          <a:xfrm>
            <a:off x="-244408" y="3903451"/>
            <a:ext cx="3369957" cy="2448272"/>
            <a:chOff x="-252536" y="3861048"/>
            <a:chExt cx="3034021" cy="2160240"/>
          </a:xfrm>
        </p:grpSpPr>
        <p:pic>
          <p:nvPicPr>
            <p:cNvPr id="2054" name="Picture 6" descr="C:\Documents and Settings\Jana\Local Settings\Temporary Internet Files\Content.IE5\D3IBLA5L\MC900336279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609" y="4286034"/>
              <a:ext cx="1395263" cy="12973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Násobení 6"/>
            <p:cNvSpPr/>
            <p:nvPr/>
          </p:nvSpPr>
          <p:spPr>
            <a:xfrm>
              <a:off x="-252536" y="3861048"/>
              <a:ext cx="3034021" cy="2160240"/>
            </a:xfrm>
            <a:prstGeom prst="mathMultiply">
              <a:avLst>
                <a:gd name="adj1" fmla="val 3899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396455" y="3473051"/>
            <a:ext cx="2088232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SKATE</a:t>
            </a:r>
          </a:p>
        </p:txBody>
      </p:sp>
      <p:pic>
        <p:nvPicPr>
          <p:cNvPr id="2055" name="Picture 7" descr="C:\Documents and Settings\Jana\Local Settings\Temporary Internet Files\Content.IE5\Q5ETBU05\MC9004405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221" y="4388131"/>
            <a:ext cx="165305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3617894" y="3447336"/>
            <a:ext cx="2088232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SWIM</a:t>
            </a: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573" y="4307286"/>
            <a:ext cx="2172054" cy="1714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ovéPole 27"/>
          <p:cNvSpPr txBox="1"/>
          <p:nvPr/>
        </p:nvSpPr>
        <p:spPr>
          <a:xfrm>
            <a:off x="6488907" y="3472599"/>
            <a:ext cx="208823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READ</a:t>
            </a:r>
          </a:p>
        </p:txBody>
      </p:sp>
    </p:spTree>
    <p:extLst>
      <p:ext uri="{BB962C8B-B14F-4D97-AF65-F5344CB8AC3E}">
        <p14:creationId xmlns:p14="http://schemas.microsoft.com/office/powerpoint/2010/main" val="382933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6" grpId="0" animBg="1"/>
      <p:bldP spid="22" grpId="0" animBg="1"/>
      <p:bldP spid="25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8758" y="476672"/>
            <a:ext cx="817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Present</a:t>
            </a:r>
            <a:r>
              <a:rPr lang="cs-CZ" sz="2800" dirty="0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</a:t>
            </a:r>
            <a:r>
              <a:rPr lang="cs-CZ" sz="28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simple</a:t>
            </a:r>
            <a:r>
              <a:rPr lang="cs-CZ" sz="2800" dirty="0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tense </a:t>
            </a:r>
            <a:r>
              <a:rPr lang="cs-CZ" sz="2800" dirty="0" smtClean="0"/>
              <a:t>– přítomný prostý čas</a:t>
            </a:r>
          </a:p>
          <a:p>
            <a:pPr algn="ctr"/>
            <a:r>
              <a:rPr lang="cs-CZ" sz="2800" dirty="0" smtClean="0"/>
              <a:t>(používá se k vyjádření děje, který probíhá opakovaně)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4518" y="2060848"/>
            <a:ext cx="7920880" cy="2554545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cs-CZ" sz="2000" dirty="0" smtClean="0">
                <a:latin typeface="Comic Sans MS" pitchFamily="66" charset="0"/>
              </a:rPr>
              <a:t>I 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endParaRPr lang="cs-CZ" sz="2000" dirty="0" smtClean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cs-CZ" sz="2000" dirty="0" err="1" smtClean="0">
                <a:latin typeface="Comic Sans MS" pitchFamily="66" charset="0"/>
              </a:rPr>
              <a:t>you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endParaRPr lang="cs-CZ" sz="2000" dirty="0" smtClean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endParaRPr lang="cs-CZ" sz="2000" dirty="0" smtClean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endParaRPr lang="cs-CZ" sz="2000" dirty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cs-CZ" sz="2000" dirty="0" smtClean="0">
                <a:latin typeface="Comic Sans MS" pitchFamily="66" charset="0"/>
              </a:rPr>
              <a:t>he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r>
              <a:rPr lang="cs-CZ" sz="20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s</a:t>
            </a:r>
            <a:endParaRPr lang="cs-CZ" sz="2000" dirty="0" smtClean="0">
              <a:ln>
                <a:solidFill>
                  <a:schemeClr val="tx2">
                    <a:lumMod val="90000"/>
                    <a:lumOff val="10000"/>
                  </a:schemeClr>
                </a:solidFill>
              </a:ln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cs-CZ" sz="2000" dirty="0" err="1" smtClean="0">
                <a:latin typeface="Comic Sans MS" pitchFamily="66" charset="0"/>
              </a:rPr>
              <a:t>she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r>
              <a:rPr lang="cs-CZ" sz="20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s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 algn="ctr">
              <a:lnSpc>
                <a:spcPct val="200000"/>
              </a:lnSpc>
            </a:pPr>
            <a:r>
              <a:rPr lang="cs-CZ" sz="2000" dirty="0" err="1" smtClean="0">
                <a:latin typeface="Comic Sans MS" pitchFamily="66" charset="0"/>
              </a:rPr>
              <a:t>it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r>
              <a:rPr lang="cs-CZ" sz="20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s</a:t>
            </a:r>
            <a:endParaRPr lang="cs-CZ" sz="20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endParaRPr lang="cs-CZ" sz="2000" dirty="0" smtClean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cs-CZ" sz="2000" dirty="0" err="1" smtClean="0">
                <a:latin typeface="Comic Sans MS" pitchFamily="66" charset="0"/>
              </a:rPr>
              <a:t>we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endParaRPr lang="cs-CZ" sz="2000" dirty="0" smtClean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cs-CZ" sz="2000" dirty="0" err="1" smtClean="0">
                <a:latin typeface="Comic Sans MS" pitchFamily="66" charset="0"/>
              </a:rPr>
              <a:t>you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endParaRPr lang="cs-CZ" sz="2000" dirty="0" smtClean="0">
              <a:latin typeface="Comic Sans MS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cs-CZ" sz="2000" dirty="0" err="1" smtClean="0">
                <a:latin typeface="Comic Sans MS" pitchFamily="66" charset="0"/>
              </a:rPr>
              <a:t>they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read</a:t>
            </a:r>
            <a:r>
              <a:rPr lang="cs-CZ" sz="2000" dirty="0" smtClean="0">
                <a:latin typeface="Comic Sans MS" pitchFamily="66" charset="0"/>
              </a:rPr>
              <a:t>               </a:t>
            </a:r>
            <a:endParaRPr lang="cs-CZ" sz="2000" dirty="0">
              <a:latin typeface="Comic Sans MS" pitchFamily="66" charset="0"/>
            </a:endParaRPr>
          </a:p>
        </p:txBody>
      </p:sp>
      <p:pic>
        <p:nvPicPr>
          <p:cNvPr id="5" name="Picture 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495" y="52722"/>
            <a:ext cx="1059874" cy="84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ál 5"/>
          <p:cNvSpPr/>
          <p:nvPr/>
        </p:nvSpPr>
        <p:spPr>
          <a:xfrm>
            <a:off x="3206826" y="1700808"/>
            <a:ext cx="2376264" cy="3024336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782023" y="4171146"/>
            <a:ext cx="12258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latin typeface="Jokerman" pitchFamily="82" charset="0"/>
              </a:rPr>
              <a:t>!</a:t>
            </a:r>
            <a:endParaRPr lang="cs-CZ" sz="6600" dirty="0">
              <a:latin typeface="Jokerman" pitchFamily="82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01042" y="5144405"/>
            <a:ext cx="5787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ve 3. osobě čísla jednotného nezapomeň přidat  – </a:t>
            </a:r>
            <a:r>
              <a:rPr lang="cs-CZ" dirty="0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s</a:t>
            </a:r>
          </a:p>
          <a:p>
            <a:pPr algn="ctr"/>
            <a:r>
              <a:rPr lang="cs-CZ" dirty="0" smtClean="0"/>
              <a:t>nebo – </a:t>
            </a:r>
            <a:r>
              <a:rPr lang="cs-CZ" dirty="0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es </a:t>
            </a:r>
            <a:r>
              <a:rPr lang="cs-CZ" dirty="0" smtClean="0"/>
              <a:t>u sloves končících na  -o , -s</a:t>
            </a:r>
            <a:r>
              <a:rPr lang="cs-CZ" dirty="0"/>
              <a:t>, -</a:t>
            </a:r>
            <a:r>
              <a:rPr lang="cs-CZ" dirty="0" err="1"/>
              <a:t>sh</a:t>
            </a:r>
            <a:r>
              <a:rPr lang="cs-CZ" dirty="0"/>
              <a:t>, -</a:t>
            </a:r>
            <a:r>
              <a:rPr lang="cs-CZ" dirty="0" smtClean="0"/>
              <a:t>ch:</a:t>
            </a:r>
          </a:p>
          <a:p>
            <a:pPr algn="ctr"/>
            <a:r>
              <a:rPr lang="cs-CZ" dirty="0" err="1" smtClean="0">
                <a:latin typeface="Comic Sans MS" pitchFamily="66" charset="0"/>
              </a:rPr>
              <a:t>go</a:t>
            </a:r>
            <a:r>
              <a:rPr lang="cs-CZ" dirty="0" err="1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cs-CZ" dirty="0" smtClean="0">
                <a:latin typeface="Comic Sans MS" pitchFamily="66" charset="0"/>
              </a:rPr>
              <a:t>,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do</a:t>
            </a:r>
            <a:r>
              <a:rPr lang="cs-CZ" dirty="0" err="1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cs-CZ" dirty="0" smtClean="0">
                <a:latin typeface="Comic Sans MS" pitchFamily="66" charset="0"/>
              </a:rPr>
              <a:t>,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wish</a:t>
            </a:r>
            <a:r>
              <a:rPr lang="cs-CZ" dirty="0" err="1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cs-CZ" dirty="0" smtClean="0">
                <a:latin typeface="Comic Sans MS" pitchFamily="66" charset="0"/>
              </a:rPr>
              <a:t>,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watch</a:t>
            </a:r>
            <a:r>
              <a:rPr lang="cs-CZ" dirty="0" err="1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es</a:t>
            </a:r>
            <a:endParaRPr lang="cs-CZ" dirty="0">
              <a:ln>
                <a:solidFill>
                  <a:schemeClr val="tx2">
                    <a:lumMod val="90000"/>
                    <a:lumOff val="10000"/>
                  </a:schemeClr>
                </a:solidFill>
              </a:ln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9" name="Picture 3" descr="C:\Documents and Settings\Jana\Local Settings\Temporary Internet Files\Content.IE5\A1E4YWVE\MM90028401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52" y="1585739"/>
            <a:ext cx="7048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Documents and Settings\Jana\Local Settings\Temporary Internet Files\Content.IE5\OFTD0OCV\MM900336917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61870"/>
            <a:ext cx="37147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Documents and Settings\Jana\Local Settings\Temporary Internet Files\Content.IE5\A4YR4HLB\MM900336914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223" y="2204864"/>
            <a:ext cx="3429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Jana\Local Settings\Temporary Internet Files\Content.IE5\2EAICM0M\MM900283542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4518" y="2922463"/>
            <a:ext cx="6477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Documents and Settings\Jana\Local Settings\Temporary Internet Files\Content.IE5\A1E4YWVE\MM90028401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548" y="1929422"/>
            <a:ext cx="7048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Documents and Settings\Jana\Local Settings\Temporary Internet Files\Content.IE5\2EAICM0M\MM900283542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42669" y="2100089"/>
            <a:ext cx="6477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Documents and Settings\Jana\Local Settings\Temporary Internet Files\Content.IE5\2EAICM0M\MM900283542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80625" y="2902244"/>
            <a:ext cx="485894" cy="43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Documents and Settings\Jana\Local Settings\Temporary Internet Files\Content.IE5\OFTD0OCV\MM900336917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88" y="2922463"/>
            <a:ext cx="37147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Documents and Settings\Jana\Local Settings\Temporary Internet Files\Content.IE5\OFTD0OCV\MM900336917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9820" y="3503488"/>
            <a:ext cx="37147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Documents and Settings\Jana\Local Settings\Temporary Internet Files\Content.IE5\A4YR4HLB\MM900336914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25" y="3503488"/>
            <a:ext cx="3429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92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  <p:bldP spid="6" grpId="0" animBg="1"/>
      <p:bldP spid="7" grpId="0"/>
      <p:bldP spid="7" grpId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381593"/>
              </p:ext>
            </p:extLst>
          </p:nvPr>
        </p:nvGraphicFramePr>
        <p:xfrm>
          <a:off x="457200" y="1604963"/>
          <a:ext cx="8229601" cy="3757803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757830"/>
                <a:gridCol w="2678272"/>
                <a:gridCol w="1597833"/>
                <a:gridCol w="1597833"/>
                <a:gridCol w="1597833"/>
              </a:tblGrid>
              <a:tr h="70408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u="none" strike="noStrike" dirty="0">
                          <a:effectLst/>
                        </a:rPr>
                        <a:t> </a:t>
                      </a:r>
                      <a:endParaRPr lang="cs-CZ" sz="2300" b="0" i="0" u="none" strike="noStrike" dirty="0">
                        <a:effectLst/>
                        <a:latin typeface="Arial"/>
                      </a:endParaRPr>
                    </a:p>
                  </a:txBody>
                  <a:tcPr marL="9144" marR="9144" marT="9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u="none" strike="noStrike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always</a:t>
                      </a:r>
                      <a:r>
                        <a:rPr lang="cs-CZ" sz="230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cs-CZ" sz="230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/</a:t>
                      </a:r>
                      <a:r>
                        <a:rPr lang="cs-CZ" sz="2300" u="none" strike="noStrike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every</a:t>
                      </a:r>
                      <a:r>
                        <a:rPr lang="cs-CZ" sz="230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cs-CZ" sz="2300" u="none" strike="noStrike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day</a:t>
                      </a:r>
                      <a:endParaRPr lang="cs-CZ" sz="23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u="none" strike="noStrike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often</a:t>
                      </a:r>
                      <a:endParaRPr lang="cs-CZ" sz="23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u="none" strike="noStrike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sometimes</a:t>
                      </a:r>
                      <a:endParaRPr lang="cs-CZ" sz="23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u="none" strike="noStrike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never</a:t>
                      </a:r>
                      <a:endParaRPr lang="cs-CZ" sz="23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 dirty="0">
                          <a:effectLst/>
                        </a:rPr>
                        <a:t>MO</a:t>
                      </a:r>
                      <a:endParaRPr lang="cs-CZ" sz="2300" b="0" i="0" u="none" strike="noStrike" dirty="0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TUE</a:t>
                      </a:r>
                      <a:endParaRPr lang="cs-CZ" sz="2300" b="0" i="0" u="none" strike="noStrike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 dirty="0">
                          <a:effectLst/>
                        </a:rPr>
                        <a:t>WE</a:t>
                      </a:r>
                      <a:endParaRPr lang="cs-CZ" sz="2300" b="0" i="0" u="none" strike="noStrike" dirty="0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THU</a:t>
                      </a:r>
                      <a:endParaRPr lang="cs-CZ" sz="2300" b="0" i="0" u="none" strike="noStrike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FR</a:t>
                      </a:r>
                      <a:endParaRPr lang="cs-CZ" sz="2300" b="0" i="0" u="none" strike="noStrike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SA</a:t>
                      </a:r>
                      <a:endParaRPr lang="cs-CZ" sz="2300" b="0" i="0" u="none" strike="noStrike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>
                          <a:effectLst/>
                        </a:rPr>
                        <a:t>x</a:t>
                      </a:r>
                      <a:endParaRPr lang="cs-CZ" sz="23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 dirty="0">
                          <a:effectLst/>
                        </a:rPr>
                        <a:t>SU</a:t>
                      </a:r>
                      <a:endParaRPr lang="cs-CZ" sz="2300" b="0" i="0" u="none" strike="noStrike" dirty="0"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Wingdings 2"/>
                        </a:rPr>
                        <a:t>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 dirty="0">
                          <a:effectLst/>
                        </a:rPr>
                        <a:t>x</a:t>
                      </a:r>
                      <a:endParaRPr lang="cs-CZ" sz="23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u="none" strike="noStrike" dirty="0">
                          <a:effectLst/>
                        </a:rPr>
                        <a:t>x</a:t>
                      </a:r>
                      <a:endParaRPr lang="cs-CZ" sz="23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9144" marR="9144" marT="9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691680" y="476672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Frequency</a:t>
            </a:r>
            <a:r>
              <a:rPr lang="cs-CZ" sz="44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440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adverbs</a:t>
            </a:r>
            <a:endParaRPr lang="cs-CZ" sz="44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47757" y="1556792"/>
            <a:ext cx="2676171" cy="38884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23928" y="1578613"/>
            <a:ext cx="2304256" cy="38884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436096" y="1556792"/>
            <a:ext cx="2592288" cy="38884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092280" y="1556792"/>
            <a:ext cx="1736287" cy="38884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5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Documents and Settings\Jana\Local Settings\Temporary Internet Files\Content.IE5\PI5YMQ0U\MC900355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09" y="1329708"/>
            <a:ext cx="1093634" cy="125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9532" y="2752857"/>
            <a:ext cx="2268252" cy="83099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She</a:t>
            </a:r>
            <a:r>
              <a:rPr lang="cs-CZ" sz="2400" dirty="0" smtClean="0"/>
              <a:t> ______ as a</a:t>
            </a:r>
          </a:p>
          <a:p>
            <a:pPr algn="ctr"/>
            <a:r>
              <a:rPr lang="cs-CZ" sz="2400" dirty="0" err="1" smtClean="0"/>
              <a:t>waitress</a:t>
            </a:r>
            <a:r>
              <a:rPr lang="cs-CZ" sz="2400" dirty="0" smtClean="0"/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210404" y="2991615"/>
            <a:ext cx="244827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I _____ in </a:t>
            </a:r>
            <a:r>
              <a:rPr lang="cs-CZ" sz="2400" dirty="0"/>
              <a:t>Prague</a:t>
            </a:r>
            <a:r>
              <a:rPr lang="cs-CZ" sz="2400" dirty="0" smtClean="0"/>
              <a:t>.</a:t>
            </a:r>
          </a:p>
        </p:txBody>
      </p:sp>
      <p:grpSp>
        <p:nvGrpSpPr>
          <p:cNvPr id="7" name="Skupina 6"/>
          <p:cNvGrpSpPr/>
          <p:nvPr/>
        </p:nvGrpSpPr>
        <p:grpSpPr>
          <a:xfrm>
            <a:off x="3573690" y="1528972"/>
            <a:ext cx="1644139" cy="1053558"/>
            <a:chOff x="3170096" y="810454"/>
            <a:chExt cx="2716431" cy="1673722"/>
          </a:xfrm>
        </p:grpSpPr>
        <p:pic>
          <p:nvPicPr>
            <p:cNvPr id="1026" name="Picture 2" descr="http://www.cenovemapy.com/o/mapa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0096" y="810454"/>
              <a:ext cx="2716431" cy="16737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Přímá spojnice se šipkou 16"/>
            <p:cNvCxnSpPr/>
            <p:nvPr/>
          </p:nvCxnSpPr>
          <p:spPr>
            <a:xfrm>
              <a:off x="3460446" y="905454"/>
              <a:ext cx="583748" cy="45830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Skupina 1"/>
          <p:cNvGrpSpPr/>
          <p:nvPr/>
        </p:nvGrpSpPr>
        <p:grpSpPr>
          <a:xfrm>
            <a:off x="6926258" y="1380207"/>
            <a:ext cx="1839359" cy="1351088"/>
            <a:chOff x="7053121" y="810454"/>
            <a:chExt cx="1839359" cy="1351088"/>
          </a:xfrm>
        </p:grpSpPr>
        <p:pic>
          <p:nvPicPr>
            <p:cNvPr id="1027" name="Picture 3" descr="C:\Documents and Settings\Jana\Local Settings\Temporary Internet Files\Content.IE5\Q3INFNSA\MC900057413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3121" y="908720"/>
              <a:ext cx="507211" cy="12528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Zaoblený obdélníkový popisek 17"/>
            <p:cNvSpPr/>
            <p:nvPr/>
          </p:nvSpPr>
          <p:spPr>
            <a:xfrm>
              <a:off x="7740352" y="810454"/>
              <a:ext cx="1152128" cy="608287"/>
            </a:xfrm>
            <a:prstGeom prst="wedgeRoundRectCallout">
              <a:avLst>
                <a:gd name="adj1" fmla="val -68656"/>
                <a:gd name="adj2" fmla="val 14319"/>
                <a:gd name="adj3" fmla="val 16667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err="1" smtClean="0">
                  <a:solidFill>
                    <a:schemeClr val="tx1"/>
                  </a:solidFill>
                  <a:latin typeface="Wingdings" pitchFamily="2" charset="2"/>
                </a:rPr>
                <a:t>hhhd</a:t>
              </a:r>
              <a:r>
                <a:rPr lang="cs-CZ" dirty="0" err="1" smtClean="0">
                  <a:solidFill>
                    <a:schemeClr val="tx1"/>
                  </a:solidFill>
                  <a:latin typeface="Wingdings 2" pitchFamily="18" charset="2"/>
                </a:rPr>
                <a:t>ae</a:t>
              </a:r>
              <a:endParaRPr lang="cs-CZ" dirty="0">
                <a:solidFill>
                  <a:schemeClr val="tx1"/>
                </a:solidFill>
                <a:latin typeface="Wingdings" pitchFamily="2" charset="2"/>
              </a:endParaRPr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6255750" y="2718340"/>
            <a:ext cx="244827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_______ </a:t>
            </a:r>
            <a:r>
              <a:rPr lang="cs-CZ" sz="2400" dirty="0" err="1" smtClean="0"/>
              <a:t>English</a:t>
            </a:r>
            <a:r>
              <a:rPr lang="cs-CZ" sz="2400" dirty="0"/>
              <a:t>?</a:t>
            </a:r>
            <a:endParaRPr lang="cs-CZ" sz="2400" dirty="0" smtClean="0"/>
          </a:p>
        </p:txBody>
      </p:sp>
      <p:pic>
        <p:nvPicPr>
          <p:cNvPr id="1028" name="Picture 4" descr="C:\Documents and Settings\Jana\Local Settings\Temporary Internet Files\Content.IE5\D3IBLA5L\MC90043984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39" y="4077072"/>
            <a:ext cx="134014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214756" y="5258034"/>
            <a:ext cx="2736304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He ______ to music 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r>
              <a:rPr lang="cs-CZ" sz="2400" dirty="0" smtClean="0"/>
              <a:t>.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3210404" y="5443181"/>
            <a:ext cx="227358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_______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err="1"/>
              <a:t>!</a:t>
            </a:r>
            <a:endParaRPr lang="cs-CZ" sz="2400" dirty="0" smtClean="0"/>
          </a:p>
        </p:txBody>
      </p:sp>
      <p:grpSp>
        <p:nvGrpSpPr>
          <p:cNvPr id="3" name="Skupina 2"/>
          <p:cNvGrpSpPr/>
          <p:nvPr/>
        </p:nvGrpSpPr>
        <p:grpSpPr>
          <a:xfrm>
            <a:off x="3931691" y="3792381"/>
            <a:ext cx="987203" cy="1540223"/>
            <a:chOff x="4230626" y="3549337"/>
            <a:chExt cx="1428050" cy="2378076"/>
          </a:xfrm>
        </p:grpSpPr>
        <p:pic>
          <p:nvPicPr>
            <p:cNvPr id="1030" name="Picture 6" descr="C:\Documents and Settings\Jana\Local Settings\Temporary Internet Files\Content.IE5\Q5ETBU05\MC900078733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0626" y="4251707"/>
              <a:ext cx="595370" cy="16757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C:\Documents and Settings\Jana\Local Settings\Temporary Internet Files\Content.IE5\NG59WVRS\MC900250383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2258" y="3549337"/>
              <a:ext cx="706418" cy="793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9" name="Picture 2" descr="C:\Documents and Settings\Jana\Local Settings\Temporary Internet Files\Content.IE5\D3IBLA5L\MC9000244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859" y="3977047"/>
            <a:ext cx="1316714" cy="117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ovéPole 40"/>
          <p:cNvSpPr txBox="1"/>
          <p:nvPr/>
        </p:nvSpPr>
        <p:spPr>
          <a:xfrm>
            <a:off x="6156176" y="5303005"/>
            <a:ext cx="2448272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sometimes</a:t>
            </a:r>
            <a:r>
              <a:rPr lang="cs-CZ" sz="2400" dirty="0" smtClean="0"/>
              <a:t> ________ TV 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067455" y="275213"/>
            <a:ext cx="5009091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Doplň do vět správná slovesa ve správném tvaru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63909" y="3607715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work</a:t>
            </a:r>
            <a:r>
              <a:rPr lang="cs-CZ" i="1" dirty="0" err="1" smtClean="0">
                <a:solidFill>
                  <a:srgbClr val="FF0000"/>
                </a:solidFill>
              </a:rPr>
              <a:t>s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255893" y="3549337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live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367589" y="3607715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speak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91425" y="6143960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listen</a:t>
            </a:r>
            <a:r>
              <a:rPr lang="cs-CZ" i="1" dirty="0" err="1" smtClean="0">
                <a:solidFill>
                  <a:srgbClr val="FF0000"/>
                </a:solidFill>
              </a:rPr>
              <a:t>s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472755" y="5959294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Look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422246" y="6159988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watch</a:t>
            </a:r>
            <a:endParaRPr lang="cs-CZ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Jana\Local Settings\Temporary Internet Files\Content.IE5\YLFSX4ET\MC90042424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90463" y="299342"/>
            <a:ext cx="958185" cy="95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Šipka doprava 12"/>
          <p:cNvSpPr/>
          <p:nvPr/>
        </p:nvSpPr>
        <p:spPr>
          <a:xfrm>
            <a:off x="7179863" y="195928"/>
            <a:ext cx="1389692" cy="583375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KONTROLA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6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29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69128" y="2599037"/>
            <a:ext cx="2674680" cy="83099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always</a:t>
            </a:r>
            <a:r>
              <a:rPr lang="cs-CZ" sz="2400" dirty="0" smtClean="0"/>
              <a:t>  ______    ___ </a:t>
            </a:r>
            <a:r>
              <a:rPr lang="cs-CZ" sz="2400" dirty="0" err="1" smtClean="0"/>
              <a:t>at</a:t>
            </a:r>
            <a:r>
              <a:rPr lang="cs-CZ" sz="2400" dirty="0" smtClean="0"/>
              <a:t> 9 </a:t>
            </a:r>
            <a:r>
              <a:rPr lang="cs-CZ" sz="2400" dirty="0" err="1" smtClean="0"/>
              <a:t>o´clock</a:t>
            </a:r>
            <a:r>
              <a:rPr lang="cs-CZ" sz="2400" dirty="0" smtClean="0"/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199030" y="2621821"/>
            <a:ext cx="244827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/>
              <a:t>My </a:t>
            </a:r>
            <a:r>
              <a:rPr lang="cs-CZ" sz="2400" dirty="0" err="1"/>
              <a:t>sister</a:t>
            </a:r>
            <a:r>
              <a:rPr lang="cs-CZ" sz="2400" dirty="0"/>
              <a:t> </a:t>
            </a:r>
            <a:r>
              <a:rPr lang="cs-CZ" sz="2400" dirty="0" smtClean="0"/>
              <a:t>_______ </a:t>
            </a:r>
            <a:r>
              <a:rPr lang="cs-CZ" sz="2400" dirty="0" err="1"/>
              <a:t>tennis</a:t>
            </a:r>
            <a:r>
              <a:rPr lang="cs-CZ" sz="2400" dirty="0"/>
              <a:t> </a:t>
            </a:r>
            <a:r>
              <a:rPr lang="cs-CZ" sz="2400" dirty="0" err="1"/>
              <a:t>every</a:t>
            </a:r>
            <a:r>
              <a:rPr lang="cs-CZ" sz="2400" dirty="0"/>
              <a:t> </a:t>
            </a:r>
            <a:r>
              <a:rPr lang="cs-CZ" sz="2400" dirty="0" err="1"/>
              <a:t>day</a:t>
            </a:r>
            <a:r>
              <a:rPr lang="cs-CZ" sz="2400" dirty="0"/>
              <a:t>.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6255750" y="2718340"/>
            <a:ext cx="244827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/>
              <a:t>He </a:t>
            </a:r>
            <a:r>
              <a:rPr lang="cs-CZ" sz="2400" dirty="0" err="1"/>
              <a:t>sometimes</a:t>
            </a:r>
            <a:r>
              <a:rPr lang="cs-CZ" sz="2400" dirty="0"/>
              <a:t> </a:t>
            </a:r>
            <a:r>
              <a:rPr lang="cs-CZ" sz="2400" dirty="0" smtClean="0"/>
              <a:t>_________a </a:t>
            </a:r>
            <a:r>
              <a:rPr lang="cs-CZ" sz="2400" dirty="0"/>
              <a:t>bike.</a:t>
            </a:r>
          </a:p>
        </p:txBody>
      </p:sp>
      <p:pic>
        <p:nvPicPr>
          <p:cNvPr id="40" name="Picture 6" descr="C:\Documents and Settings\Jana\Local Settings\Temporary Internet Files\Content.IE5\D3IBLA5L\MC9003362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09" y="4329967"/>
            <a:ext cx="959077" cy="89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178006" y="5443180"/>
            <a:ext cx="273630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I </a:t>
            </a:r>
            <a:r>
              <a:rPr lang="cs-CZ" sz="2400" dirty="0" err="1"/>
              <a:t>never</a:t>
            </a:r>
            <a:r>
              <a:rPr lang="cs-CZ" sz="2400" dirty="0"/>
              <a:t> </a:t>
            </a:r>
            <a:r>
              <a:rPr lang="cs-CZ" sz="2400" dirty="0" smtClean="0"/>
              <a:t>_______.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210404" y="5303004"/>
            <a:ext cx="2273580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/>
              <a:t>I go </a:t>
            </a:r>
            <a:r>
              <a:rPr lang="cs-CZ" sz="2400" dirty="0" smtClean="0"/>
              <a:t>__________ </a:t>
            </a:r>
            <a:r>
              <a:rPr lang="cs-CZ" sz="2400" dirty="0"/>
              <a:t>on </a:t>
            </a:r>
            <a:r>
              <a:rPr lang="cs-CZ" sz="2400" dirty="0" err="1"/>
              <a:t>Saturdays</a:t>
            </a:r>
            <a:r>
              <a:rPr lang="cs-CZ" sz="2400" dirty="0"/>
              <a:t>.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6156176" y="5303005"/>
            <a:ext cx="2448272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err="1"/>
              <a:t>She</a:t>
            </a:r>
            <a:r>
              <a:rPr lang="cs-CZ" sz="2400" dirty="0"/>
              <a:t> </a:t>
            </a:r>
            <a:r>
              <a:rPr lang="cs-CZ" sz="2400" dirty="0" err="1"/>
              <a:t>often</a:t>
            </a:r>
            <a:r>
              <a:rPr lang="cs-CZ" sz="2400" dirty="0"/>
              <a:t> </a:t>
            </a:r>
            <a:r>
              <a:rPr lang="cs-CZ" sz="2400" dirty="0" smtClean="0"/>
              <a:t>______ </a:t>
            </a:r>
            <a:r>
              <a:rPr lang="cs-CZ" sz="2400" dirty="0" err="1"/>
              <a:t>books</a:t>
            </a:r>
            <a:r>
              <a:rPr lang="cs-CZ" sz="2400" dirty="0"/>
              <a:t>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067455" y="275213"/>
            <a:ext cx="5009091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Doplň do vět správná slovesa ve správném tvaru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63909" y="3607715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get</a:t>
            </a:r>
            <a:r>
              <a:rPr lang="cs-CZ" i="1" dirty="0" err="1" smtClean="0">
                <a:solidFill>
                  <a:srgbClr val="FF0000"/>
                </a:solidFill>
              </a:rPr>
              <a:t>s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r>
              <a:rPr lang="cs-CZ" i="1" dirty="0" smtClean="0"/>
              <a:t>up</a:t>
            </a:r>
            <a:endParaRPr lang="cs-CZ" i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361057" y="3549337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play</a:t>
            </a:r>
            <a:r>
              <a:rPr lang="cs-CZ" i="1" dirty="0" err="1" smtClean="0">
                <a:solidFill>
                  <a:srgbClr val="FF0000"/>
                </a:solidFill>
              </a:rPr>
              <a:t>s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488907" y="3607715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ride</a:t>
            </a:r>
            <a:r>
              <a:rPr lang="cs-CZ" i="1" dirty="0" err="1" smtClean="0">
                <a:solidFill>
                  <a:srgbClr val="FF0000"/>
                </a:solidFill>
              </a:rPr>
              <a:t>s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242092" y="6134001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skate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971015" y="6244111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swimming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385307" y="6159988"/>
            <a:ext cx="120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err="1" smtClean="0"/>
              <a:t>read</a:t>
            </a:r>
            <a:r>
              <a:rPr lang="cs-CZ" i="1" dirty="0" err="1" smtClean="0">
                <a:solidFill>
                  <a:srgbClr val="FF0000"/>
                </a:solidFill>
              </a:rPr>
              <a:t>s</a:t>
            </a:r>
            <a:endParaRPr lang="cs-CZ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Jana\Local Settings\Temporary Internet Files\Content.IE5\YLFSX4ET\MC9004242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90463" y="299342"/>
            <a:ext cx="958185" cy="95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Šipka doprava 12"/>
          <p:cNvSpPr/>
          <p:nvPr/>
        </p:nvSpPr>
        <p:spPr>
          <a:xfrm>
            <a:off x="7179863" y="195928"/>
            <a:ext cx="1389692" cy="583375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KONTROLA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39" y="1369766"/>
            <a:ext cx="1405344" cy="1212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095" y="1380207"/>
            <a:ext cx="1040343" cy="1184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 descr="C:\Documents and Settings\Jana\Local Settings\Temporary Internet Files\Content.IE5\JT9KC8CS\MC90019773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58" y="1505173"/>
            <a:ext cx="1050908" cy="94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Násobení 37"/>
          <p:cNvSpPr/>
          <p:nvPr/>
        </p:nvSpPr>
        <p:spPr>
          <a:xfrm>
            <a:off x="169128" y="4233422"/>
            <a:ext cx="2145928" cy="1160318"/>
          </a:xfrm>
          <a:prstGeom prst="mathMultiply">
            <a:avLst>
              <a:gd name="adj1" fmla="val 389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2" name="Picture 7" descr="C:\Documents and Settings\Jana\Local Settings\Temporary Internet Files\Content.IE5\Q5ETBU05\MC9004405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220" y="4127862"/>
            <a:ext cx="1002019" cy="96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907" y="4157221"/>
            <a:ext cx="1451984" cy="1145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75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29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4703" y="479677"/>
            <a:ext cx="817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Present</a:t>
            </a:r>
            <a:r>
              <a:rPr lang="cs-CZ" sz="2800" dirty="0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</a:t>
            </a:r>
            <a:r>
              <a:rPr lang="cs-CZ" sz="2800" dirty="0" err="1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simple</a:t>
            </a:r>
            <a:r>
              <a:rPr lang="cs-CZ" sz="2800" dirty="0" smtClean="0">
                <a:ln>
                  <a:solidFill>
                    <a:schemeClr val="tx2">
                      <a:lumMod val="90000"/>
                      <a:lumOff val="10000"/>
                    </a:schemeClr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tense </a:t>
            </a:r>
            <a:r>
              <a:rPr lang="cs-CZ" sz="2800" dirty="0" smtClean="0"/>
              <a:t>- </a:t>
            </a:r>
            <a:r>
              <a:rPr lang="cs-CZ" sz="2800" dirty="0" err="1" smtClean="0"/>
              <a:t>questions</a:t>
            </a:r>
            <a:r>
              <a:rPr lang="cs-CZ" sz="2800" dirty="0" smtClean="0"/>
              <a:t> and </a:t>
            </a:r>
            <a:r>
              <a:rPr lang="cs-CZ" sz="2800" dirty="0" err="1" smtClean="0"/>
              <a:t>answers</a:t>
            </a:r>
            <a:endParaRPr lang="cs-CZ" sz="2800" dirty="0" smtClean="0"/>
          </a:p>
          <a:p>
            <a:pPr algn="ctr"/>
            <a:r>
              <a:rPr lang="cs-CZ" sz="2800" dirty="0" smtClean="0"/>
              <a:t>tvoří se pomocí slovesa </a:t>
            </a:r>
            <a:r>
              <a:rPr lang="cs-CZ" sz="28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8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</a:rPr>
              <a:t>/</a:t>
            </a:r>
            <a:r>
              <a:rPr lang="cs-CZ" sz="2800" b="1" dirty="0" smtClean="0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</a:p>
        </p:txBody>
      </p:sp>
      <p:pic>
        <p:nvPicPr>
          <p:cNvPr id="3" name="Picture 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495" y="52722"/>
            <a:ext cx="1059874" cy="84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0439" y="1268760"/>
            <a:ext cx="8801351" cy="4401205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 I </a:t>
            </a:r>
            <a:r>
              <a:rPr lang="cs-CZ" sz="2000" dirty="0" err="1" smtClean="0"/>
              <a:t>read</a:t>
            </a:r>
            <a:r>
              <a:rPr lang="cs-CZ" sz="2000" dirty="0" smtClean="0"/>
              <a:t> </a:t>
            </a:r>
            <a:r>
              <a:rPr lang="cs-CZ" sz="2000" dirty="0" err="1" smtClean="0"/>
              <a:t>every</a:t>
            </a:r>
            <a:r>
              <a:rPr lang="cs-CZ" sz="2000" dirty="0" smtClean="0"/>
              <a:t> </a:t>
            </a:r>
            <a:r>
              <a:rPr lang="cs-CZ" sz="2000" dirty="0" err="1" smtClean="0"/>
              <a:t>day</a:t>
            </a:r>
            <a:r>
              <a:rPr lang="cs-CZ" sz="2000" dirty="0" smtClean="0"/>
              <a:t>?</a:t>
            </a:r>
          </a:p>
          <a:p>
            <a:pPr>
              <a:lnSpc>
                <a:spcPct val="200000"/>
              </a:lnSpc>
            </a:pP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/>
              <a:t>read</a:t>
            </a:r>
            <a:r>
              <a:rPr lang="cs-CZ" sz="2000" dirty="0"/>
              <a:t> </a:t>
            </a:r>
            <a:r>
              <a:rPr lang="cs-CZ" sz="2000" dirty="0" err="1"/>
              <a:t>every</a:t>
            </a:r>
            <a:r>
              <a:rPr lang="cs-CZ" sz="2000" dirty="0"/>
              <a:t> </a:t>
            </a:r>
            <a:r>
              <a:rPr lang="cs-CZ" sz="2000" dirty="0" err="1"/>
              <a:t>day</a:t>
            </a:r>
            <a:r>
              <a:rPr lang="cs-CZ" sz="2000" dirty="0"/>
              <a:t>?</a:t>
            </a:r>
          </a:p>
          <a:p>
            <a:pPr>
              <a:lnSpc>
                <a:spcPct val="200000"/>
              </a:lnSpc>
            </a:pPr>
            <a:r>
              <a:rPr lang="cs-CZ" sz="2000" b="1" dirty="0" err="1" smtClean="0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000" dirty="0" smtClean="0"/>
              <a:t> he </a:t>
            </a:r>
            <a:r>
              <a:rPr lang="cs-CZ" sz="2000" dirty="0" err="1"/>
              <a:t>read</a:t>
            </a:r>
            <a:r>
              <a:rPr lang="cs-CZ" sz="2000" dirty="0"/>
              <a:t> </a:t>
            </a:r>
            <a:r>
              <a:rPr lang="cs-CZ" sz="2000" dirty="0" err="1"/>
              <a:t>every</a:t>
            </a:r>
            <a:r>
              <a:rPr lang="cs-CZ" sz="2000" dirty="0"/>
              <a:t> </a:t>
            </a:r>
            <a:r>
              <a:rPr lang="cs-CZ" sz="2000" dirty="0" err="1"/>
              <a:t>day</a:t>
            </a:r>
            <a:r>
              <a:rPr lang="cs-CZ" sz="2000" dirty="0" smtClean="0"/>
              <a:t>?</a:t>
            </a:r>
            <a:endParaRPr lang="cs-CZ" sz="2000" dirty="0"/>
          </a:p>
          <a:p>
            <a:pPr>
              <a:lnSpc>
                <a:spcPct val="200000"/>
              </a:lnSpc>
            </a:pP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000" dirty="0" smtClean="0"/>
              <a:t> </a:t>
            </a:r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/>
              <a:t>read</a:t>
            </a:r>
            <a:r>
              <a:rPr lang="cs-CZ" sz="2000" dirty="0"/>
              <a:t> </a:t>
            </a:r>
            <a:r>
              <a:rPr lang="cs-CZ" sz="2000" dirty="0" err="1"/>
              <a:t>every</a:t>
            </a:r>
            <a:r>
              <a:rPr lang="cs-CZ" sz="2000" dirty="0"/>
              <a:t> </a:t>
            </a:r>
            <a:r>
              <a:rPr lang="cs-CZ" sz="2000" dirty="0" err="1"/>
              <a:t>day</a:t>
            </a:r>
            <a:r>
              <a:rPr lang="cs-CZ" sz="2000" dirty="0"/>
              <a:t>?</a:t>
            </a:r>
          </a:p>
          <a:p>
            <a:pPr>
              <a:lnSpc>
                <a:spcPct val="200000"/>
              </a:lnSpc>
            </a:pP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read</a:t>
            </a:r>
            <a:r>
              <a:rPr lang="cs-CZ" sz="2000" dirty="0" smtClean="0"/>
              <a:t> </a:t>
            </a:r>
            <a:r>
              <a:rPr lang="cs-CZ" sz="2000" dirty="0" err="1" smtClean="0"/>
              <a:t>every</a:t>
            </a:r>
            <a:r>
              <a:rPr lang="cs-CZ" sz="2000" dirty="0" smtClean="0"/>
              <a:t> </a:t>
            </a:r>
            <a:r>
              <a:rPr lang="cs-CZ" sz="2000" dirty="0" err="1" smtClean="0"/>
              <a:t>day</a:t>
            </a:r>
            <a:r>
              <a:rPr lang="cs-CZ" sz="2000" dirty="0" smtClean="0"/>
              <a:t>?</a:t>
            </a:r>
          </a:p>
          <a:p>
            <a:pPr>
              <a:lnSpc>
                <a:spcPct val="200000"/>
              </a:lnSpc>
            </a:pP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 </a:t>
            </a:r>
            <a:r>
              <a:rPr lang="cs-CZ" sz="2000" dirty="0" err="1" smtClean="0"/>
              <a:t>they</a:t>
            </a:r>
            <a:r>
              <a:rPr lang="cs-CZ" sz="2000" dirty="0" smtClean="0"/>
              <a:t> </a:t>
            </a:r>
            <a:r>
              <a:rPr lang="cs-CZ" sz="2000" dirty="0" err="1" smtClean="0"/>
              <a:t>read</a:t>
            </a:r>
            <a:r>
              <a:rPr lang="cs-CZ" sz="2000" dirty="0" smtClean="0"/>
              <a:t> </a:t>
            </a:r>
            <a:r>
              <a:rPr lang="cs-CZ" sz="2000" dirty="0" err="1" smtClean="0"/>
              <a:t>every</a:t>
            </a:r>
            <a:r>
              <a:rPr lang="cs-CZ" sz="2000" dirty="0" smtClean="0"/>
              <a:t> </a:t>
            </a:r>
            <a:r>
              <a:rPr lang="cs-CZ" sz="2000" dirty="0" err="1" smtClean="0"/>
              <a:t>day</a:t>
            </a:r>
            <a:r>
              <a:rPr lang="cs-CZ" sz="2000" dirty="0" smtClean="0"/>
              <a:t>?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  <a:r>
              <a:rPr lang="cs-CZ" sz="2000" dirty="0" err="1" smtClean="0"/>
              <a:t>Yes</a:t>
            </a:r>
            <a:r>
              <a:rPr lang="cs-CZ" sz="2000" dirty="0" smtClean="0"/>
              <a:t>, I </a:t>
            </a: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  <a:r>
              <a:rPr lang="cs-CZ" sz="2000" dirty="0" err="1" smtClean="0"/>
              <a:t>Yes</a:t>
            </a:r>
            <a:r>
              <a:rPr lang="cs-CZ" sz="2000" dirty="0" smtClean="0"/>
              <a:t>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  <a:r>
              <a:rPr lang="cs-CZ" sz="2000" dirty="0" err="1" smtClean="0"/>
              <a:t>Yes</a:t>
            </a:r>
            <a:r>
              <a:rPr lang="cs-CZ" sz="2000" dirty="0" smtClean="0"/>
              <a:t>, he </a:t>
            </a: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0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  <a:r>
              <a:rPr lang="cs-CZ" sz="2000" dirty="0" err="1" smtClean="0"/>
              <a:t>Yes</a:t>
            </a:r>
            <a:r>
              <a:rPr lang="cs-CZ" sz="2000" dirty="0" smtClean="0"/>
              <a:t>, </a:t>
            </a:r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0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  <a:r>
              <a:rPr lang="cs-CZ" sz="2000" dirty="0" err="1" smtClean="0"/>
              <a:t>Yes</a:t>
            </a:r>
            <a:r>
              <a:rPr lang="cs-CZ" sz="2000" dirty="0" smtClean="0"/>
              <a:t>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.	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	</a:t>
            </a:r>
            <a:r>
              <a:rPr lang="cs-CZ" sz="2000" dirty="0" err="1" smtClean="0"/>
              <a:t>Yes</a:t>
            </a:r>
            <a:r>
              <a:rPr lang="cs-CZ" sz="2000" dirty="0" smtClean="0"/>
              <a:t>, </a:t>
            </a:r>
            <a:r>
              <a:rPr lang="cs-CZ" sz="2000" dirty="0" err="1" smtClean="0"/>
              <a:t>they</a:t>
            </a:r>
            <a:r>
              <a:rPr lang="cs-CZ" sz="2000" dirty="0" smtClean="0"/>
              <a:t> </a:t>
            </a:r>
            <a:r>
              <a:rPr lang="cs-CZ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2000" dirty="0" smtClean="0"/>
              <a:t>.</a:t>
            </a:r>
          </a:p>
          <a:p>
            <a:pPr>
              <a:lnSpc>
                <a:spcPct val="200000"/>
              </a:lnSpc>
            </a:pPr>
            <a:endParaRPr lang="cs-CZ" sz="2000" dirty="0" smtClean="0"/>
          </a:p>
          <a:p>
            <a:pPr>
              <a:lnSpc>
                <a:spcPct val="200000"/>
              </a:lnSpc>
            </a:pPr>
            <a:r>
              <a:rPr lang="cs-CZ" sz="2000" dirty="0" smtClean="0"/>
              <a:t>No, I </a:t>
            </a:r>
            <a:r>
              <a:rPr lang="cs-CZ" sz="2000" b="1" dirty="0" err="1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don´t</a:t>
            </a:r>
            <a:r>
              <a:rPr lang="cs-CZ" sz="2000" dirty="0" smtClean="0"/>
              <a:t> (</a:t>
            </a:r>
            <a:r>
              <a:rPr lang="cs-CZ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 not</a:t>
            </a:r>
            <a:r>
              <a:rPr lang="cs-CZ" sz="2000" dirty="0" smtClean="0"/>
              <a:t>). 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No</a:t>
            </a:r>
            <a:r>
              <a:rPr lang="cs-CZ" sz="2000" dirty="0"/>
              <a:t>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don´t</a:t>
            </a:r>
            <a:r>
              <a:rPr lang="cs-CZ" sz="2000" dirty="0"/>
              <a:t> (</a:t>
            </a: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 not</a:t>
            </a:r>
            <a:r>
              <a:rPr lang="cs-CZ" sz="2000" dirty="0"/>
              <a:t>). 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No, he </a:t>
            </a: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doesn´t</a:t>
            </a:r>
            <a:r>
              <a:rPr lang="cs-CZ" sz="2000" dirty="0" smtClean="0"/>
              <a:t> </a:t>
            </a:r>
            <a:r>
              <a:rPr lang="cs-CZ" sz="2000" dirty="0"/>
              <a:t>(</a:t>
            </a: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000" b="1" dirty="0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 not</a:t>
            </a:r>
            <a:r>
              <a:rPr lang="cs-CZ" sz="2000" dirty="0"/>
              <a:t>). </a:t>
            </a:r>
            <a:endParaRPr lang="cs-CZ" sz="2000" dirty="0" smtClean="0"/>
          </a:p>
          <a:p>
            <a:pPr>
              <a:lnSpc>
                <a:spcPct val="200000"/>
              </a:lnSpc>
            </a:pPr>
            <a:r>
              <a:rPr lang="cs-CZ" sz="2000" dirty="0"/>
              <a:t>No, </a:t>
            </a:r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doesn´t</a:t>
            </a:r>
            <a:r>
              <a:rPr lang="cs-CZ" sz="2000" dirty="0"/>
              <a:t> (</a:t>
            </a:r>
            <a:r>
              <a:rPr lang="cs-CZ" sz="20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000" b="1" dirty="0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 not</a:t>
            </a:r>
            <a:r>
              <a:rPr lang="cs-CZ" sz="2000" dirty="0"/>
              <a:t>). </a:t>
            </a:r>
          </a:p>
          <a:p>
            <a:pPr>
              <a:lnSpc>
                <a:spcPct val="200000"/>
              </a:lnSpc>
            </a:pPr>
            <a:r>
              <a:rPr lang="cs-CZ" sz="2000" dirty="0"/>
              <a:t>No,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don´t</a:t>
            </a:r>
            <a:r>
              <a:rPr lang="cs-CZ" sz="2000" dirty="0" smtClean="0"/>
              <a:t> </a:t>
            </a:r>
            <a:r>
              <a:rPr lang="cs-CZ" sz="2000" dirty="0"/>
              <a:t>(</a:t>
            </a: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 not</a:t>
            </a:r>
            <a:r>
              <a:rPr lang="cs-CZ" sz="2000" dirty="0"/>
              <a:t>). 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No, </a:t>
            </a:r>
            <a:r>
              <a:rPr lang="cs-CZ" sz="2000" dirty="0" err="1" smtClean="0"/>
              <a:t>they</a:t>
            </a:r>
            <a:r>
              <a:rPr lang="cs-CZ" sz="2000" dirty="0" smtClean="0"/>
              <a:t> </a:t>
            </a:r>
            <a:r>
              <a:rPr lang="cs-CZ" sz="20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don´t</a:t>
            </a:r>
            <a:r>
              <a:rPr lang="cs-CZ" sz="2000" dirty="0"/>
              <a:t> </a:t>
            </a:r>
            <a:r>
              <a:rPr lang="cs-CZ" sz="2000" dirty="0" smtClean="0"/>
              <a:t>(</a:t>
            </a:r>
            <a:r>
              <a:rPr lang="cs-CZ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 </a:t>
            </a:r>
            <a:r>
              <a:rPr lang="cs-CZ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not</a:t>
            </a:r>
            <a:r>
              <a:rPr lang="cs-CZ" sz="2000" dirty="0" smtClean="0"/>
              <a:t>).</a:t>
            </a:r>
            <a:endParaRPr lang="cs-CZ" sz="2000" dirty="0"/>
          </a:p>
        </p:txBody>
      </p:sp>
      <p:sp>
        <p:nvSpPr>
          <p:cNvPr id="6" name="Oválný popisek 5"/>
          <p:cNvSpPr/>
          <p:nvPr/>
        </p:nvSpPr>
        <p:spPr>
          <a:xfrm>
            <a:off x="190439" y="5249434"/>
            <a:ext cx="2736304" cy="1152128"/>
          </a:xfrm>
          <a:prstGeom prst="wedgeEllipseCallout">
            <a:avLst>
              <a:gd name="adj1" fmla="val -50280"/>
              <a:gd name="adj2" fmla="val -3645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Do </a:t>
            </a:r>
            <a:r>
              <a:rPr lang="cs-CZ" sz="2400" u="sng" dirty="0" err="1" smtClean="0">
                <a:latin typeface="Comic Sans MS" pitchFamily="66" charset="0"/>
              </a:rPr>
              <a:t>you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read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every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day</a:t>
            </a:r>
            <a:r>
              <a:rPr lang="cs-CZ" sz="2400" dirty="0" smtClean="0">
                <a:latin typeface="Comic Sans MS" pitchFamily="66" charset="0"/>
              </a:rPr>
              <a:t>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4007894" y="5198310"/>
            <a:ext cx="2078569" cy="943309"/>
          </a:xfrm>
          <a:prstGeom prst="wedgeEllipseCallout">
            <a:avLst>
              <a:gd name="adj1" fmla="val -51830"/>
              <a:gd name="adj2" fmla="val 3673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latin typeface="Comic Sans MS" pitchFamily="66" charset="0"/>
              </a:rPr>
              <a:t>Yes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/>
                </a:solidFill>
                <a:latin typeface="Comic Sans MS" pitchFamily="66" charset="0"/>
              </a:rPr>
              <a:t>I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/>
                </a:solidFill>
                <a:latin typeface="Comic Sans MS" pitchFamily="66" charset="0"/>
              </a:rPr>
              <a:t>do</a:t>
            </a:r>
            <a:r>
              <a:rPr lang="cs-CZ" sz="2400" dirty="0" smtClean="0">
                <a:latin typeface="Comic Sans MS" pitchFamily="66" charset="0"/>
              </a:rPr>
              <a:t>.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2051" name="Picture 3" descr="C:\Documents and Settings\Jana\Local Settings\Temporary Internet Files\Content.IE5\A1E4YWVE\MM90028401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825498"/>
            <a:ext cx="7048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álný popisek 10"/>
          <p:cNvSpPr/>
          <p:nvPr/>
        </p:nvSpPr>
        <p:spPr>
          <a:xfrm>
            <a:off x="6340501" y="5148506"/>
            <a:ext cx="1832081" cy="1042915"/>
          </a:xfrm>
          <a:prstGeom prst="wedgeEllipseCallout">
            <a:avLst>
              <a:gd name="adj1" fmla="val 66456"/>
              <a:gd name="adj2" fmla="val 3364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No, </a:t>
            </a:r>
            <a:r>
              <a:rPr lang="cs-CZ" sz="24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/>
                </a:solidFill>
                <a:latin typeface="Comic Sans MS" pitchFamily="66" charset="0"/>
              </a:rPr>
              <a:t>I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/>
                </a:solidFill>
                <a:latin typeface="Comic Sans MS" pitchFamily="66" charset="0"/>
              </a:rPr>
              <a:t>don´t</a:t>
            </a:r>
            <a:r>
              <a:rPr lang="cs-CZ" sz="2400" dirty="0" smtClean="0">
                <a:latin typeface="Comic Sans MS" pitchFamily="66" charset="0"/>
              </a:rPr>
              <a:t>.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23763" y="5363833"/>
            <a:ext cx="3585171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Bodoni MT Black" pitchFamily="18" charset="0"/>
              </a:rPr>
              <a:t>POZOR!!!</a:t>
            </a:r>
            <a:endParaRPr lang="cs-CZ" sz="5400" b="1" dirty="0">
              <a:latin typeface="Bodoni MT Black" pitchFamily="18" charset="0"/>
            </a:endParaRPr>
          </a:p>
        </p:txBody>
      </p:sp>
      <p:pic>
        <p:nvPicPr>
          <p:cNvPr id="12" name="Picture 10" descr="C:\Documents and Settings\Jana\Local Settings\Temporary Internet Files\Content.IE5\R0AB093A\MM90028364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0495" y="6015998"/>
            <a:ext cx="904875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26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xit" presetSubtype="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  <p:bldP spid="8" grpId="0" animBg="1"/>
      <p:bldP spid="11" grpId="0" animBg="1"/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3" y="188640"/>
            <a:ext cx="6372337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chemeClr val="dk1"/>
                </a:solidFill>
                <a:latin typeface="Comic Sans MS" pitchFamily="66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sz="3600" dirty="0"/>
              <a:t>Doplň do vět </a:t>
            </a:r>
            <a:r>
              <a:rPr lang="cs-CZ" sz="36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r>
              <a:rPr lang="cs-CZ" sz="3600" dirty="0" smtClean="0"/>
              <a:t> </a:t>
            </a:r>
            <a:r>
              <a:rPr lang="cs-CZ" sz="3600" dirty="0"/>
              <a:t>nebo </a:t>
            </a:r>
            <a:r>
              <a:rPr lang="cs-CZ" sz="3600" b="1" dirty="0" err="1" smtClean="0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3600" b="1" dirty="0" smtClean="0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cs-CZ" sz="1800" dirty="0">
                <a:solidFill>
                  <a:sysClr val="windowText" lastClr="000000"/>
                </a:solidFill>
              </a:rPr>
              <a:t>(</a:t>
            </a:r>
            <a:r>
              <a:rPr lang="cs-CZ" sz="1800" dirty="0" smtClean="0">
                <a:solidFill>
                  <a:sysClr val="windowText" lastClr="000000"/>
                </a:solidFill>
              </a:rPr>
              <a:t>klikni na správnou kartičku)</a:t>
            </a:r>
            <a:endParaRPr lang="cs-CZ" sz="1800" dirty="0">
              <a:solidFill>
                <a:sysClr val="windowText" lastClr="0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68009" y="1294310"/>
            <a:ext cx="5508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_______ </a:t>
            </a:r>
            <a:r>
              <a:rPr lang="cs-CZ" sz="2400" dirty="0" err="1" smtClean="0"/>
              <a:t>you</a:t>
            </a:r>
            <a:r>
              <a:rPr lang="cs-CZ" sz="2400" dirty="0"/>
              <a:t> </a:t>
            </a:r>
            <a:r>
              <a:rPr lang="cs-CZ" sz="2400" dirty="0" err="1" smtClean="0"/>
              <a:t>often</a:t>
            </a:r>
            <a:r>
              <a:rPr lang="cs-CZ" sz="2400" dirty="0" smtClean="0"/>
              <a:t> go shopping? 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04772" y="2070368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sometimes</a:t>
            </a:r>
            <a:r>
              <a:rPr lang="cs-CZ" sz="2400" dirty="0" smtClean="0"/>
              <a:t> skate? 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68010" y="2806781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 </a:t>
            </a:r>
            <a:r>
              <a:rPr lang="cs-CZ" sz="2400" dirty="0" err="1" smtClean="0"/>
              <a:t>they</a:t>
            </a:r>
            <a:r>
              <a:rPr lang="cs-CZ" sz="2400" dirty="0" smtClean="0"/>
              <a:t> play </a:t>
            </a:r>
            <a:r>
              <a:rPr lang="cs-CZ" sz="2400" dirty="0" err="1" smtClean="0"/>
              <a:t>football</a:t>
            </a:r>
            <a:r>
              <a:rPr lang="cs-CZ" sz="2400" dirty="0" smtClean="0"/>
              <a:t> 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Thursday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14762" y="3501008"/>
            <a:ext cx="4331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 he </a:t>
            </a:r>
            <a:r>
              <a:rPr lang="cs-CZ" sz="2400" dirty="0" err="1" smtClean="0"/>
              <a:t>work</a:t>
            </a:r>
            <a:r>
              <a:rPr lang="cs-CZ" sz="2400" dirty="0" smtClean="0"/>
              <a:t> as a </a:t>
            </a:r>
            <a:r>
              <a:rPr lang="cs-CZ" sz="2400" dirty="0" err="1" smtClean="0"/>
              <a:t>policeman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60654" y="4160196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ride</a:t>
            </a:r>
            <a:r>
              <a:rPr lang="cs-CZ" sz="2400" dirty="0" smtClean="0"/>
              <a:t> a bike 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weekend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29353" y="4941168"/>
            <a:ext cx="456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 </a:t>
            </a:r>
            <a:r>
              <a:rPr lang="cs-CZ" sz="2400" dirty="0" err="1" smtClean="0"/>
              <a:t>you</a:t>
            </a:r>
            <a:r>
              <a:rPr lang="cs-CZ" sz="2400" dirty="0"/>
              <a:t> </a:t>
            </a:r>
            <a:r>
              <a:rPr lang="cs-CZ" sz="2400" dirty="0" smtClean="0"/>
              <a:t>go </a:t>
            </a:r>
            <a:r>
              <a:rPr lang="cs-CZ" sz="2400" dirty="0" err="1" smtClean="0"/>
              <a:t>fishing</a:t>
            </a:r>
            <a:r>
              <a:rPr lang="cs-CZ" sz="2400" dirty="0" smtClean="0"/>
              <a:t> 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85173" y="5791617"/>
            <a:ext cx="5591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 he </a:t>
            </a:r>
            <a:r>
              <a:rPr lang="cs-CZ" sz="2400" dirty="0" err="1" smtClean="0"/>
              <a:t>often</a:t>
            </a:r>
            <a:r>
              <a:rPr lang="cs-CZ" sz="2400" dirty="0" smtClean="0"/>
              <a:t> play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games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30878" y="1183847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96854" y="1181868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30878" y="1894996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96854" y="1893017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30878" y="2596262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96854" y="2594283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30878" y="3316342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96854" y="3314363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30878" y="4067862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096854" y="4065883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30878" y="4848834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096854" y="4846855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19758" y="5606951"/>
            <a:ext cx="808396" cy="646331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Do</a:t>
            </a:r>
            <a:endParaRPr lang="cs-CZ" sz="3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085734" y="5604972"/>
            <a:ext cx="1240991" cy="64633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err="1">
                <a:ln>
                  <a:solidFill>
                    <a:schemeClr val="tx2">
                      <a:lumMod val="75000"/>
                      <a:lumOff val="25000"/>
                    </a:schemeClr>
                  </a:solidFill>
                </a:ln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endParaRPr lang="cs-CZ" sz="36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6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71045E-6 L 0.31545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4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86309E-7 L 0.1625 -0.0016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25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6.47549E-7 L 0.26823 0.0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48751E-6 L 0.15468 0.0011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52359E-6 L 0.29982 -0.003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83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9.89824E-7 L 0.29982 -0.0020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83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6642E-6 L 0.1559 -0.007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5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5052" y="116632"/>
            <a:ext cx="6372337" cy="1077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chemeClr val="dk1"/>
                </a:solidFill>
                <a:latin typeface="Comic Sans MS" pitchFamily="66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sz="3200" dirty="0" smtClean="0"/>
              <a:t>Odpověz na otázky podle skutečnosti</a:t>
            </a:r>
            <a:endParaRPr lang="cs-CZ" sz="3200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2770" y="1201557"/>
            <a:ext cx="8892480" cy="5196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Do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get</a:t>
            </a:r>
            <a:r>
              <a:rPr lang="cs-CZ" sz="2800" dirty="0" smtClean="0"/>
              <a:t> up </a:t>
            </a:r>
            <a:r>
              <a:rPr lang="cs-CZ" sz="2800" dirty="0" err="1" smtClean="0"/>
              <a:t>at</a:t>
            </a:r>
            <a:r>
              <a:rPr lang="cs-CZ" sz="2800" dirty="0" smtClean="0"/>
              <a:t> 7 </a:t>
            </a:r>
            <a:r>
              <a:rPr lang="cs-CZ" sz="2800" dirty="0" err="1" smtClean="0"/>
              <a:t>o´clock</a:t>
            </a:r>
            <a:r>
              <a:rPr lang="cs-CZ" sz="2800" dirty="0" smtClean="0"/>
              <a:t>?   </a:t>
            </a:r>
            <a:r>
              <a:rPr lang="cs-CZ" sz="2800" dirty="0" err="1" smtClean="0"/>
              <a:t>Yes</a:t>
            </a:r>
            <a:r>
              <a:rPr lang="cs-CZ" sz="2800" dirty="0" smtClean="0"/>
              <a:t>, __________________ 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Do </a:t>
            </a:r>
            <a:r>
              <a:rPr lang="cs-CZ" sz="2800" dirty="0" err="1" smtClean="0"/>
              <a:t>they</a:t>
            </a:r>
            <a:r>
              <a:rPr lang="cs-CZ" sz="2800" dirty="0" smtClean="0"/>
              <a:t> live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USA? </a:t>
            </a:r>
            <a:r>
              <a:rPr lang="cs-CZ" sz="2800" dirty="0" err="1" smtClean="0"/>
              <a:t>Yes</a:t>
            </a:r>
            <a:r>
              <a:rPr lang="cs-CZ" sz="2800" dirty="0" smtClean="0"/>
              <a:t>, __________________ </a:t>
            </a:r>
            <a:r>
              <a:rPr lang="cs-CZ" sz="2800" dirty="0"/>
              <a:t>.</a:t>
            </a:r>
          </a:p>
          <a:p>
            <a:pPr>
              <a:lnSpc>
                <a:spcPct val="150000"/>
              </a:lnSpc>
            </a:pPr>
            <a:r>
              <a:rPr lang="cs-CZ" sz="2800" dirty="0" err="1" smtClean="0"/>
              <a:t>Does</a:t>
            </a:r>
            <a:r>
              <a:rPr lang="cs-CZ" sz="2800" dirty="0" smtClean="0"/>
              <a:t> he </a:t>
            </a:r>
            <a:r>
              <a:rPr lang="cs-CZ" sz="2800" dirty="0" err="1" smtClean="0"/>
              <a:t>sometimes</a:t>
            </a:r>
            <a:r>
              <a:rPr lang="cs-CZ" sz="2800" dirty="0" smtClean="0"/>
              <a:t> </a:t>
            </a:r>
            <a:r>
              <a:rPr lang="cs-CZ" sz="2800" dirty="0" err="1" smtClean="0"/>
              <a:t>ride</a:t>
            </a:r>
            <a:r>
              <a:rPr lang="cs-CZ" sz="2800" dirty="0" smtClean="0"/>
              <a:t> a bike? No, __________________ 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Do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often</a:t>
            </a:r>
            <a:r>
              <a:rPr lang="cs-CZ" sz="2800" dirty="0" smtClean="0"/>
              <a:t> listen to music? </a:t>
            </a:r>
            <a:r>
              <a:rPr lang="cs-CZ" sz="2800" dirty="0" err="1" smtClean="0"/>
              <a:t>Yes</a:t>
            </a:r>
            <a:r>
              <a:rPr lang="cs-CZ" sz="2800" dirty="0" smtClean="0"/>
              <a:t>, </a:t>
            </a:r>
            <a:r>
              <a:rPr lang="cs-CZ" sz="2800" dirty="0"/>
              <a:t>__________________ .</a:t>
            </a:r>
          </a:p>
          <a:p>
            <a:pPr>
              <a:lnSpc>
                <a:spcPct val="150000"/>
              </a:lnSpc>
            </a:pP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eat</a:t>
            </a:r>
            <a:r>
              <a:rPr lang="cs-CZ" sz="2800" dirty="0" smtClean="0"/>
              <a:t> pizza </a:t>
            </a:r>
            <a:r>
              <a:rPr lang="cs-CZ" sz="2800" dirty="0" err="1" smtClean="0"/>
              <a:t>for</a:t>
            </a:r>
            <a:r>
              <a:rPr lang="cs-CZ" sz="2800" dirty="0" smtClean="0"/>
              <a:t> lunch? No, </a:t>
            </a:r>
            <a:r>
              <a:rPr lang="cs-CZ" sz="2800" dirty="0"/>
              <a:t>__________________ </a:t>
            </a:r>
            <a:r>
              <a:rPr lang="cs-CZ" sz="2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Do </a:t>
            </a:r>
            <a:r>
              <a:rPr lang="cs-CZ" sz="2800" dirty="0" err="1" smtClean="0"/>
              <a:t>we</a:t>
            </a:r>
            <a:r>
              <a:rPr lang="cs-CZ" sz="2800" dirty="0" smtClean="0"/>
              <a:t> go </a:t>
            </a:r>
            <a:r>
              <a:rPr lang="cs-CZ" sz="2800" dirty="0" err="1" smtClean="0"/>
              <a:t>swimming</a:t>
            </a:r>
            <a:r>
              <a:rPr lang="cs-CZ" sz="2800" dirty="0" smtClean="0"/>
              <a:t> on </a:t>
            </a:r>
            <a:r>
              <a:rPr lang="cs-CZ" sz="2800" dirty="0" err="1" smtClean="0"/>
              <a:t>Fridays</a:t>
            </a:r>
            <a:r>
              <a:rPr lang="cs-CZ" sz="2800" dirty="0" smtClean="0"/>
              <a:t>? </a:t>
            </a:r>
            <a:r>
              <a:rPr lang="cs-CZ" sz="2800" dirty="0" err="1" smtClean="0"/>
              <a:t>Yes</a:t>
            </a:r>
            <a:r>
              <a:rPr lang="cs-CZ" sz="2800" dirty="0" smtClean="0"/>
              <a:t>, </a:t>
            </a:r>
            <a:r>
              <a:rPr lang="cs-CZ" sz="2800" dirty="0"/>
              <a:t>__________________ .</a:t>
            </a:r>
          </a:p>
          <a:p>
            <a:pPr>
              <a:lnSpc>
                <a:spcPct val="150000"/>
              </a:lnSpc>
            </a:pPr>
            <a:r>
              <a:rPr lang="cs-CZ" sz="2800" dirty="0" err="1" smtClean="0"/>
              <a:t>Does</a:t>
            </a:r>
            <a:r>
              <a:rPr lang="cs-CZ" sz="2800" dirty="0" smtClean="0"/>
              <a:t> he </a:t>
            </a:r>
            <a:r>
              <a:rPr lang="cs-CZ" sz="2800" dirty="0" err="1" smtClean="0"/>
              <a:t>watch</a:t>
            </a:r>
            <a:r>
              <a:rPr lang="cs-CZ" sz="2800" dirty="0" smtClean="0"/>
              <a:t> </a:t>
            </a:r>
            <a:r>
              <a:rPr lang="cs-CZ" sz="2800" dirty="0" err="1" smtClean="0"/>
              <a:t>Tv</a:t>
            </a:r>
            <a:r>
              <a:rPr lang="cs-CZ" sz="2800" dirty="0" smtClean="0"/>
              <a:t> </a:t>
            </a:r>
            <a:r>
              <a:rPr lang="cs-CZ" sz="2800" dirty="0" err="1" smtClean="0"/>
              <a:t>every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r>
              <a:rPr lang="cs-CZ" sz="2800" dirty="0" smtClean="0"/>
              <a:t>? </a:t>
            </a:r>
            <a:r>
              <a:rPr lang="cs-CZ" sz="2800" dirty="0" err="1" smtClean="0"/>
              <a:t>Yes</a:t>
            </a:r>
            <a:r>
              <a:rPr lang="cs-CZ" sz="2800" dirty="0" smtClean="0"/>
              <a:t>, </a:t>
            </a:r>
            <a:r>
              <a:rPr lang="cs-CZ" sz="2800" dirty="0"/>
              <a:t>__________________ 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Do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speak</a:t>
            </a:r>
            <a:r>
              <a:rPr lang="cs-CZ" sz="2800" dirty="0" smtClean="0"/>
              <a:t> </a:t>
            </a:r>
            <a:r>
              <a:rPr lang="cs-CZ" sz="2800" dirty="0" err="1" smtClean="0"/>
              <a:t>German</a:t>
            </a:r>
            <a:r>
              <a:rPr lang="cs-CZ" sz="2800" dirty="0" smtClean="0"/>
              <a:t>? No, </a:t>
            </a:r>
            <a:r>
              <a:rPr lang="cs-CZ" sz="2800" dirty="0"/>
              <a:t>__________________ 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0892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2518" y="260648"/>
            <a:ext cx="7531889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chemeClr val="dk1"/>
                </a:solidFill>
                <a:latin typeface="Comic Sans MS" pitchFamily="66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smtClean="0"/>
              <a:t>Přečti si text a potom odpověz na otázky</a:t>
            </a:r>
            <a:endParaRPr lang="cs-CZ" b="1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00" b="66186"/>
          <a:stretch/>
        </p:blipFill>
        <p:spPr bwMode="auto">
          <a:xfrm>
            <a:off x="-29589" y="1124744"/>
            <a:ext cx="1484213" cy="102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1531694" y="1023665"/>
            <a:ext cx="7360786" cy="1901279"/>
          </a:xfrm>
          <a:prstGeom prst="wedgeRoundRectCallout">
            <a:avLst>
              <a:gd name="adj1" fmla="val -58728"/>
              <a:gd name="adj2" fmla="val -666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cs-CZ" sz="2000" dirty="0" smtClean="0">
                <a:solidFill>
                  <a:schemeClr val="tx1"/>
                </a:solidFill>
              </a:rPr>
              <a:t>Hello, I </a:t>
            </a:r>
            <a:r>
              <a:rPr lang="cs-CZ" sz="2000" dirty="0" err="1" smtClean="0">
                <a:solidFill>
                  <a:schemeClr val="tx1"/>
                </a:solidFill>
              </a:rPr>
              <a:t>am</a:t>
            </a:r>
            <a:r>
              <a:rPr lang="cs-CZ" sz="2000" dirty="0" smtClean="0">
                <a:solidFill>
                  <a:schemeClr val="tx1"/>
                </a:solidFill>
              </a:rPr>
              <a:t> Cindy. </a:t>
            </a:r>
            <a:r>
              <a:rPr lang="cs-CZ" sz="2000" dirty="0" err="1" smtClean="0">
                <a:solidFill>
                  <a:schemeClr val="tx1"/>
                </a:solidFill>
              </a:rPr>
              <a:t>I´m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thirty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- </a:t>
            </a:r>
            <a:r>
              <a:rPr lang="cs-CZ" sz="2000" dirty="0" err="1" smtClean="0">
                <a:solidFill>
                  <a:schemeClr val="tx1"/>
                </a:solidFill>
              </a:rPr>
              <a:t>two</a:t>
            </a:r>
            <a:r>
              <a:rPr lang="cs-CZ" sz="2000" dirty="0" smtClean="0">
                <a:solidFill>
                  <a:schemeClr val="tx1"/>
                </a:solidFill>
              </a:rPr>
              <a:t>. I live in London. I </a:t>
            </a:r>
            <a:r>
              <a:rPr lang="cs-CZ" sz="2000" dirty="0" err="1" smtClean="0">
                <a:solidFill>
                  <a:schemeClr val="tx1"/>
                </a:solidFill>
              </a:rPr>
              <a:t>work</a:t>
            </a:r>
            <a:r>
              <a:rPr lang="cs-CZ" sz="2000" dirty="0" smtClean="0">
                <a:solidFill>
                  <a:schemeClr val="tx1"/>
                </a:solidFill>
              </a:rPr>
              <a:t> as a </a:t>
            </a:r>
            <a:r>
              <a:rPr lang="cs-CZ" sz="2000" dirty="0" err="1" smtClean="0">
                <a:solidFill>
                  <a:schemeClr val="tx1"/>
                </a:solidFill>
              </a:rPr>
              <a:t>doctor</a:t>
            </a:r>
            <a:r>
              <a:rPr lang="cs-CZ" sz="2000" dirty="0" smtClean="0">
                <a:solidFill>
                  <a:schemeClr val="tx1"/>
                </a:solidFill>
              </a:rPr>
              <a:t>. I </a:t>
            </a:r>
            <a:r>
              <a:rPr lang="cs-CZ" sz="2000" dirty="0" err="1" smtClean="0">
                <a:solidFill>
                  <a:schemeClr val="tx1"/>
                </a:solidFill>
              </a:rPr>
              <a:t>speak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English</a:t>
            </a:r>
            <a:r>
              <a:rPr lang="cs-CZ" sz="2000" dirty="0" smtClean="0">
                <a:solidFill>
                  <a:schemeClr val="tx1"/>
                </a:solidFill>
              </a:rPr>
              <a:t> , </a:t>
            </a:r>
            <a:r>
              <a:rPr lang="cs-CZ" sz="2000" dirty="0" err="1" smtClean="0">
                <a:solidFill>
                  <a:schemeClr val="tx1"/>
                </a:solidFill>
              </a:rPr>
              <a:t>French</a:t>
            </a:r>
            <a:r>
              <a:rPr lang="cs-CZ" sz="2000" dirty="0" smtClean="0">
                <a:solidFill>
                  <a:schemeClr val="tx1"/>
                </a:solidFill>
              </a:rPr>
              <a:t> and </a:t>
            </a:r>
            <a:r>
              <a:rPr lang="cs-CZ" sz="2000" dirty="0" err="1" smtClean="0">
                <a:solidFill>
                  <a:schemeClr val="tx1"/>
                </a:solidFill>
              </a:rPr>
              <a:t>German</a:t>
            </a:r>
            <a:r>
              <a:rPr lang="cs-CZ" sz="2000" dirty="0" smtClean="0">
                <a:solidFill>
                  <a:schemeClr val="tx1"/>
                </a:solidFill>
              </a:rPr>
              <a:t>. I </a:t>
            </a:r>
            <a:r>
              <a:rPr lang="cs-CZ" sz="2000" dirty="0" err="1" smtClean="0">
                <a:solidFill>
                  <a:schemeClr val="tx1"/>
                </a:solidFill>
              </a:rPr>
              <a:t>usually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get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up </a:t>
            </a:r>
            <a:r>
              <a:rPr lang="cs-CZ" sz="2000" dirty="0" err="1" smtClean="0">
                <a:solidFill>
                  <a:schemeClr val="tx1"/>
                </a:solidFill>
              </a:rPr>
              <a:t>at</a:t>
            </a:r>
            <a:r>
              <a:rPr lang="cs-CZ" sz="2000" dirty="0" smtClean="0">
                <a:solidFill>
                  <a:schemeClr val="tx1"/>
                </a:solidFill>
              </a:rPr>
              <a:t> 8 </a:t>
            </a:r>
            <a:r>
              <a:rPr lang="cs-CZ" sz="2000" dirty="0" err="1" smtClean="0">
                <a:solidFill>
                  <a:schemeClr val="tx1"/>
                </a:solidFill>
              </a:rPr>
              <a:t>o´clock</a:t>
            </a:r>
            <a:r>
              <a:rPr lang="cs-CZ" sz="2000" dirty="0" smtClean="0">
                <a:solidFill>
                  <a:schemeClr val="tx1"/>
                </a:solidFill>
              </a:rPr>
              <a:t>. </a:t>
            </a:r>
            <a:r>
              <a:rPr lang="cs-CZ" sz="2000" dirty="0" err="1" smtClean="0">
                <a:solidFill>
                  <a:schemeClr val="tx1"/>
                </a:solidFill>
              </a:rPr>
              <a:t>Every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day</a:t>
            </a:r>
            <a:r>
              <a:rPr lang="cs-CZ" sz="2000" dirty="0" smtClean="0">
                <a:solidFill>
                  <a:schemeClr val="tx1"/>
                </a:solidFill>
              </a:rPr>
              <a:t> I listen to music and </a:t>
            </a:r>
            <a:r>
              <a:rPr lang="cs-CZ" sz="2000" dirty="0" err="1" smtClean="0">
                <a:solidFill>
                  <a:schemeClr val="tx1"/>
                </a:solidFill>
              </a:rPr>
              <a:t>read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books</a:t>
            </a:r>
            <a:r>
              <a:rPr lang="cs-CZ" sz="2000" dirty="0" smtClean="0">
                <a:solidFill>
                  <a:schemeClr val="tx1"/>
                </a:solidFill>
              </a:rPr>
              <a:t>. </a:t>
            </a:r>
            <a:r>
              <a:rPr lang="cs-CZ" sz="2000" dirty="0" err="1" smtClean="0">
                <a:solidFill>
                  <a:schemeClr val="tx1"/>
                </a:solidFill>
              </a:rPr>
              <a:t>Sometimes</a:t>
            </a:r>
            <a:r>
              <a:rPr lang="cs-CZ" sz="2000" dirty="0" smtClean="0">
                <a:solidFill>
                  <a:schemeClr val="tx1"/>
                </a:solidFill>
              </a:rPr>
              <a:t> I </a:t>
            </a:r>
            <a:r>
              <a:rPr lang="cs-CZ" sz="2000" dirty="0" err="1" smtClean="0">
                <a:solidFill>
                  <a:schemeClr val="tx1"/>
                </a:solidFill>
              </a:rPr>
              <a:t>ride</a:t>
            </a:r>
            <a:r>
              <a:rPr lang="cs-CZ" sz="2000" dirty="0" smtClean="0">
                <a:solidFill>
                  <a:schemeClr val="tx1"/>
                </a:solidFill>
              </a:rPr>
              <a:t> a bike. On </a:t>
            </a:r>
            <a:r>
              <a:rPr lang="cs-CZ" sz="2000" dirty="0" err="1">
                <a:solidFill>
                  <a:schemeClr val="tx1"/>
                </a:solidFill>
              </a:rPr>
              <a:t>Mondays</a:t>
            </a:r>
            <a:r>
              <a:rPr lang="cs-CZ" sz="2000" dirty="0">
                <a:solidFill>
                  <a:schemeClr val="tx1"/>
                </a:solidFill>
              </a:rPr>
              <a:t> I play </a:t>
            </a:r>
            <a:r>
              <a:rPr lang="cs-CZ" sz="2000" dirty="0" err="1">
                <a:solidFill>
                  <a:schemeClr val="tx1"/>
                </a:solidFill>
              </a:rPr>
              <a:t>tennis</a:t>
            </a:r>
            <a:r>
              <a:rPr lang="cs-CZ" sz="2000" dirty="0">
                <a:solidFill>
                  <a:schemeClr val="tx1"/>
                </a:solidFill>
              </a:rPr>
              <a:t>. </a:t>
            </a:r>
            <a:r>
              <a:rPr lang="cs-CZ" sz="2000" dirty="0" smtClean="0">
                <a:solidFill>
                  <a:schemeClr val="tx1"/>
                </a:solidFill>
              </a:rPr>
              <a:t>On </a:t>
            </a:r>
            <a:r>
              <a:rPr lang="cs-CZ" sz="2000" dirty="0" err="1" smtClean="0">
                <a:solidFill>
                  <a:schemeClr val="tx1"/>
                </a:solidFill>
              </a:rPr>
              <a:t>Fridays</a:t>
            </a:r>
            <a:r>
              <a:rPr lang="cs-CZ" sz="2000" dirty="0" smtClean="0">
                <a:solidFill>
                  <a:schemeClr val="tx1"/>
                </a:solidFill>
              </a:rPr>
              <a:t> I go </a:t>
            </a:r>
            <a:r>
              <a:rPr lang="cs-CZ" sz="2000" dirty="0" err="1" smtClean="0">
                <a:solidFill>
                  <a:schemeClr val="tx1"/>
                </a:solidFill>
              </a:rPr>
              <a:t>swimming</a:t>
            </a:r>
            <a:r>
              <a:rPr lang="cs-CZ" sz="2000" dirty="0" smtClean="0">
                <a:solidFill>
                  <a:schemeClr val="tx1"/>
                </a:solidFill>
              </a:rPr>
              <a:t>. I go shopping on </a:t>
            </a:r>
            <a:r>
              <a:rPr lang="cs-CZ" sz="2000" dirty="0" err="1" smtClean="0">
                <a:solidFill>
                  <a:schemeClr val="tx1"/>
                </a:solidFill>
              </a:rPr>
              <a:t>weekends</a:t>
            </a:r>
            <a:r>
              <a:rPr lang="cs-CZ" sz="2000" dirty="0" smtClean="0">
                <a:solidFill>
                  <a:schemeClr val="tx1"/>
                </a:solidFill>
              </a:rPr>
              <a:t>. I </a:t>
            </a:r>
            <a:r>
              <a:rPr lang="cs-CZ" sz="2000" dirty="0" err="1" smtClean="0">
                <a:solidFill>
                  <a:schemeClr val="tx1"/>
                </a:solidFill>
              </a:rPr>
              <a:t>never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watch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Tv</a:t>
            </a:r>
            <a:r>
              <a:rPr lang="cs-CZ" sz="2000" dirty="0">
                <a:solidFill>
                  <a:schemeClr val="tx1"/>
                </a:solidFill>
              </a:rPr>
              <a:t>.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068960"/>
            <a:ext cx="4536504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speak</a:t>
            </a:r>
            <a:r>
              <a:rPr lang="cs-CZ" sz="2400" dirty="0" smtClean="0"/>
              <a:t> Czech?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get</a:t>
            </a:r>
            <a:r>
              <a:rPr lang="cs-CZ" sz="2400" dirty="0" smtClean="0"/>
              <a:t> up </a:t>
            </a:r>
            <a:r>
              <a:rPr lang="cs-CZ" sz="2400" dirty="0" err="1" smtClean="0"/>
              <a:t>at</a:t>
            </a:r>
            <a:r>
              <a:rPr lang="cs-CZ" sz="2400" dirty="0" smtClean="0"/>
              <a:t> 9 on </a:t>
            </a:r>
            <a:r>
              <a:rPr lang="cs-CZ" sz="2400" dirty="0" err="1" smtClean="0"/>
              <a:t>Saturdays</a:t>
            </a:r>
            <a:r>
              <a:rPr lang="cs-CZ" sz="2400" dirty="0" smtClean="0"/>
              <a:t>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sometimes</a:t>
            </a:r>
            <a:r>
              <a:rPr lang="cs-CZ" sz="2400" dirty="0" smtClean="0"/>
              <a:t> go shopping?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work</a:t>
            </a:r>
            <a:r>
              <a:rPr lang="cs-CZ" sz="2400" dirty="0" smtClean="0"/>
              <a:t> as a </a:t>
            </a:r>
            <a:r>
              <a:rPr lang="cs-CZ" sz="2400" dirty="0" err="1" smtClean="0"/>
              <a:t>doctor</a:t>
            </a:r>
            <a:r>
              <a:rPr lang="cs-CZ" sz="2400" dirty="0" smtClean="0"/>
              <a:t>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play </a:t>
            </a:r>
            <a:r>
              <a:rPr lang="cs-CZ" sz="2400" dirty="0" err="1" smtClean="0"/>
              <a:t>tennis</a:t>
            </a:r>
            <a:r>
              <a:rPr lang="cs-CZ" sz="2400" dirty="0" smtClean="0"/>
              <a:t> 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r>
              <a:rPr lang="cs-CZ" sz="2400" dirty="0" smtClean="0"/>
              <a:t>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go </a:t>
            </a:r>
            <a:r>
              <a:rPr lang="cs-CZ" sz="2400" dirty="0" err="1" smtClean="0"/>
              <a:t>swimming</a:t>
            </a:r>
            <a:r>
              <a:rPr lang="cs-CZ" sz="2400" dirty="0" smtClean="0"/>
              <a:t> on </a:t>
            </a:r>
            <a:r>
              <a:rPr lang="cs-CZ" sz="2400" dirty="0" err="1" smtClean="0"/>
              <a:t>Fridays</a:t>
            </a:r>
            <a:r>
              <a:rPr lang="cs-CZ" sz="2400" dirty="0" smtClean="0"/>
              <a:t>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dirty="0" err="1" smtClean="0"/>
              <a:t>books</a:t>
            </a:r>
            <a:r>
              <a:rPr lang="cs-CZ" sz="2400" dirty="0" smtClean="0"/>
              <a:t> on </a:t>
            </a:r>
            <a:r>
              <a:rPr lang="cs-CZ" sz="2400" dirty="0" err="1" smtClean="0"/>
              <a:t>Mondays</a:t>
            </a:r>
            <a:r>
              <a:rPr lang="cs-CZ" sz="2400" dirty="0" smtClean="0"/>
              <a:t>?</a:t>
            </a:r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often</a:t>
            </a:r>
            <a:r>
              <a:rPr lang="cs-CZ" sz="2400" dirty="0" smtClean="0"/>
              <a:t> </a:t>
            </a:r>
            <a:r>
              <a:rPr lang="cs-CZ" sz="2400" dirty="0" err="1" smtClean="0"/>
              <a:t>watch</a:t>
            </a:r>
            <a:r>
              <a:rPr lang="cs-CZ" sz="2400" dirty="0" smtClean="0"/>
              <a:t> </a:t>
            </a:r>
            <a:r>
              <a:rPr lang="cs-CZ" sz="2400" dirty="0" err="1" smtClean="0"/>
              <a:t>Tv</a:t>
            </a:r>
            <a:r>
              <a:rPr lang="cs-CZ" sz="2400" dirty="0"/>
              <a:t>?</a:t>
            </a:r>
            <a:endParaRPr lang="cs-CZ" sz="2400" dirty="0" smtClean="0"/>
          </a:p>
          <a:p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/>
              <a:t>live in </a:t>
            </a:r>
            <a:r>
              <a:rPr lang="cs-CZ" sz="2400" dirty="0" err="1"/>
              <a:t>England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88337" y="3024608"/>
            <a:ext cx="2408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No, </a:t>
            </a:r>
            <a:r>
              <a:rPr lang="cs-CZ" sz="2400" dirty="0" err="1" smtClean="0">
                <a:solidFill>
                  <a:schemeClr val="accent5">
                    <a:lumMod val="75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5">
                    <a:lumMod val="75000"/>
                  </a:schemeClr>
                </a:solidFill>
              </a:rPr>
              <a:t>doesn´t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No, </a:t>
            </a:r>
            <a:r>
              <a:rPr lang="cs-CZ" sz="2400" dirty="0" err="1">
                <a:solidFill>
                  <a:schemeClr val="accent5">
                    <a:lumMod val="75000"/>
                  </a:schemeClr>
                </a:solidFill>
              </a:rPr>
              <a:t>she</a:t>
            </a:r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5">
                    <a:lumMod val="75000"/>
                  </a:schemeClr>
                </a:solidFill>
              </a:rPr>
              <a:t>doesn´t</a:t>
            </a:r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.</a:t>
            </a:r>
          </a:p>
          <a:p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No, </a:t>
            </a:r>
            <a:r>
              <a:rPr lang="cs-CZ" sz="2400" dirty="0" err="1">
                <a:solidFill>
                  <a:schemeClr val="accent5">
                    <a:lumMod val="75000"/>
                  </a:schemeClr>
                </a:solidFill>
              </a:rPr>
              <a:t>she</a:t>
            </a:r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5">
                    <a:lumMod val="75000"/>
                  </a:schemeClr>
                </a:solidFill>
              </a:rPr>
              <a:t>doesn´t</a:t>
            </a:r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.</a:t>
            </a:r>
          </a:p>
          <a:p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No, </a:t>
            </a:r>
            <a:r>
              <a:rPr lang="cs-CZ" sz="2400" dirty="0" err="1">
                <a:solidFill>
                  <a:schemeClr val="accent5">
                    <a:lumMod val="75000"/>
                  </a:schemeClr>
                </a:solidFill>
              </a:rPr>
              <a:t>she</a:t>
            </a:r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5">
                    <a:lumMod val="75000"/>
                  </a:schemeClr>
                </a:solidFill>
              </a:rPr>
              <a:t>doesn´t</a:t>
            </a:r>
            <a:r>
              <a:rPr lang="cs-CZ" sz="2400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does</a:t>
            </a:r>
            <a:r>
              <a:rPr lang="cs-CZ" sz="24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9" name="Obdélník 8"/>
          <p:cNvSpPr/>
          <p:nvPr/>
        </p:nvSpPr>
        <p:spPr>
          <a:xfrm>
            <a:off x="4988181" y="2961604"/>
            <a:ext cx="2808312" cy="3644752"/>
          </a:xfrm>
          <a:prstGeom prst="rect">
            <a:avLst/>
          </a:prstGeom>
          <a:solidFill>
            <a:schemeClr val="bg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KONTROLA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60032" y="2949729"/>
            <a:ext cx="3744416" cy="377976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29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5710</TotalTime>
  <Words>759</Words>
  <Application>Microsoft Office PowerPoint</Application>
  <PresentationFormat>Předvádění na obrazovce (4:3)</PresentationFormat>
  <Paragraphs>195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Present simple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1Sl1</cp:lastModifiedBy>
  <cp:revision>68</cp:revision>
  <dcterms:created xsi:type="dcterms:W3CDTF">2012-05-30T17:38:29Z</dcterms:created>
  <dcterms:modified xsi:type="dcterms:W3CDTF">2012-09-09T22:26:29Z</dcterms:modified>
</cp:coreProperties>
</file>