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sldIdLst>
    <p:sldId id="260" r:id="rId4"/>
    <p:sldId id="261" r:id="rId5"/>
    <p:sldId id="256" r:id="rId6"/>
    <p:sldId id="257" r:id="rId7"/>
    <p:sldId id="258" r:id="rId8"/>
    <p:sldId id="259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>
        <p:scale>
          <a:sx n="70" d="100"/>
          <a:sy n="70" d="100"/>
        </p:scale>
        <p:origin x="-1302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34BAD16-7359-4E15-A124-BE62D0034A31}" type="presOf" srcId="{914700B9-77B5-440A-A438-DE98B6D4894D}" destId="{E73F1C26-6DCD-4001-88B9-355E01E2BCE7}" srcOrd="0" destOrd="0" presId="urn:microsoft.com/office/officeart/2005/8/layout/target3"/>
    <dgm:cxn modelId="{7C6075FD-208C-42A1-AA6A-ED4F60054540}" type="presOf" srcId="{1D8420EA-BFA0-403B-80F5-647FA396CC45}" destId="{8467D0EB-87A2-4285-8ACA-0398EFBF29BC}" srcOrd="1" destOrd="0" presId="urn:microsoft.com/office/officeart/2005/8/layout/target3"/>
    <dgm:cxn modelId="{D46A3B47-6080-4901-BD4A-E8D927F36211}" type="presOf" srcId="{100B6B2E-82E6-4C11-B19B-F2DB3A0EA64F}" destId="{645AA564-2E9E-4954-AD87-AE01782CEC59}" srcOrd="0" destOrd="0" presId="urn:microsoft.com/office/officeart/2005/8/layout/target3"/>
    <dgm:cxn modelId="{CFE313F2-E8C8-41BE-935B-B358A226AB12}" type="presOf" srcId="{130831A4-0540-4EC5-8F5A-93030E89D2D9}" destId="{F69CC921-512E-49F4-824C-A648EC5F27A5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F2B87BB8-71D7-4D17-BEAC-F9C796AADA64}" type="presOf" srcId="{914700B9-77B5-440A-A438-DE98B6D4894D}" destId="{BD9AF279-D483-48F2-BBBD-45F8E8923512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8ED08B35-0A5E-47B4-BA7B-8F2DC488412D}" type="presOf" srcId="{100B6B2E-82E6-4C11-B19B-F2DB3A0EA64F}" destId="{DBA8199F-D892-4A8E-A352-2B7844050E09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DEF0B60A-20CA-491E-A382-25E311D9CE23}" type="presOf" srcId="{1D8420EA-BFA0-403B-80F5-647FA396CC45}" destId="{F7B3C0B7-F0F7-4F49-B02C-3630F8C5FAE5}" srcOrd="0" destOrd="0" presId="urn:microsoft.com/office/officeart/2005/8/layout/target3"/>
    <dgm:cxn modelId="{A90E3845-41A0-45A7-B626-44FD3D0D30A3}" type="presOf" srcId="{27FE2D31-D344-4B63-A89A-A89AB0D9F3E3}" destId="{FE47432B-CA46-450C-8D8F-66C300A95B52}" srcOrd="0" destOrd="0" presId="urn:microsoft.com/office/officeart/2005/8/layout/target3"/>
    <dgm:cxn modelId="{F608E399-9DB3-46BB-8910-AB911D84C58C}" type="presOf" srcId="{130831A4-0540-4EC5-8F5A-93030E89D2D9}" destId="{8E23E229-92FC-49D1-B5FE-0303176B8A4E}" srcOrd="1" destOrd="0" presId="urn:microsoft.com/office/officeart/2005/8/layout/target3"/>
    <dgm:cxn modelId="{3594B35C-7675-4F32-9D3D-4B712711A381}" type="presParOf" srcId="{FE47432B-CA46-450C-8D8F-66C300A95B52}" destId="{B522209E-30D0-49D6-A340-2D383A11C668}" srcOrd="0" destOrd="0" presId="urn:microsoft.com/office/officeart/2005/8/layout/target3"/>
    <dgm:cxn modelId="{BE6D7A92-DFE4-49BC-A44F-8273B2ED71A3}" type="presParOf" srcId="{FE47432B-CA46-450C-8D8F-66C300A95B52}" destId="{ED5A8377-51D5-4DC5-B0E7-680166966720}" srcOrd="1" destOrd="0" presId="urn:microsoft.com/office/officeart/2005/8/layout/target3"/>
    <dgm:cxn modelId="{9E16C2DC-0D55-47DA-85B7-C585FBAB828F}" type="presParOf" srcId="{FE47432B-CA46-450C-8D8F-66C300A95B52}" destId="{F69CC921-512E-49F4-824C-A648EC5F27A5}" srcOrd="2" destOrd="0" presId="urn:microsoft.com/office/officeart/2005/8/layout/target3"/>
    <dgm:cxn modelId="{B588E0E1-09FE-493F-9E88-AA09E47825F4}" type="presParOf" srcId="{FE47432B-CA46-450C-8D8F-66C300A95B52}" destId="{61C9CE18-EDA6-4EDF-BA1C-09779D38FBBF}" srcOrd="3" destOrd="0" presId="urn:microsoft.com/office/officeart/2005/8/layout/target3"/>
    <dgm:cxn modelId="{69338BFD-8957-4894-9998-65DE709044A2}" type="presParOf" srcId="{FE47432B-CA46-450C-8D8F-66C300A95B52}" destId="{D60DEAAB-7AFE-435A-ACF6-18851E4B0426}" srcOrd="4" destOrd="0" presId="urn:microsoft.com/office/officeart/2005/8/layout/target3"/>
    <dgm:cxn modelId="{75169416-4D3A-40DE-82F0-F0AD26923193}" type="presParOf" srcId="{FE47432B-CA46-450C-8D8F-66C300A95B52}" destId="{F7B3C0B7-F0F7-4F49-B02C-3630F8C5FAE5}" srcOrd="5" destOrd="0" presId="urn:microsoft.com/office/officeart/2005/8/layout/target3"/>
    <dgm:cxn modelId="{45A792DC-0664-441D-934E-26A67B63C57B}" type="presParOf" srcId="{FE47432B-CA46-450C-8D8F-66C300A95B52}" destId="{C9DA9446-E2D3-4F6A-8960-3CADFBF870B8}" srcOrd="6" destOrd="0" presId="urn:microsoft.com/office/officeart/2005/8/layout/target3"/>
    <dgm:cxn modelId="{7E98D3AF-DC4D-49F3-8620-443A965956AB}" type="presParOf" srcId="{FE47432B-CA46-450C-8D8F-66C300A95B52}" destId="{9726EC6F-D322-4CD3-B489-1BE3DF7CE70B}" srcOrd="7" destOrd="0" presId="urn:microsoft.com/office/officeart/2005/8/layout/target3"/>
    <dgm:cxn modelId="{D42B9C90-7291-424F-869A-105E3010A1F5}" type="presParOf" srcId="{FE47432B-CA46-450C-8D8F-66C300A95B52}" destId="{645AA564-2E9E-4954-AD87-AE01782CEC59}" srcOrd="8" destOrd="0" presId="urn:microsoft.com/office/officeart/2005/8/layout/target3"/>
    <dgm:cxn modelId="{12FC0E44-D018-47DD-8785-4BC8085A8CFD}" type="presParOf" srcId="{FE47432B-CA46-450C-8D8F-66C300A95B52}" destId="{8538CAC4-6A86-42B8-B5AF-2FF155DB9D02}" srcOrd="9" destOrd="0" presId="urn:microsoft.com/office/officeart/2005/8/layout/target3"/>
    <dgm:cxn modelId="{11626F6D-43B1-4582-A27E-001465A447D5}" type="presParOf" srcId="{FE47432B-CA46-450C-8D8F-66C300A95B52}" destId="{26FD6024-A07F-46D0-8BC0-B5E595C5673D}" srcOrd="10" destOrd="0" presId="urn:microsoft.com/office/officeart/2005/8/layout/target3"/>
    <dgm:cxn modelId="{5EB07220-E703-4620-AFFE-384876C0A2C1}" type="presParOf" srcId="{FE47432B-CA46-450C-8D8F-66C300A95B52}" destId="{E73F1C26-6DCD-4001-88B9-355E01E2BCE7}" srcOrd="11" destOrd="0" presId="urn:microsoft.com/office/officeart/2005/8/layout/target3"/>
    <dgm:cxn modelId="{D89BEC71-8E5B-4E8F-B1AF-27AF58B27ACB}" type="presParOf" srcId="{FE47432B-CA46-450C-8D8F-66C300A95B52}" destId="{8E23E229-92FC-49D1-B5FE-0303176B8A4E}" srcOrd="12" destOrd="0" presId="urn:microsoft.com/office/officeart/2005/8/layout/target3"/>
    <dgm:cxn modelId="{6FA61EB1-AEB0-4F34-8A12-8348699B8612}" type="presParOf" srcId="{FE47432B-CA46-450C-8D8F-66C300A95B52}" destId="{8467D0EB-87A2-4285-8ACA-0398EFBF29BC}" srcOrd="13" destOrd="0" presId="urn:microsoft.com/office/officeart/2005/8/layout/target3"/>
    <dgm:cxn modelId="{3D53E498-7F94-4EDE-BB40-7AA0AFE1646B}" type="presParOf" srcId="{FE47432B-CA46-450C-8D8F-66C300A95B52}" destId="{DBA8199F-D892-4A8E-A352-2B7844050E09}" srcOrd="14" destOrd="0" presId="urn:microsoft.com/office/officeart/2005/8/layout/target3"/>
    <dgm:cxn modelId="{22A1E8E6-98E2-4BDC-888B-F62365004394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CF3D1A-2013-4E28-986C-9AF3FFEFCC94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13CEB-A2E6-4FE7-8547-2E2B3609256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CF3D1A-2013-4E28-986C-9AF3FFEFCC94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13CEB-A2E6-4FE7-8547-2E2B3609256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CF3D1A-2013-4E28-986C-9AF3FFEFCC94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13CEB-A2E6-4FE7-8547-2E2B3609256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CF3D1A-2013-4E28-986C-9AF3FFEFCC94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13CEB-A2E6-4FE7-8547-2E2B3609256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CF3D1A-2013-4E28-986C-9AF3FFEFCC94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13CEB-A2E6-4FE7-8547-2E2B3609256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CF3D1A-2013-4E28-986C-9AF3FFEFCC94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13CEB-A2E6-4FE7-8547-2E2B3609256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CF3D1A-2013-4E28-986C-9AF3FFEFCC94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13CEB-A2E6-4FE7-8547-2E2B3609256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CF3D1A-2013-4E28-986C-9AF3FFEFCC94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13CEB-A2E6-4FE7-8547-2E2B3609256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CF3D1A-2013-4E28-986C-9AF3FFEFCC94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13CEB-A2E6-4FE7-8547-2E2B36092562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CF3D1A-2013-4E28-986C-9AF3FFEFCC94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13CEB-A2E6-4FE7-8547-2E2B3609256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CF3D1A-2013-4E28-986C-9AF3FFEFCC94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13CEB-A2E6-4FE7-8547-2E2B3609256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58804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73144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72402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95734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55854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619177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371864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69622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976389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974187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607711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871237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843356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011969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47562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360818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804919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180409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834469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195952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624130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75592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CF3D1A-2013-4E28-986C-9AF3FFEFCC94}" type="datetimeFigureOut">
              <a:rPr lang="cs-CZ" smtClean="0"/>
              <a:t>12.7.2012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F13CEB-A2E6-4FE7-8547-2E2B36092562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6390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34746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jpe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52111394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1" y="5589238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3626109"/>
              </p:ext>
            </p:extLst>
          </p:nvPr>
        </p:nvGraphicFramePr>
        <p:xfrm>
          <a:off x="1691680" y="2852936"/>
          <a:ext cx="7056784" cy="23469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35280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NÁZEV</a:t>
                      </a:r>
                      <a:r>
                        <a:rPr lang="cs-CZ" sz="1400" b="0" baseline="0" dirty="0" smtClean="0"/>
                        <a:t> A ČÍSLO MATERIÁLU:</a:t>
                      </a:r>
                      <a:endParaRPr lang="cs-CZ" sz="14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VY_32_INOVACE_11_S03-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M-2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Únor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pro 2.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Sčítání do 100 ( s přechodem přes základ)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0814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2130767"/>
              </p:ext>
            </p:extLst>
          </p:nvPr>
        </p:nvGraphicFramePr>
        <p:xfrm>
          <a:off x="539552" y="3573016"/>
          <a:ext cx="8280920" cy="3151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pro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 – obrázky – stovkové počítadlo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– procvičování - výklad učiva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/>
                      </a:r>
                      <a:b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využitím interaktivní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tabule.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se aktivně účastní řešení slovní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úlohy,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počítají příklady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/>
                      </a:r>
                      <a:b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</a:b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s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využitím matematické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hry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,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řeší řetězy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příkladů.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K pochopení a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/>
                      </a:r>
                      <a:b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</a:b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k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procvičení sčítání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využívají doplňovačku. </a:t>
                      </a:r>
                      <a:b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</a:b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materiálu jsou využity animace.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2889468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pochopení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sčítání čísel do 100 s přechodem přes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sčítá čísla do 100 s přechodem přes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základ,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umí řešit slovní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úlohy.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05990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Matematika2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Sčítání do 100 </a:t>
            </a:r>
          </a:p>
          <a:p>
            <a:r>
              <a:rPr lang="cs-CZ" dirty="0" smtClean="0"/>
              <a:t>(s </a:t>
            </a:r>
            <a:r>
              <a:rPr lang="cs-CZ" dirty="0" smtClean="0"/>
              <a:t>přechodem přes </a:t>
            </a:r>
            <a:r>
              <a:rPr lang="cs-CZ" dirty="0" smtClean="0"/>
              <a:t>základ)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7301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7488832" cy="646331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V autobuse sedí 27 cestujících a 5 jich stojí.</a:t>
            </a:r>
          </a:p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Kolik cestujících jede autobusem?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39219"/>
            <a:ext cx="1617138" cy="11799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627784" y="1700808"/>
            <a:ext cx="13676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Jak na </a:t>
            </a:r>
            <a:r>
              <a:rPr lang="cs-CZ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to?</a:t>
            </a:r>
            <a:endParaRPr lang="cs-CZ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27018" y="2276873"/>
            <a:ext cx="5285421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27 +  </a:t>
            </a:r>
            <a:r>
              <a:rPr lang="cs-CZ" dirty="0" smtClean="0">
                <a:solidFill>
                  <a:srgbClr val="92D050"/>
                </a:solidFill>
              </a:rPr>
              <a:t>5</a:t>
            </a:r>
            <a:r>
              <a:rPr lang="cs-CZ" dirty="0" smtClean="0"/>
              <a:t>   = 20 + (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7 + 5 </a:t>
            </a:r>
            <a:r>
              <a:rPr lang="cs-CZ" dirty="0" smtClean="0"/>
              <a:t>) = 20 +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12</a:t>
            </a:r>
            <a:r>
              <a:rPr lang="cs-CZ" dirty="0" smtClean="0"/>
              <a:t> = 32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nebo</a:t>
            </a:r>
          </a:p>
          <a:p>
            <a:endParaRPr lang="cs-CZ" dirty="0" smtClean="0"/>
          </a:p>
          <a:p>
            <a:r>
              <a:rPr lang="cs-CZ" dirty="0" smtClean="0"/>
              <a:t>2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7</a:t>
            </a:r>
            <a:r>
              <a:rPr lang="cs-CZ" dirty="0" smtClean="0"/>
              <a:t>   +   5 =  (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27 + 3 </a:t>
            </a:r>
            <a:r>
              <a:rPr lang="cs-CZ" dirty="0" smtClean="0"/>
              <a:t>) + 2 =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30</a:t>
            </a:r>
            <a:r>
              <a:rPr lang="cs-CZ" dirty="0" smtClean="0"/>
              <a:t> + 2 = 32 </a:t>
            </a:r>
            <a:endParaRPr lang="cs-CZ" dirty="0"/>
          </a:p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 rot="10800000">
            <a:off x="2827020" y="2542774"/>
            <a:ext cx="3417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63982" y="2790591"/>
            <a:ext cx="7906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 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7</a:t>
            </a:r>
            <a:endParaRPr lang="cs-CZ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 rot="18819946">
            <a:off x="2777448" y="2587808"/>
            <a:ext cx="1274011" cy="405566"/>
          </a:xfrm>
          <a:prstGeom prst="ellipse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 rot="10800000">
            <a:off x="3765475" y="4204051"/>
            <a:ext cx="3417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51747" y="4388717"/>
            <a:ext cx="7248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3</a:t>
            </a:r>
            <a:r>
              <a:rPr lang="cs-CZ" dirty="0" smtClean="0"/>
              <a:t>   2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 rot="3037512">
            <a:off x="2803093" y="4185933"/>
            <a:ext cx="1274011" cy="405566"/>
          </a:xfrm>
          <a:prstGeom prst="ellipse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3514" y="2975257"/>
            <a:ext cx="857697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</a:t>
            </a:r>
          </a:p>
          <a:p>
            <a:endParaRPr lang="cs-CZ" dirty="0" smtClean="0"/>
          </a:p>
          <a:p>
            <a:r>
              <a:rPr lang="cs-CZ" dirty="0" smtClean="0"/>
              <a:t> </a:t>
            </a:r>
            <a:endParaRPr lang="cs-CZ" dirty="0"/>
          </a:p>
          <a:p>
            <a:r>
              <a:rPr lang="cs-CZ" dirty="0" smtClean="0"/>
              <a:t>_____________</a:t>
            </a:r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</a:t>
            </a:r>
            <a:endParaRPr lang="cs-CZ" dirty="0"/>
          </a:p>
          <a:p>
            <a:r>
              <a:rPr lang="cs-CZ" dirty="0" smtClean="0"/>
              <a:t>_____________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________________________________________________________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3858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23504" y="289239"/>
            <a:ext cx="3937488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Počítej přidáním do celé desítky.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196752"/>
            <a:ext cx="697178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2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7</a:t>
            </a:r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+ 5 = ( 27 +  3  ) + </a:t>
            </a:r>
            <a:r>
              <a:rPr lang="cs-CZ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dirty="0" smtClean="0"/>
              <a:t>2</a:t>
            </a:r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 = ___              45 +   8 = ___</a:t>
            </a:r>
          </a:p>
          <a:p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46 + 9 = ( 46 + __ ) + __ = ___              67 +   4 = ___</a:t>
            </a:r>
          </a:p>
          <a:p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74 + 7 = ( 74 + __ ) + __ = ___              17 +   7 = ___</a:t>
            </a:r>
            <a:endParaRPr lang="cs-CZ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39552" y="2721694"/>
            <a:ext cx="1774845" cy="1477328"/>
          </a:xfrm>
          <a:prstGeom prst="rect">
            <a:avLst/>
          </a:prstGeom>
          <a:solidFill>
            <a:srgbClr val="7030A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38 + 4 = ___</a:t>
            </a:r>
          </a:p>
          <a:p>
            <a:r>
              <a:rPr lang="cs-CZ" dirty="0" smtClean="0"/>
              <a:t>76 + 9 = ___</a:t>
            </a:r>
          </a:p>
          <a:p>
            <a:r>
              <a:rPr lang="cs-CZ" dirty="0" smtClean="0"/>
              <a:t>52 + 8 = ___</a:t>
            </a:r>
          </a:p>
          <a:p>
            <a:r>
              <a:rPr lang="cs-CZ" dirty="0" smtClean="0"/>
              <a:t>15 + 7 = ___</a:t>
            </a:r>
          </a:p>
          <a:p>
            <a:r>
              <a:rPr lang="cs-CZ" dirty="0" smtClean="0"/>
              <a:t>63 + 8 = ___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6636528"/>
              </p:ext>
            </p:extLst>
          </p:nvPr>
        </p:nvGraphicFramePr>
        <p:xfrm>
          <a:off x="2845723" y="2756754"/>
          <a:ext cx="5832648" cy="736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1826"/>
                <a:gridCol w="1161826"/>
                <a:gridCol w="1161826"/>
                <a:gridCol w="1161826"/>
                <a:gridCol w="1185344"/>
              </a:tblGrid>
              <a:tr h="34547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71</a:t>
                      </a:r>
                      <a:endParaRPr lang="cs-CZ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85</a:t>
                      </a:r>
                      <a:endParaRPr lang="cs-CZ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42</a:t>
                      </a:r>
                      <a:endParaRPr lang="cs-CZ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22</a:t>
                      </a:r>
                      <a:endParaRPr lang="cs-CZ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 zvládli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už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/>
                        <a:t> uf,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to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jsme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742131" y="3489162"/>
            <a:ext cx="59362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_______________________________________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22842" y="3858494"/>
            <a:ext cx="51748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/>
              <a:t> </a:t>
            </a:r>
            <a:r>
              <a:rPr lang="cs-CZ" u="sng" dirty="0" smtClean="0"/>
              <a:t>  U </a:t>
            </a:r>
            <a:r>
              <a:rPr lang="cs-CZ" u="sng" dirty="0" smtClean="0"/>
              <a:t>f ,  </a:t>
            </a:r>
            <a:r>
              <a:rPr lang="cs-CZ" u="sng" dirty="0" smtClean="0"/>
              <a:t>u ž    j s m e    t o    z v l á d l i .   </a:t>
            </a:r>
            <a:endParaRPr lang="cs-CZ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0534" y="2291230"/>
            <a:ext cx="8497198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Vypočítej </a:t>
            </a:r>
            <a:r>
              <a:rPr lang="cs-CZ" dirty="0" smtClean="0">
                <a:solidFill>
                  <a:schemeClr val="bg1"/>
                </a:solidFill>
              </a:rPr>
              <a:t>příklady, z </a:t>
            </a:r>
            <a:r>
              <a:rPr lang="cs-CZ" dirty="0" smtClean="0">
                <a:solidFill>
                  <a:schemeClr val="bg1"/>
                </a:solidFill>
              </a:rPr>
              <a:t>tabulky vyber slova podle pořadí výsledků (napiš).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4509120"/>
            <a:ext cx="3383683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Vypočítej obrázkové řetězy.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843" y="5153575"/>
            <a:ext cx="592805" cy="6727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7056" y="5153575"/>
            <a:ext cx="568317" cy="6571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3781" y="5143601"/>
            <a:ext cx="574725" cy="6670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3798" y="5166743"/>
            <a:ext cx="653193" cy="6307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1642" y="5172380"/>
            <a:ext cx="602830" cy="668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Šipka doprava 9"/>
          <p:cNvSpPr/>
          <p:nvPr/>
        </p:nvSpPr>
        <p:spPr>
          <a:xfrm>
            <a:off x="1158648" y="5239431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+ 5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4258506" y="5239817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+6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7" name="Šipka doprava 16"/>
          <p:cNvSpPr/>
          <p:nvPr/>
        </p:nvSpPr>
        <p:spPr>
          <a:xfrm>
            <a:off x="7499880" y="5239817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-5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8" name="Šipka doprava 17"/>
          <p:cNvSpPr/>
          <p:nvPr/>
        </p:nvSpPr>
        <p:spPr>
          <a:xfrm>
            <a:off x="5886991" y="523483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+20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9" name="Šipka doprava 18"/>
          <p:cNvSpPr/>
          <p:nvPr/>
        </p:nvSpPr>
        <p:spPr>
          <a:xfrm>
            <a:off x="2705373" y="523483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- 20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8586313" y="6126346"/>
            <a:ext cx="460817" cy="46340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_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8467939" y="5226237"/>
            <a:ext cx="460817" cy="46340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_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6405" y="5292480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54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65374" y="5292480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__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715303" y="5292480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__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304554" y="5273274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__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937217" y="5273274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__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534" y="6101206"/>
            <a:ext cx="636808" cy="5646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5750" y="6127398"/>
            <a:ext cx="791542" cy="5115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908601" y="6149503"/>
            <a:ext cx="667976" cy="47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9588" y="6110014"/>
            <a:ext cx="612013" cy="5293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0009" y="6091619"/>
            <a:ext cx="592723" cy="564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Šipka doprava 13"/>
          <p:cNvSpPr/>
          <p:nvPr/>
        </p:nvSpPr>
        <p:spPr>
          <a:xfrm>
            <a:off x="7607905" y="614121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+6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3" name="Šipka doprava 32"/>
          <p:cNvSpPr/>
          <p:nvPr/>
        </p:nvSpPr>
        <p:spPr>
          <a:xfrm>
            <a:off x="5930193" y="611678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+8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4" name="Šipka doprava 33"/>
          <p:cNvSpPr/>
          <p:nvPr/>
        </p:nvSpPr>
        <p:spPr>
          <a:xfrm>
            <a:off x="4351601" y="614121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+30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5" name="Šipka doprava 34"/>
          <p:cNvSpPr/>
          <p:nvPr/>
        </p:nvSpPr>
        <p:spPr>
          <a:xfrm>
            <a:off x="2772636" y="614121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-10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6" name="Šipka doprava 35"/>
          <p:cNvSpPr/>
          <p:nvPr/>
        </p:nvSpPr>
        <p:spPr>
          <a:xfrm>
            <a:off x="1017342" y="614121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+4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43098" y="6174435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27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937217" y="6203009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__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370530" y="6189202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__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790157" y="6189202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__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2165374" y="6203009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__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2" name="Ovál 41"/>
          <p:cNvSpPr/>
          <p:nvPr/>
        </p:nvSpPr>
        <p:spPr>
          <a:xfrm>
            <a:off x="8433219" y="5944532"/>
            <a:ext cx="792088" cy="721323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65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3" name="Ovál 42"/>
          <p:cNvSpPr/>
          <p:nvPr/>
        </p:nvSpPr>
        <p:spPr>
          <a:xfrm>
            <a:off x="8312652" y="4994467"/>
            <a:ext cx="792088" cy="846626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60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185624" y="1012086"/>
            <a:ext cx="3209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024522" y="827420"/>
            <a:ext cx="643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3</a:t>
            </a:r>
            <a:r>
              <a:rPr lang="cs-CZ" dirty="0" smtClean="0"/>
              <a:t>  2</a:t>
            </a:r>
            <a:endParaRPr lang="cs-CZ" dirty="0"/>
          </a:p>
        </p:txBody>
      </p:sp>
      <p:sp>
        <p:nvSpPr>
          <p:cNvPr id="23" name="Ovál 22"/>
          <p:cNvSpPr/>
          <p:nvPr/>
        </p:nvSpPr>
        <p:spPr>
          <a:xfrm rot="18351709">
            <a:off x="648089" y="1048073"/>
            <a:ext cx="773953" cy="25573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3032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42" grpId="0"/>
      <p:bldP spid="4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5677388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Teď zkus počítat tak, že sečteš jednotky zvlášť.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57513" y="951110"/>
            <a:ext cx="3004349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r>
              <a:rPr lang="cs-CZ" dirty="0" smtClean="0">
                <a:solidFill>
                  <a:srgbClr val="0070C0"/>
                </a:solidFill>
              </a:rPr>
              <a:t>7 + 6 </a:t>
            </a:r>
            <a:r>
              <a:rPr lang="cs-CZ" dirty="0" smtClean="0"/>
              <a:t>= 30 + __ = __</a:t>
            </a:r>
          </a:p>
          <a:p>
            <a:r>
              <a:rPr lang="cs-CZ" dirty="0" smtClean="0"/>
              <a:t>53 + 8 = __ + __ = __</a:t>
            </a:r>
          </a:p>
          <a:p>
            <a:r>
              <a:rPr lang="cs-CZ" dirty="0" smtClean="0"/>
              <a:t>69 + 4 = __ + __ = __</a:t>
            </a:r>
          </a:p>
          <a:p>
            <a:r>
              <a:rPr lang="cs-CZ" dirty="0" smtClean="0"/>
              <a:t>25 + 9 = __ + __ = __</a:t>
            </a:r>
          </a:p>
          <a:p>
            <a:r>
              <a:rPr lang="cs-CZ" dirty="0" smtClean="0"/>
              <a:t>38 + 7 = ___</a:t>
            </a:r>
          </a:p>
          <a:p>
            <a:r>
              <a:rPr lang="cs-CZ" dirty="0" smtClean="0"/>
              <a:t>44 + 8 = ___</a:t>
            </a:r>
          </a:p>
          <a:p>
            <a:r>
              <a:rPr lang="cs-CZ" dirty="0" smtClean="0"/>
              <a:t>53 + 9 = ___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744153" y="951110"/>
            <a:ext cx="792088" cy="36759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84546" y="951110"/>
            <a:ext cx="47961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43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61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73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34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267744" y="2113583"/>
            <a:ext cx="47961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45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52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62</a:t>
            </a: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6015160"/>
              </p:ext>
            </p:extLst>
          </p:nvPr>
        </p:nvGraphicFramePr>
        <p:xfrm>
          <a:off x="4499992" y="3717032"/>
          <a:ext cx="3703917" cy="26642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4298"/>
                <a:gridCol w="524298"/>
                <a:gridCol w="524298"/>
                <a:gridCol w="524298"/>
                <a:gridCol w="524298"/>
                <a:gridCol w="524298"/>
                <a:gridCol w="558129"/>
              </a:tblGrid>
              <a:tr h="38061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Š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3806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3806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Z</a:t>
                      </a:r>
                      <a:endParaRPr lang="cs-CZ" b="1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806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>
                    <a:solidFill>
                      <a:schemeClr val="tx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3806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3806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Ě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3806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4434300" y="3353834"/>
            <a:ext cx="3757790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Doplňovačka:</a:t>
            </a:r>
            <a:r>
              <a:rPr lang="cs-CZ" dirty="0" smtClean="0"/>
              <a:t>                               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52137" y="6381328"/>
            <a:ext cx="3863558" cy="369332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                               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 rot="5400000">
            <a:off x="6617283" y="4867584"/>
            <a:ext cx="3396823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        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 rot="5400000">
            <a:off x="2665921" y="4867582"/>
            <a:ext cx="3396824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        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87452" y="1966772"/>
            <a:ext cx="3243388" cy="1015663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Nápověda k doplňovačce :</a:t>
            </a:r>
          </a:p>
          <a:p>
            <a:r>
              <a:rPr lang="cs-CZ" sz="1400" dirty="0" smtClean="0">
                <a:solidFill>
                  <a:schemeClr val="bg1"/>
                </a:solidFill>
              </a:rPr>
              <a:t>- doplňuj podle seřazené řady</a:t>
            </a:r>
          </a:p>
          <a:p>
            <a:r>
              <a:rPr lang="cs-CZ" sz="1400" dirty="0" smtClean="0">
                <a:solidFill>
                  <a:schemeClr val="bg1"/>
                </a:solidFill>
              </a:rPr>
              <a:t>výsledků ( 1.řádek = nejmenší</a:t>
            </a:r>
          </a:p>
          <a:p>
            <a:r>
              <a:rPr lang="cs-CZ" sz="1400" dirty="0" smtClean="0">
                <a:solidFill>
                  <a:schemeClr val="bg1"/>
                </a:solidFill>
              </a:rPr>
              <a:t>výsledek).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196837" y="846004"/>
            <a:ext cx="425148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Seřaď výsledky od nejmenšího k největšímu.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r>
              <a:rPr lang="cs-CZ" dirty="0" smtClean="0"/>
              <a:t>___________________________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39164" y="3789040"/>
            <a:ext cx="3940502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43 – roční období</a:t>
            </a:r>
          </a:p>
          <a:p>
            <a:r>
              <a:rPr lang="cs-CZ" dirty="0" smtClean="0"/>
              <a:t>61 – domeček pro papouška</a:t>
            </a:r>
          </a:p>
          <a:p>
            <a:r>
              <a:rPr lang="cs-CZ" dirty="0" smtClean="0"/>
              <a:t>73 – čím se živí liška</a:t>
            </a:r>
          </a:p>
          <a:p>
            <a:r>
              <a:rPr lang="cs-CZ" dirty="0" smtClean="0"/>
              <a:t>34 – co dozrává na jehličnanech</a:t>
            </a:r>
          </a:p>
          <a:p>
            <a:r>
              <a:rPr lang="cs-CZ" dirty="0" smtClean="0"/>
              <a:t>45 – mládě kozy</a:t>
            </a:r>
          </a:p>
          <a:p>
            <a:r>
              <a:rPr lang="cs-CZ" dirty="0" smtClean="0"/>
              <a:t>52 – část obličeje</a:t>
            </a:r>
          </a:p>
          <a:p>
            <a:r>
              <a:rPr lang="cs-CZ" dirty="0" smtClean="0"/>
              <a:t>62 – část rostliny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066013" y="3723166"/>
            <a:ext cx="5966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1.ř.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423975" y="4118282"/>
            <a:ext cx="5966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2.ř.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932040" y="4487614"/>
            <a:ext cx="5966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3.ř.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423975" y="4856946"/>
            <a:ext cx="5966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4.ř.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434300" y="5276063"/>
            <a:ext cx="5966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5.ř.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932040" y="5645395"/>
            <a:ext cx="5966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6.ř.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452137" y="6011996"/>
            <a:ext cx="5966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7.ř.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603801" y="3703672"/>
            <a:ext cx="410690" cy="267765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Š</a:t>
            </a:r>
          </a:p>
          <a:p>
            <a:r>
              <a:rPr lang="cs-CZ" sz="2400" dirty="0" smtClean="0"/>
              <a:t>I</a:t>
            </a:r>
          </a:p>
          <a:p>
            <a:r>
              <a:rPr lang="cs-CZ" sz="2400" dirty="0" smtClean="0"/>
              <a:t>K</a:t>
            </a:r>
          </a:p>
          <a:p>
            <a:r>
              <a:rPr lang="cs-CZ" sz="2400" dirty="0" smtClean="0"/>
              <a:t>U</a:t>
            </a:r>
          </a:p>
          <a:p>
            <a:r>
              <a:rPr lang="cs-CZ" sz="2400" dirty="0" smtClean="0"/>
              <a:t>L</a:t>
            </a:r>
          </a:p>
          <a:p>
            <a:r>
              <a:rPr lang="cs-CZ" sz="2400" dirty="0" smtClean="0"/>
              <a:t>K</a:t>
            </a:r>
          </a:p>
          <a:p>
            <a:r>
              <a:rPr lang="cs-CZ" sz="2400" dirty="0" smtClean="0"/>
              <a:t>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662651" y="1069617"/>
            <a:ext cx="32399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34, 43, 45, 52, 61, 62, 73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1751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24" grpId="0" animBg="1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124744"/>
            <a:ext cx="52759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</a:t>
            </a:r>
            <a:r>
              <a:rPr lang="cs-CZ" dirty="0" smtClean="0"/>
              <a:t>prezentaci </a:t>
            </a:r>
            <a:r>
              <a:rPr lang="cs-CZ" dirty="0" smtClean="0"/>
              <a:t>byly využity vlastní </a:t>
            </a:r>
            <a:r>
              <a:rPr lang="cs-CZ" dirty="0" smtClean="0"/>
              <a:t>materiály.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5379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340</TotalTime>
  <Words>590</Words>
  <Application>Microsoft Office PowerPoint</Application>
  <PresentationFormat>Předvádění na obrazovce (4:3)</PresentationFormat>
  <Paragraphs>169</Paragraphs>
  <Slides>7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Summer</vt:lpstr>
      <vt:lpstr>Motiv systému Office</vt:lpstr>
      <vt:lpstr>1_Motiv systému Office</vt:lpstr>
      <vt:lpstr>Prezentace aplikace PowerPoint</vt:lpstr>
      <vt:lpstr>ANOTACE:</vt:lpstr>
      <vt:lpstr>Matematika2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Matematika2</dc:title>
  <dc:creator>MatejovicovaA</dc:creator>
  <cp:lastModifiedBy>admin</cp:lastModifiedBy>
  <cp:revision>30</cp:revision>
  <dcterms:created xsi:type="dcterms:W3CDTF">2012-01-22T15:15:48Z</dcterms:created>
  <dcterms:modified xsi:type="dcterms:W3CDTF">2012-07-11T22:23:39Z</dcterms:modified>
</cp:coreProperties>
</file>