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60" r:id="rId4"/>
    <p:sldId id="261" r:id="rId5"/>
    <p:sldId id="256" r:id="rId6"/>
    <p:sldId id="257" r:id="rId7"/>
    <p:sldId id="258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A22AC-E7CC-45DE-9362-DE66F136308E}" type="presOf" srcId="{1D8420EA-BFA0-403B-80F5-647FA396CC45}" destId="{8467D0EB-87A2-4285-8ACA-0398EFBF29BC}" srcOrd="1" destOrd="0" presId="urn:microsoft.com/office/officeart/2005/8/layout/target3"/>
    <dgm:cxn modelId="{BC619044-D1B4-419A-AAF4-CACEADB60B76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63D4192-8A6D-430F-A45B-E787AECE82DB}" type="presOf" srcId="{914700B9-77B5-440A-A438-DE98B6D4894D}" destId="{BD9AF279-D483-48F2-BBBD-45F8E8923512}" srcOrd="1" destOrd="0" presId="urn:microsoft.com/office/officeart/2005/8/layout/target3"/>
    <dgm:cxn modelId="{C1857487-5896-403B-A380-4ED7C97277B8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77AC68-CD44-456E-B1E1-254B4656EEAB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74AEA91-6DB0-4E64-92B3-F33EB4B8A9FA}" type="presOf" srcId="{130831A4-0540-4EC5-8F5A-93030E89D2D9}" destId="{8E23E229-92FC-49D1-B5FE-0303176B8A4E}" srcOrd="1" destOrd="0" presId="urn:microsoft.com/office/officeart/2005/8/layout/target3"/>
    <dgm:cxn modelId="{D7D58A29-C31C-4D2A-9710-CCF73DDC7545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65B46E7-48D5-473B-B024-8DF1B7B0ABAC}" type="presOf" srcId="{100B6B2E-82E6-4C11-B19B-F2DB3A0EA64F}" destId="{DBA8199F-D892-4A8E-A352-2B7844050E09}" srcOrd="1" destOrd="0" presId="urn:microsoft.com/office/officeart/2005/8/layout/target3"/>
    <dgm:cxn modelId="{714C650E-86EA-4EA4-84AE-E87470501824}" type="presOf" srcId="{1D8420EA-BFA0-403B-80F5-647FA396CC45}" destId="{F7B3C0B7-F0F7-4F49-B02C-3630F8C5FAE5}" srcOrd="0" destOrd="0" presId="urn:microsoft.com/office/officeart/2005/8/layout/target3"/>
    <dgm:cxn modelId="{31D5EEC4-37F3-4BD6-8A8E-728D9E48816B}" type="presParOf" srcId="{FE47432B-CA46-450C-8D8F-66C300A95B52}" destId="{B522209E-30D0-49D6-A340-2D383A11C668}" srcOrd="0" destOrd="0" presId="urn:microsoft.com/office/officeart/2005/8/layout/target3"/>
    <dgm:cxn modelId="{2E15F969-8B96-4EC0-9695-B6318E3825AF}" type="presParOf" srcId="{FE47432B-CA46-450C-8D8F-66C300A95B52}" destId="{ED5A8377-51D5-4DC5-B0E7-680166966720}" srcOrd="1" destOrd="0" presId="urn:microsoft.com/office/officeart/2005/8/layout/target3"/>
    <dgm:cxn modelId="{B84A84DD-2779-46D4-96D6-CA3A1FF17653}" type="presParOf" srcId="{FE47432B-CA46-450C-8D8F-66C300A95B52}" destId="{F69CC921-512E-49F4-824C-A648EC5F27A5}" srcOrd="2" destOrd="0" presId="urn:microsoft.com/office/officeart/2005/8/layout/target3"/>
    <dgm:cxn modelId="{26529B49-7F35-46DA-A489-4CAA8D60C36B}" type="presParOf" srcId="{FE47432B-CA46-450C-8D8F-66C300A95B52}" destId="{61C9CE18-EDA6-4EDF-BA1C-09779D38FBBF}" srcOrd="3" destOrd="0" presId="urn:microsoft.com/office/officeart/2005/8/layout/target3"/>
    <dgm:cxn modelId="{F414FB93-2332-4D26-8FAF-A5D2155447AC}" type="presParOf" srcId="{FE47432B-CA46-450C-8D8F-66C300A95B52}" destId="{D60DEAAB-7AFE-435A-ACF6-18851E4B0426}" srcOrd="4" destOrd="0" presId="urn:microsoft.com/office/officeart/2005/8/layout/target3"/>
    <dgm:cxn modelId="{315A96E7-5695-47D2-BD06-6C52DFB07F7D}" type="presParOf" srcId="{FE47432B-CA46-450C-8D8F-66C300A95B52}" destId="{F7B3C0B7-F0F7-4F49-B02C-3630F8C5FAE5}" srcOrd="5" destOrd="0" presId="urn:microsoft.com/office/officeart/2005/8/layout/target3"/>
    <dgm:cxn modelId="{DD91C3EA-2B49-47F9-9409-0A227DA705F5}" type="presParOf" srcId="{FE47432B-CA46-450C-8D8F-66C300A95B52}" destId="{C9DA9446-E2D3-4F6A-8960-3CADFBF870B8}" srcOrd="6" destOrd="0" presId="urn:microsoft.com/office/officeart/2005/8/layout/target3"/>
    <dgm:cxn modelId="{E2F52D54-5ACA-44D8-903B-080F47E4F11A}" type="presParOf" srcId="{FE47432B-CA46-450C-8D8F-66C300A95B52}" destId="{9726EC6F-D322-4CD3-B489-1BE3DF7CE70B}" srcOrd="7" destOrd="0" presId="urn:microsoft.com/office/officeart/2005/8/layout/target3"/>
    <dgm:cxn modelId="{AC861F7E-EFAA-4F83-88C7-AC0F62C8ED81}" type="presParOf" srcId="{FE47432B-CA46-450C-8D8F-66C300A95B52}" destId="{645AA564-2E9E-4954-AD87-AE01782CEC59}" srcOrd="8" destOrd="0" presId="urn:microsoft.com/office/officeart/2005/8/layout/target3"/>
    <dgm:cxn modelId="{08001A34-3C11-49CF-8C37-179C471E3C80}" type="presParOf" srcId="{FE47432B-CA46-450C-8D8F-66C300A95B52}" destId="{8538CAC4-6A86-42B8-B5AF-2FF155DB9D02}" srcOrd="9" destOrd="0" presId="urn:microsoft.com/office/officeart/2005/8/layout/target3"/>
    <dgm:cxn modelId="{CE908694-99FD-4781-A041-388B5C662EEE}" type="presParOf" srcId="{FE47432B-CA46-450C-8D8F-66C300A95B52}" destId="{26FD6024-A07F-46D0-8BC0-B5E595C5673D}" srcOrd="10" destOrd="0" presId="urn:microsoft.com/office/officeart/2005/8/layout/target3"/>
    <dgm:cxn modelId="{C9BB03D7-2330-4AD1-A785-21F2B16DFB13}" type="presParOf" srcId="{FE47432B-CA46-450C-8D8F-66C300A95B52}" destId="{E73F1C26-6DCD-4001-88B9-355E01E2BCE7}" srcOrd="11" destOrd="0" presId="urn:microsoft.com/office/officeart/2005/8/layout/target3"/>
    <dgm:cxn modelId="{E757A6AF-3EED-4585-9C08-1D685921EB09}" type="presParOf" srcId="{FE47432B-CA46-450C-8D8F-66C300A95B52}" destId="{8E23E229-92FC-49D1-B5FE-0303176B8A4E}" srcOrd="12" destOrd="0" presId="urn:microsoft.com/office/officeart/2005/8/layout/target3"/>
    <dgm:cxn modelId="{C2714553-0F30-41FF-B1B1-D465B82A0616}" type="presParOf" srcId="{FE47432B-CA46-450C-8D8F-66C300A95B52}" destId="{8467D0EB-87A2-4285-8ACA-0398EFBF29BC}" srcOrd="13" destOrd="0" presId="urn:microsoft.com/office/officeart/2005/8/layout/target3"/>
    <dgm:cxn modelId="{6436ACB9-CB1B-4E81-B168-F0D71D1450A2}" type="presParOf" srcId="{FE47432B-CA46-450C-8D8F-66C300A95B52}" destId="{DBA8199F-D892-4A8E-A352-2B7844050E09}" srcOrd="14" destOrd="0" presId="urn:microsoft.com/office/officeart/2005/8/layout/target3"/>
    <dgm:cxn modelId="{9C6ECC20-C992-4707-B6AB-EAC0DC6624D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3157B7-498C-4318-AF7A-A5E9F7BEB85E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B72690-2AD8-4E08-8AF6-C03B4B0923A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3937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B72690-2AD8-4E08-8AF6-C03B4B0923A6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76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766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069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857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471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734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729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4733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1685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2699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354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22352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9931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5032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3306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5361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9361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3088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9659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050068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0943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9352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230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13D2444-B3E0-4D25-AA07-F9FFAFA6FCE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AD4AF7-91D3-4018-AC98-AF12679FC96E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23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0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237747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428015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Odčítání do 100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(s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přechodem)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8511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8240727"/>
              </p:ext>
            </p:extLst>
          </p:nvPr>
        </p:nvGraphicFramePr>
        <p:xfrm>
          <a:off x="539552" y="3429000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stovkové počítadlo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endParaRPr lang="cs-CZ" sz="1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aktivně podílí na řešení slovní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úlohy,  chápou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postup odečítání. Řeší příklady a doplňují tabulku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odečítání.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Zapisují a řeší složitější slovní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úlohu,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závěru soutěží na rychlost a přesnost řešení příkladů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odčítání. 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285042"/>
              </p:ext>
            </p:extLst>
          </p:nvPr>
        </p:nvGraphicFramePr>
        <p:xfrm>
          <a:off x="539552" y="1196752"/>
          <a:ext cx="8280920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odčítání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čísel do 100 s přechodem přes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odčítat čísla do 100 s přechodem přes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řeší slovní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úlohy.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5924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Odčítání do 100 </a:t>
            </a:r>
            <a:r>
              <a:rPr lang="cs-CZ" dirty="0" smtClean="0"/>
              <a:t>(s přechodem)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Matematika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414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8113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obchodě s rybičkami mají velké akvárium, kde plave 35 rybiček. Prodavač </a:t>
            </a:r>
          </a:p>
          <a:p>
            <a:r>
              <a:rPr lang="cs-CZ" dirty="0" smtClean="0"/>
              <a:t>prodal 7 rybiček. Kolik rybiček zůstalo v akváriu?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661299" y="953142"/>
            <a:ext cx="15487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409" y="971915"/>
            <a:ext cx="1371446" cy="948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1433097"/>
            <a:ext cx="82253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</a:t>
            </a:r>
          </a:p>
          <a:p>
            <a:r>
              <a:rPr lang="cs-CZ" dirty="0" smtClean="0"/>
              <a:t>____________</a:t>
            </a:r>
          </a:p>
          <a:p>
            <a:r>
              <a:rPr lang="cs-CZ" dirty="0" smtClean="0"/>
              <a:t>____________</a:t>
            </a:r>
          </a:p>
          <a:p>
            <a:r>
              <a:rPr lang="cs-CZ" dirty="0" smtClean="0"/>
              <a:t>__________________________________________________________________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1123003"/>
            <a:ext cx="36936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Výpočet:</a:t>
            </a:r>
          </a:p>
          <a:p>
            <a:r>
              <a:rPr lang="cs-CZ" dirty="0" smtClean="0"/>
              <a:t>35 – 7 =  </a:t>
            </a:r>
            <a:r>
              <a:rPr lang="cs-CZ" dirty="0" smtClean="0">
                <a:solidFill>
                  <a:srgbClr val="FF0066"/>
                </a:solidFill>
              </a:rPr>
              <a:t>( 35 – 5 ) </a:t>
            </a:r>
            <a:r>
              <a:rPr lang="cs-CZ" dirty="0" smtClean="0"/>
              <a:t>– 2 = </a:t>
            </a:r>
            <a:r>
              <a:rPr lang="cs-CZ" dirty="0" smtClean="0">
                <a:solidFill>
                  <a:srgbClr val="FF0066"/>
                </a:solidFill>
              </a:rPr>
              <a:t>30 </a:t>
            </a:r>
            <a:r>
              <a:rPr lang="cs-CZ" dirty="0" smtClean="0"/>
              <a:t>– 2 = 28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10800000">
            <a:off x="2856960" y="1561318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37426" y="1783361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5   2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 rot="4146742">
            <a:off x="2280225" y="1603341"/>
            <a:ext cx="914400" cy="360040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203486"/>
            <a:ext cx="8113503" cy="923330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Jak na to?   </a:t>
            </a:r>
          </a:p>
          <a:p>
            <a:r>
              <a:rPr lang="cs-CZ" dirty="0" smtClean="0"/>
              <a:t>Odečteme jednotky  nejprve do celé desítky a potom odečteme </a:t>
            </a:r>
            <a:r>
              <a:rPr lang="cs-CZ" dirty="0" smtClean="0"/>
              <a:t>zbytek.                      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Tak do toho!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633426"/>
            <a:ext cx="3264035" cy="461665"/>
          </a:xfrm>
          <a:prstGeom prst="rect">
            <a:avLst/>
          </a:prstGeom>
          <a:solidFill>
            <a:srgbClr val="FF0066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ODČÍTÁNÍ přes základ.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8135" y="4547779"/>
            <a:ext cx="4022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 – 5 = ( 24 -  4 ) - </a:t>
            </a:r>
            <a:r>
              <a:rPr lang="cs-CZ" dirty="0"/>
              <a:t> </a:t>
            </a:r>
            <a:r>
              <a:rPr lang="cs-CZ" dirty="0" smtClean="0"/>
              <a:t> 1 = __ - __ = 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8135" y="4917111"/>
            <a:ext cx="3990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62 – 6 = ( __ - __ ) - __ = __ - __ = 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8135" y="5267879"/>
            <a:ext cx="39901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73 – 7 = ( __ - __ ) - __ = __ - __ = __</a:t>
            </a:r>
          </a:p>
          <a:p>
            <a:r>
              <a:rPr lang="cs-CZ" dirty="0" smtClean="0"/>
              <a:t>51 – 9 = ___</a:t>
            </a:r>
          </a:p>
          <a:p>
            <a:r>
              <a:rPr lang="cs-CZ" dirty="0" smtClean="0"/>
              <a:t>15 – 6 = ___</a:t>
            </a:r>
          </a:p>
          <a:p>
            <a:r>
              <a:rPr lang="cs-CZ" dirty="0" smtClean="0"/>
              <a:t>36 – 9 = ___</a:t>
            </a:r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2077543"/>
              </p:ext>
            </p:extLst>
          </p:nvPr>
        </p:nvGraphicFramePr>
        <p:xfrm>
          <a:off x="4727384" y="4711619"/>
          <a:ext cx="434698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7672"/>
                <a:gridCol w="444024"/>
                <a:gridCol w="411911"/>
                <a:gridCol w="411911"/>
                <a:gridCol w="411911"/>
                <a:gridCol w="411911"/>
                <a:gridCol w="411911"/>
                <a:gridCol w="411911"/>
                <a:gridCol w="411911"/>
                <a:gridCol w="41191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56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24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37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62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48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83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60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91</a:t>
                      </a:r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a-b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524232" y="4178447"/>
            <a:ext cx="5866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Vypočítej.                                             Doplň tabulku.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1" y="5856263"/>
            <a:ext cx="3851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49   15   29   8    58  39   77  58   88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868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1292341" cy="369332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Přemýšlej.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5545" y="1033023"/>
            <a:ext cx="851714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 Nováků mají 5 dětí. Za pomoc v domácnosti a za výborné známky ve škole </a:t>
            </a:r>
          </a:p>
          <a:p>
            <a:r>
              <a:rPr lang="cs-CZ" dirty="0" smtClean="0"/>
              <a:t>dostávají drobné peníze.</a:t>
            </a:r>
          </a:p>
          <a:p>
            <a:endParaRPr lang="cs-CZ" dirty="0"/>
          </a:p>
          <a:p>
            <a:r>
              <a:rPr lang="cs-CZ" dirty="0" smtClean="0"/>
              <a:t>Ivan si už ušetřil  62 Kč.</a:t>
            </a:r>
          </a:p>
          <a:p>
            <a:r>
              <a:rPr lang="cs-CZ" dirty="0" smtClean="0"/>
              <a:t>Alenka  ušetřila </a:t>
            </a:r>
            <a:r>
              <a:rPr lang="cs-CZ" dirty="0" smtClean="0">
                <a:solidFill>
                  <a:srgbClr val="FF0066"/>
                </a:solidFill>
              </a:rPr>
              <a:t>o 5 Kč méně </a:t>
            </a:r>
            <a:r>
              <a:rPr lang="cs-CZ" dirty="0" smtClean="0"/>
              <a:t>než Ivan.     ______________     Alenka má ___ Kč.</a:t>
            </a:r>
          </a:p>
          <a:p>
            <a:r>
              <a:rPr lang="cs-CZ" dirty="0" smtClean="0"/>
              <a:t>Olinka ušetřila </a:t>
            </a:r>
            <a:r>
              <a:rPr lang="cs-CZ" dirty="0" smtClean="0">
                <a:solidFill>
                  <a:srgbClr val="FF0066"/>
                </a:solidFill>
              </a:rPr>
              <a:t>o 9 Kč méně </a:t>
            </a:r>
            <a:r>
              <a:rPr lang="cs-CZ" dirty="0" smtClean="0"/>
              <a:t>než Ivan.       ______________    Olinka  má ___ Kč.</a:t>
            </a:r>
          </a:p>
          <a:p>
            <a:r>
              <a:rPr lang="cs-CZ" dirty="0" smtClean="0"/>
              <a:t>Emil ušetřil </a:t>
            </a:r>
            <a:r>
              <a:rPr lang="cs-CZ" dirty="0" smtClean="0">
                <a:solidFill>
                  <a:srgbClr val="FF0066"/>
                </a:solidFill>
              </a:rPr>
              <a:t>o20 Kč více </a:t>
            </a:r>
            <a:r>
              <a:rPr lang="cs-CZ" dirty="0" smtClean="0"/>
              <a:t>než Ivan.             ______________     Emil    má ___ Kč.</a:t>
            </a:r>
          </a:p>
          <a:p>
            <a:r>
              <a:rPr lang="cs-CZ" dirty="0" smtClean="0"/>
              <a:t>Ota ušetřil </a:t>
            </a:r>
            <a:r>
              <a:rPr lang="cs-CZ" dirty="0" smtClean="0">
                <a:solidFill>
                  <a:srgbClr val="FF0066"/>
                </a:solidFill>
              </a:rPr>
              <a:t>o 50 Kč méně </a:t>
            </a:r>
            <a:r>
              <a:rPr lang="cs-CZ" dirty="0" smtClean="0"/>
              <a:t>než Ivan.           ______________     Ota     má ___ Kč.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FF00"/>
                </a:solidFill>
              </a:rPr>
              <a:t>      Seřaď pokladničky sestupně </a:t>
            </a:r>
            <a:r>
              <a:rPr lang="cs-CZ" dirty="0" smtClean="0">
                <a:solidFill>
                  <a:srgbClr val="00FF00"/>
                </a:solidFill>
              </a:rPr>
              <a:t>(od </a:t>
            </a:r>
            <a:r>
              <a:rPr lang="cs-CZ" dirty="0" smtClean="0">
                <a:solidFill>
                  <a:srgbClr val="00FF00"/>
                </a:solidFill>
              </a:rPr>
              <a:t>nejvíce našetřených peněz po nejméně).</a:t>
            </a:r>
          </a:p>
          <a:p>
            <a:endParaRPr lang="cs-CZ" dirty="0">
              <a:solidFill>
                <a:srgbClr val="00FF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lechovka 3"/>
          <p:cNvSpPr/>
          <p:nvPr/>
        </p:nvSpPr>
        <p:spPr>
          <a:xfrm>
            <a:off x="936134" y="4140134"/>
            <a:ext cx="914400" cy="1216152"/>
          </a:xfrm>
          <a:prstGeom prst="can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</a:t>
            </a:r>
            <a:endParaRPr lang="cs-CZ" dirty="0"/>
          </a:p>
        </p:txBody>
      </p:sp>
      <p:sp>
        <p:nvSpPr>
          <p:cNvPr id="5" name="Plechovka 4"/>
          <p:cNvSpPr/>
          <p:nvPr/>
        </p:nvSpPr>
        <p:spPr>
          <a:xfrm>
            <a:off x="2411760" y="4149080"/>
            <a:ext cx="914400" cy="1216152"/>
          </a:xfrm>
          <a:prstGeom prst="ca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</a:t>
            </a:r>
            <a:endParaRPr lang="cs-CZ" dirty="0"/>
          </a:p>
        </p:txBody>
      </p:sp>
      <p:sp>
        <p:nvSpPr>
          <p:cNvPr id="6" name="Plechovka 5"/>
          <p:cNvSpPr/>
          <p:nvPr/>
        </p:nvSpPr>
        <p:spPr>
          <a:xfrm>
            <a:off x="3990980" y="4149080"/>
            <a:ext cx="914400" cy="1216152"/>
          </a:xfrm>
          <a:prstGeom prst="can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</a:t>
            </a:r>
            <a:endParaRPr lang="cs-CZ" dirty="0"/>
          </a:p>
        </p:txBody>
      </p:sp>
      <p:sp>
        <p:nvSpPr>
          <p:cNvPr id="7" name="Plechovka 6"/>
          <p:cNvSpPr/>
          <p:nvPr/>
        </p:nvSpPr>
        <p:spPr>
          <a:xfrm>
            <a:off x="5539680" y="4149080"/>
            <a:ext cx="914400" cy="1216152"/>
          </a:xfrm>
          <a:prstGeom prst="can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</a:t>
            </a:r>
            <a:endParaRPr lang="cs-CZ" dirty="0"/>
          </a:p>
        </p:txBody>
      </p:sp>
      <p:sp>
        <p:nvSpPr>
          <p:cNvPr id="8" name="Plechovka 7"/>
          <p:cNvSpPr/>
          <p:nvPr/>
        </p:nvSpPr>
        <p:spPr>
          <a:xfrm>
            <a:off x="7020272" y="414908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82288" y="4341654"/>
            <a:ext cx="506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smtClean="0"/>
              <a:t>&gt;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84110" y="4341657"/>
            <a:ext cx="506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smtClean="0"/>
              <a:t>&gt;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2810" y="4341655"/>
            <a:ext cx="506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smtClean="0"/>
              <a:t>&gt;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3402" y="4341657"/>
            <a:ext cx="506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smtClean="0"/>
              <a:t>&gt;</a:t>
            </a:r>
            <a:endParaRPr lang="cs-CZ" sz="4800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7173919" y="4286267"/>
            <a:ext cx="6480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069298" y="4286267"/>
            <a:ext cx="6480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124144" y="4286267"/>
            <a:ext cx="6480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672844" y="4272416"/>
            <a:ext cx="6480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544924" y="4286267"/>
            <a:ext cx="6480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604448" y="2141274"/>
            <a:ext cx="428322" cy="1200329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57</a:t>
            </a:r>
          </a:p>
          <a:p>
            <a:r>
              <a:rPr lang="cs-CZ" dirty="0" smtClean="0"/>
              <a:t>53</a:t>
            </a:r>
          </a:p>
          <a:p>
            <a:r>
              <a:rPr lang="cs-CZ" dirty="0" smtClean="0"/>
              <a:t>82</a:t>
            </a:r>
          </a:p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71385" y="493872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Emil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44924" y="4932876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25011" y="4932876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Alenka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83238" y="4932876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Olinka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28940" y="4932876"/>
            <a:ext cx="553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381" y="4431975"/>
            <a:ext cx="447628" cy="316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742" y="4397547"/>
            <a:ext cx="374791" cy="350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636" y="4387303"/>
            <a:ext cx="362648" cy="412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975" y="4383120"/>
            <a:ext cx="359122" cy="463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332726" y="1369750"/>
            <a:ext cx="473372" cy="783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381055" y="1615198"/>
            <a:ext cx="423194" cy="56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78181" y="1585193"/>
            <a:ext cx="727170" cy="468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672903" y="1570676"/>
            <a:ext cx="825694" cy="360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784" y="4387303"/>
            <a:ext cx="439660" cy="464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41271" y="1574479"/>
            <a:ext cx="559657" cy="598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6622406" y="1751046"/>
            <a:ext cx="2888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51228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35696" y="908720"/>
            <a:ext cx="4770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27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1026243" cy="369332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Soutěž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352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Pravidla:</a:t>
            </a:r>
          </a:p>
          <a:p>
            <a:r>
              <a:rPr lang="cs-CZ" sz="1400" dirty="0" smtClean="0"/>
              <a:t>Soutěží dvě družstva. Družstva stojí v zástupu. Na povel START doplň výsledek a rychle předej fix dalšímu v družstvu, který pokračuje v počítání. Vítězí to družstvo, které první vypočítá všechny příklady</a:t>
            </a:r>
            <a:r>
              <a:rPr lang="cs-CZ" sz="1400" dirty="0" smtClean="0">
                <a:solidFill>
                  <a:srgbClr val="FF0066"/>
                </a:solidFill>
              </a:rPr>
              <a:t>. POZOR!  </a:t>
            </a:r>
            <a:r>
              <a:rPr lang="cs-CZ" sz="1400" dirty="0" smtClean="0"/>
              <a:t>Je možné v průběhu soutěže opravit chybný výsledek, ale po ukončení již ne.   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1072" y="2564904"/>
            <a:ext cx="151996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  –   9 = __</a:t>
            </a:r>
          </a:p>
          <a:p>
            <a:r>
              <a:rPr lang="cs-CZ" dirty="0" smtClean="0"/>
              <a:t>34  –   6 = __</a:t>
            </a:r>
          </a:p>
          <a:p>
            <a:r>
              <a:rPr lang="cs-CZ" dirty="0" smtClean="0"/>
              <a:t>21  –   7 = __</a:t>
            </a:r>
          </a:p>
          <a:p>
            <a:r>
              <a:rPr lang="cs-CZ" dirty="0" smtClean="0"/>
              <a:t>37  +  5 = __</a:t>
            </a:r>
          </a:p>
          <a:p>
            <a:r>
              <a:rPr lang="cs-CZ" dirty="0" smtClean="0"/>
              <a:t>50  –   3 = __</a:t>
            </a:r>
          </a:p>
          <a:p>
            <a:r>
              <a:rPr lang="cs-CZ" dirty="0" smtClean="0"/>
              <a:t>49  +   2 = __</a:t>
            </a:r>
          </a:p>
          <a:p>
            <a:r>
              <a:rPr lang="cs-CZ" dirty="0" smtClean="0"/>
              <a:t>68  + 30 = __</a:t>
            </a:r>
          </a:p>
          <a:p>
            <a:r>
              <a:rPr lang="cs-CZ" dirty="0" smtClean="0"/>
              <a:t>90  – 70 = __</a:t>
            </a:r>
          </a:p>
          <a:p>
            <a:r>
              <a:rPr lang="cs-CZ" dirty="0" smtClean="0"/>
              <a:t>34  –  8  = __</a:t>
            </a:r>
          </a:p>
          <a:p>
            <a:r>
              <a:rPr lang="cs-CZ" dirty="0" smtClean="0"/>
              <a:t>82  –  5  = 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46538" y="2561068"/>
            <a:ext cx="145103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  +  6 = __</a:t>
            </a:r>
          </a:p>
          <a:p>
            <a:r>
              <a:rPr lang="cs-CZ" dirty="0" smtClean="0"/>
              <a:t>27  –  9 = __</a:t>
            </a:r>
          </a:p>
          <a:p>
            <a:r>
              <a:rPr lang="cs-CZ" dirty="0" smtClean="0"/>
              <a:t>63  –  4 = __</a:t>
            </a:r>
          </a:p>
          <a:p>
            <a:r>
              <a:rPr lang="cs-CZ" dirty="0" smtClean="0"/>
              <a:t>19 + 30 = __</a:t>
            </a:r>
          </a:p>
          <a:p>
            <a:r>
              <a:rPr lang="cs-CZ" dirty="0" smtClean="0"/>
              <a:t>41  –  8 = __</a:t>
            </a:r>
          </a:p>
          <a:p>
            <a:r>
              <a:rPr lang="cs-CZ" dirty="0" smtClean="0"/>
              <a:t>67  + 9 = __</a:t>
            </a:r>
          </a:p>
          <a:p>
            <a:r>
              <a:rPr lang="cs-CZ" dirty="0" smtClean="0"/>
              <a:t>60  –  5 = __</a:t>
            </a:r>
          </a:p>
          <a:p>
            <a:r>
              <a:rPr lang="cs-CZ" dirty="0" smtClean="0"/>
              <a:t>41  –  6 = __</a:t>
            </a:r>
          </a:p>
          <a:p>
            <a:r>
              <a:rPr lang="cs-CZ" dirty="0" smtClean="0"/>
              <a:t>72  –  5 = __</a:t>
            </a:r>
          </a:p>
          <a:p>
            <a:r>
              <a:rPr lang="cs-CZ" dirty="0" smtClean="0"/>
              <a:t>15  –  8 = 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36080" y="2574693"/>
            <a:ext cx="428322" cy="2862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47</a:t>
            </a:r>
          </a:p>
          <a:p>
            <a:r>
              <a:rPr lang="cs-CZ" dirty="0" smtClean="0"/>
              <a:t>28</a:t>
            </a:r>
          </a:p>
          <a:p>
            <a:r>
              <a:rPr lang="cs-CZ" dirty="0" smtClean="0"/>
              <a:t>14</a:t>
            </a:r>
          </a:p>
          <a:p>
            <a:r>
              <a:rPr lang="cs-CZ" dirty="0" smtClean="0"/>
              <a:t>42</a:t>
            </a:r>
          </a:p>
          <a:p>
            <a:r>
              <a:rPr lang="cs-CZ" dirty="0" smtClean="0"/>
              <a:t>47</a:t>
            </a:r>
          </a:p>
          <a:p>
            <a:r>
              <a:rPr lang="cs-CZ" dirty="0" smtClean="0"/>
              <a:t>51</a:t>
            </a:r>
          </a:p>
          <a:p>
            <a:r>
              <a:rPr lang="cs-CZ" dirty="0" smtClean="0"/>
              <a:t>98</a:t>
            </a:r>
          </a:p>
          <a:p>
            <a:r>
              <a:rPr lang="cs-CZ" dirty="0" smtClean="0"/>
              <a:t>20</a:t>
            </a:r>
          </a:p>
          <a:p>
            <a:r>
              <a:rPr lang="cs-CZ" dirty="0" smtClean="0"/>
              <a:t>26</a:t>
            </a:r>
          </a:p>
          <a:p>
            <a:r>
              <a:rPr lang="cs-CZ" dirty="0" smtClean="0"/>
              <a:t>77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26308" y="2554497"/>
            <a:ext cx="428322" cy="286232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56</a:t>
            </a:r>
          </a:p>
          <a:p>
            <a:r>
              <a:rPr lang="cs-CZ" dirty="0" smtClean="0"/>
              <a:t>18</a:t>
            </a:r>
          </a:p>
          <a:p>
            <a:r>
              <a:rPr lang="cs-CZ" dirty="0" smtClean="0"/>
              <a:t>59</a:t>
            </a:r>
          </a:p>
          <a:p>
            <a:r>
              <a:rPr lang="cs-CZ" dirty="0" smtClean="0"/>
              <a:t>49</a:t>
            </a:r>
          </a:p>
          <a:p>
            <a:r>
              <a:rPr lang="cs-CZ" dirty="0" smtClean="0"/>
              <a:t>33</a:t>
            </a:r>
          </a:p>
          <a:p>
            <a:r>
              <a:rPr lang="cs-CZ" dirty="0" smtClean="0"/>
              <a:t>76</a:t>
            </a:r>
          </a:p>
          <a:p>
            <a:r>
              <a:rPr lang="cs-CZ" dirty="0" smtClean="0"/>
              <a:t>55</a:t>
            </a:r>
          </a:p>
          <a:p>
            <a:r>
              <a:rPr lang="cs-CZ" dirty="0" smtClean="0"/>
              <a:t>35</a:t>
            </a:r>
          </a:p>
          <a:p>
            <a:r>
              <a:rPr lang="cs-CZ" dirty="0" smtClean="0"/>
              <a:t>67</a:t>
            </a:r>
          </a:p>
          <a:p>
            <a:r>
              <a:rPr lang="cs-CZ" dirty="0"/>
              <a:t> </a:t>
            </a:r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174596"/>
            <a:ext cx="5229317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Druhé kolo</a:t>
            </a:r>
            <a:r>
              <a:rPr lang="cs-CZ" dirty="0" smtClean="0"/>
              <a:t>: Družstva si vymění místa ( příklady).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1261" y="2554496"/>
            <a:ext cx="482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I.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2554497"/>
            <a:ext cx="6110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II.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31794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222</TotalTime>
  <Words>698</Words>
  <Application>Microsoft Office PowerPoint</Application>
  <PresentationFormat>Předvádění na obrazovce (4:3)</PresentationFormat>
  <Paragraphs>166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Aerodynamika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27</cp:revision>
  <dcterms:created xsi:type="dcterms:W3CDTF">2012-01-30T17:15:19Z</dcterms:created>
  <dcterms:modified xsi:type="dcterms:W3CDTF">2012-07-11T22:32:35Z</dcterms:modified>
</cp:coreProperties>
</file>