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9" r:id="rId4"/>
    <p:sldId id="260" r:id="rId5"/>
    <p:sldId id="256" r:id="rId6"/>
    <p:sldId id="257" r:id="rId7"/>
    <p:sldId id="258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6D8428-B22D-41D4-AFDD-A7B5289F4684}" type="presOf" srcId="{130831A4-0540-4EC5-8F5A-93030E89D2D9}" destId="{F69CC921-512E-49F4-824C-A648EC5F27A5}" srcOrd="0" destOrd="0" presId="urn:microsoft.com/office/officeart/2005/8/layout/target3"/>
    <dgm:cxn modelId="{35C3F665-4A34-4D6F-83A0-B6EC35985FDA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77E95627-0400-4AB5-A6C1-A48040A69170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F53C034E-89AF-40B8-955E-8B7F42A9CD16}" type="presOf" srcId="{1D8420EA-BFA0-403B-80F5-647FA396CC45}" destId="{F7B3C0B7-F0F7-4F49-B02C-3630F8C5FAE5}" srcOrd="0" destOrd="0" presId="urn:microsoft.com/office/officeart/2005/8/layout/target3"/>
    <dgm:cxn modelId="{66604177-4562-4C87-AA9E-35CC0DCAE81C}" type="presOf" srcId="{1D8420EA-BFA0-403B-80F5-647FA396CC45}" destId="{8467D0EB-87A2-4285-8ACA-0398EFBF29BC}" srcOrd="1" destOrd="0" presId="urn:microsoft.com/office/officeart/2005/8/layout/target3"/>
    <dgm:cxn modelId="{C5FD19AB-8F12-4EEA-AE94-ED6E2F041E17}" type="presOf" srcId="{100B6B2E-82E6-4C11-B19B-F2DB3A0EA64F}" destId="{DBA8199F-D892-4A8E-A352-2B7844050E09}" srcOrd="1" destOrd="0" presId="urn:microsoft.com/office/officeart/2005/8/layout/target3"/>
    <dgm:cxn modelId="{616E1494-E1B2-4D8A-BD1A-678C3D30FBBD}" type="presOf" srcId="{914700B9-77B5-440A-A438-DE98B6D4894D}" destId="{E73F1C26-6DCD-4001-88B9-355E01E2BCE7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E01A4D1B-58FB-4F79-9014-AF824E1504BF}" type="presOf" srcId="{100B6B2E-82E6-4C11-B19B-F2DB3A0EA64F}" destId="{645AA564-2E9E-4954-AD87-AE01782CEC59}" srcOrd="0" destOrd="0" presId="urn:microsoft.com/office/officeart/2005/8/layout/target3"/>
    <dgm:cxn modelId="{D4A1EC39-8464-4F3C-81E0-69DFA15DB1A0}" type="presOf" srcId="{27FE2D31-D344-4B63-A89A-A89AB0D9F3E3}" destId="{FE47432B-CA46-450C-8D8F-66C300A95B52}" srcOrd="0" destOrd="0" presId="urn:microsoft.com/office/officeart/2005/8/layout/target3"/>
    <dgm:cxn modelId="{380FBA8C-9DF1-42C3-81E9-C9C83556C1D9}" type="presParOf" srcId="{FE47432B-CA46-450C-8D8F-66C300A95B52}" destId="{B522209E-30D0-49D6-A340-2D383A11C668}" srcOrd="0" destOrd="0" presId="urn:microsoft.com/office/officeart/2005/8/layout/target3"/>
    <dgm:cxn modelId="{A77D3F37-A60A-40EE-8F7C-709DB0730FDB}" type="presParOf" srcId="{FE47432B-CA46-450C-8D8F-66C300A95B52}" destId="{ED5A8377-51D5-4DC5-B0E7-680166966720}" srcOrd="1" destOrd="0" presId="urn:microsoft.com/office/officeart/2005/8/layout/target3"/>
    <dgm:cxn modelId="{B7594840-ABB2-4A39-B0A8-CEE32F556005}" type="presParOf" srcId="{FE47432B-CA46-450C-8D8F-66C300A95B52}" destId="{F69CC921-512E-49F4-824C-A648EC5F27A5}" srcOrd="2" destOrd="0" presId="urn:microsoft.com/office/officeart/2005/8/layout/target3"/>
    <dgm:cxn modelId="{DC2DB8D7-7857-4275-8EC1-2127F7097057}" type="presParOf" srcId="{FE47432B-CA46-450C-8D8F-66C300A95B52}" destId="{61C9CE18-EDA6-4EDF-BA1C-09779D38FBBF}" srcOrd="3" destOrd="0" presId="urn:microsoft.com/office/officeart/2005/8/layout/target3"/>
    <dgm:cxn modelId="{A4008BD5-2529-4D01-9F9C-2CA816BB9D29}" type="presParOf" srcId="{FE47432B-CA46-450C-8D8F-66C300A95B52}" destId="{D60DEAAB-7AFE-435A-ACF6-18851E4B0426}" srcOrd="4" destOrd="0" presId="urn:microsoft.com/office/officeart/2005/8/layout/target3"/>
    <dgm:cxn modelId="{3116857F-7249-4C41-92AC-8E8FFF053FE6}" type="presParOf" srcId="{FE47432B-CA46-450C-8D8F-66C300A95B52}" destId="{F7B3C0B7-F0F7-4F49-B02C-3630F8C5FAE5}" srcOrd="5" destOrd="0" presId="urn:microsoft.com/office/officeart/2005/8/layout/target3"/>
    <dgm:cxn modelId="{D34F2E5C-E848-4B5B-8B0B-0CE72EDEBE71}" type="presParOf" srcId="{FE47432B-CA46-450C-8D8F-66C300A95B52}" destId="{C9DA9446-E2D3-4F6A-8960-3CADFBF870B8}" srcOrd="6" destOrd="0" presId="urn:microsoft.com/office/officeart/2005/8/layout/target3"/>
    <dgm:cxn modelId="{6FCF608F-49F2-44F4-9B67-433F37B6CC0E}" type="presParOf" srcId="{FE47432B-CA46-450C-8D8F-66C300A95B52}" destId="{9726EC6F-D322-4CD3-B489-1BE3DF7CE70B}" srcOrd="7" destOrd="0" presId="urn:microsoft.com/office/officeart/2005/8/layout/target3"/>
    <dgm:cxn modelId="{8C2DB640-205B-4DF5-B82F-1F42F903350A}" type="presParOf" srcId="{FE47432B-CA46-450C-8D8F-66C300A95B52}" destId="{645AA564-2E9E-4954-AD87-AE01782CEC59}" srcOrd="8" destOrd="0" presId="urn:microsoft.com/office/officeart/2005/8/layout/target3"/>
    <dgm:cxn modelId="{833C7551-371A-4DA9-AB08-83DD3ABF6733}" type="presParOf" srcId="{FE47432B-CA46-450C-8D8F-66C300A95B52}" destId="{8538CAC4-6A86-42B8-B5AF-2FF155DB9D02}" srcOrd="9" destOrd="0" presId="urn:microsoft.com/office/officeart/2005/8/layout/target3"/>
    <dgm:cxn modelId="{63337DA9-60F2-4696-AD27-014C76F802BD}" type="presParOf" srcId="{FE47432B-CA46-450C-8D8F-66C300A95B52}" destId="{26FD6024-A07F-46D0-8BC0-B5E595C5673D}" srcOrd="10" destOrd="0" presId="urn:microsoft.com/office/officeart/2005/8/layout/target3"/>
    <dgm:cxn modelId="{2F1ED8FF-EEE8-49B9-9838-F5765C0A3853}" type="presParOf" srcId="{FE47432B-CA46-450C-8D8F-66C300A95B52}" destId="{E73F1C26-6DCD-4001-88B9-355E01E2BCE7}" srcOrd="11" destOrd="0" presId="urn:microsoft.com/office/officeart/2005/8/layout/target3"/>
    <dgm:cxn modelId="{ACE56EA0-2200-4D1D-9A3D-6C28A32A547D}" type="presParOf" srcId="{FE47432B-CA46-450C-8D8F-66C300A95B52}" destId="{8E23E229-92FC-49D1-B5FE-0303176B8A4E}" srcOrd="12" destOrd="0" presId="urn:microsoft.com/office/officeart/2005/8/layout/target3"/>
    <dgm:cxn modelId="{136BA6A9-4A0F-4BF8-859D-D7B90F65A8D0}" type="presParOf" srcId="{FE47432B-CA46-450C-8D8F-66C300A95B52}" destId="{8467D0EB-87A2-4285-8ACA-0398EFBF29BC}" srcOrd="13" destOrd="0" presId="urn:microsoft.com/office/officeart/2005/8/layout/target3"/>
    <dgm:cxn modelId="{B62F140F-2711-4927-B975-DD78D12AEA9E}" type="presParOf" srcId="{FE47432B-CA46-450C-8D8F-66C300A95B52}" destId="{DBA8199F-D892-4A8E-A352-2B7844050E09}" srcOrd="14" destOrd="0" presId="urn:microsoft.com/office/officeart/2005/8/layout/target3"/>
    <dgm:cxn modelId="{2A822A92-8462-43FF-B98C-BDEE1C353E2A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9E937A-C804-46BC-8E69-4EA5C5128F14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ED39EC-A4A0-4288-9119-BA45C3BA3BB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0547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ED39EC-A4A0-4288-9119-BA45C3BA3BB3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75417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 nutné připravit si z papíru fotbalový míč.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ED39EC-A4A0-4288-9119-BA45C3BA3BB3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25138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39026-92DC-49F2-B2B9-4DD8F2B5257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97704-82BF-4F0D-B8B2-007F9923347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39026-92DC-49F2-B2B9-4DD8F2B5257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97704-82BF-4F0D-B8B2-007F9923347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39026-92DC-49F2-B2B9-4DD8F2B5257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97704-82BF-4F0D-B8B2-007F9923347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39026-92DC-49F2-B2B9-4DD8F2B5257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97704-82BF-4F0D-B8B2-007F9923347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39026-92DC-49F2-B2B9-4DD8F2B5257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97704-82BF-4F0D-B8B2-007F9923347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39026-92DC-49F2-B2B9-4DD8F2B5257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97704-82BF-4F0D-B8B2-007F9923347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39026-92DC-49F2-B2B9-4DD8F2B5257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97704-82BF-4F0D-B8B2-007F9923347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39026-92DC-49F2-B2B9-4DD8F2B5257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97704-82BF-4F0D-B8B2-007F9923347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39026-92DC-49F2-B2B9-4DD8F2B5257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97704-82BF-4F0D-B8B2-007F9923347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39026-92DC-49F2-B2B9-4DD8F2B5257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97704-82BF-4F0D-B8B2-007F9923347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39026-92DC-49F2-B2B9-4DD8F2B5257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97704-82BF-4F0D-B8B2-007F9923347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4248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28208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8442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1801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11205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37174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2356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02149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87701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18283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27091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91761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5003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089652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31016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310093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597599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098307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23880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659676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29690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0897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2DB39026-92DC-49F2-B2B9-4DD8F2B5257A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C3397704-82BF-4F0D-B8B2-007F99233470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706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351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65780101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566395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VY_32_INOVACE_13_S03-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M-2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Sčítání a odčítání do100 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(procvičování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106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4657986"/>
              </p:ext>
            </p:extLst>
          </p:nvPr>
        </p:nvGraphicFramePr>
        <p:xfrm>
          <a:off x="539552" y="3356992"/>
          <a:ext cx="8280920" cy="30129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– obrázky – stovková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tabule.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řeší příklady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sčítání a odčítání jednotek a desítek do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100,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umí počítat matematické řetězy a vyhledávají a spojují příklady se stejným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výsledkem.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hrají matematickou hru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,,Početní fotbal“.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7036968"/>
              </p:ext>
            </p:extLst>
          </p:nvPr>
        </p:nvGraphicFramePr>
        <p:xfrm>
          <a:off x="539552" y="1196752"/>
          <a:ext cx="8280920" cy="2088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procvičení sčítání a odčítání do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100.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sčítá a odčítá příklady do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100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umí sčítat a odčítat jednotky i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desítky,  řeší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početní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řetězy,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vyhledává příklady se stejným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výsledkem.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153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Sčítání a odčítání do 100</a:t>
            </a:r>
          </a:p>
          <a:p>
            <a:r>
              <a:rPr lang="cs-CZ" dirty="0" smtClean="0"/>
              <a:t>(procvičování)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Matematika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9972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4104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Buď učitelem a prověř znalosti spolužáků.</a:t>
            </a:r>
            <a:endParaRPr lang="cs-CZ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124744"/>
            <a:ext cx="634981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26 +   4 =                                    56  –   4 =                                  67 +   6 = </a:t>
            </a:r>
          </a:p>
          <a:p>
            <a:r>
              <a:rPr lang="cs-CZ" dirty="0" smtClean="0"/>
              <a:t>32 +   7 =                                    72  – 40 =                                  41 -  30 = </a:t>
            </a:r>
          </a:p>
          <a:p>
            <a:r>
              <a:rPr lang="cs-CZ" dirty="0" smtClean="0"/>
              <a:t>21 + 30 =                                    23  -    3 =                                  39 -    7 =</a:t>
            </a:r>
          </a:p>
          <a:p>
            <a:r>
              <a:rPr lang="cs-CZ" dirty="0" smtClean="0"/>
              <a:t>  9 + 18 =                                    94  -  90 =                                  15 +   8 =</a:t>
            </a:r>
          </a:p>
          <a:p>
            <a:r>
              <a:rPr lang="cs-CZ" dirty="0"/>
              <a:t> </a:t>
            </a:r>
            <a:r>
              <a:rPr lang="cs-CZ" dirty="0" smtClean="0"/>
              <a:t> 5 + 45 =                                    58  -    7 =                                  82 +   5 =</a:t>
            </a:r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2588484" y="425699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bg1"/>
                </a:solidFill>
              </a:rPr>
              <a:t>36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 rot="13371645">
            <a:off x="1966735" y="3854786"/>
            <a:ext cx="864096" cy="360040"/>
          </a:xfrm>
          <a:prstGeom prst="right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6-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 rot="10800000">
            <a:off x="1724388" y="4534172"/>
            <a:ext cx="864096" cy="360040"/>
          </a:xfrm>
          <a:prstGeom prst="right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9+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 rot="8512536">
            <a:off x="1954863" y="5112700"/>
            <a:ext cx="864096" cy="360040"/>
          </a:xfrm>
          <a:prstGeom prst="right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8-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 rot="5400000">
            <a:off x="2613636" y="5430273"/>
            <a:ext cx="864096" cy="360040"/>
          </a:xfrm>
          <a:prstGeom prst="right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-5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 rot="16200000">
            <a:off x="2625175" y="3616679"/>
            <a:ext cx="864096" cy="360040"/>
          </a:xfrm>
          <a:prstGeom prst="right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-10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 rot="19301439">
            <a:off x="3285676" y="3943276"/>
            <a:ext cx="864096" cy="360040"/>
          </a:xfrm>
          <a:prstGeom prst="right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+5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3502884" y="4532384"/>
            <a:ext cx="864096" cy="360040"/>
          </a:xfrm>
          <a:prstGeom prst="right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-4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Šipka doprava 11"/>
          <p:cNvSpPr/>
          <p:nvPr/>
        </p:nvSpPr>
        <p:spPr>
          <a:xfrm rot="2790974">
            <a:off x="3231238" y="5162520"/>
            <a:ext cx="864096" cy="360040"/>
          </a:xfrm>
          <a:prstGeom prst="right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+20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148323" y="4439134"/>
            <a:ext cx="576064" cy="55011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1504917" y="5426013"/>
            <a:ext cx="576064" cy="55011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1580371" y="3274828"/>
            <a:ext cx="576064" cy="55011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2769191" y="2814534"/>
            <a:ext cx="576064" cy="55011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4003129" y="3392896"/>
            <a:ext cx="576064" cy="55011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4366980" y="4424766"/>
            <a:ext cx="576064" cy="55011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3868765" y="5563552"/>
            <a:ext cx="576064" cy="55011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2757652" y="6035488"/>
            <a:ext cx="576064" cy="55011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26208" y="2584541"/>
            <a:ext cx="3239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Spoj příklady se stejným výsledkem.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5809247" y="2956320"/>
            <a:ext cx="1152128" cy="64191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35+9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5809247" y="5105058"/>
            <a:ext cx="1152128" cy="64191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94-90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5841358" y="5838610"/>
            <a:ext cx="1152128" cy="64191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40+40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542488" y="5779902"/>
            <a:ext cx="1152128" cy="64191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64-60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6" name="Mrak 25"/>
          <p:cNvSpPr/>
          <p:nvPr/>
        </p:nvSpPr>
        <p:spPr>
          <a:xfrm>
            <a:off x="7542488" y="5059161"/>
            <a:ext cx="1152128" cy="64191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49-5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Mrak 26"/>
          <p:cNvSpPr/>
          <p:nvPr/>
        </p:nvSpPr>
        <p:spPr>
          <a:xfrm>
            <a:off x="7510084" y="4354909"/>
            <a:ext cx="1152128" cy="64191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87-7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8" name="Mrak 27"/>
          <p:cNvSpPr/>
          <p:nvPr/>
        </p:nvSpPr>
        <p:spPr>
          <a:xfrm>
            <a:off x="7492699" y="3643891"/>
            <a:ext cx="1152128" cy="64191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46-10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Mrak 28"/>
          <p:cNvSpPr/>
          <p:nvPr/>
        </p:nvSpPr>
        <p:spPr>
          <a:xfrm>
            <a:off x="7413741" y="2953873"/>
            <a:ext cx="1152128" cy="64191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95 - 4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0" name="Mrak 29"/>
          <p:cNvSpPr/>
          <p:nvPr/>
        </p:nvSpPr>
        <p:spPr>
          <a:xfrm>
            <a:off x="5809247" y="3667954"/>
            <a:ext cx="1152128" cy="64191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27+9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1" name="Mrak 30"/>
          <p:cNvSpPr/>
          <p:nvPr/>
        </p:nvSpPr>
        <p:spPr>
          <a:xfrm>
            <a:off x="5809247" y="4378869"/>
            <a:ext cx="1152128" cy="64191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41+50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2" name="Mrak 31"/>
          <p:cNvSpPr/>
          <p:nvPr/>
        </p:nvSpPr>
        <p:spPr>
          <a:xfrm>
            <a:off x="5809310" y="2947621"/>
            <a:ext cx="1152128" cy="641910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35+9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3" name="Mrak 32"/>
          <p:cNvSpPr/>
          <p:nvPr/>
        </p:nvSpPr>
        <p:spPr>
          <a:xfrm>
            <a:off x="7542970" y="5059161"/>
            <a:ext cx="1152128" cy="641910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49-5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4" name="Mrak 33"/>
          <p:cNvSpPr/>
          <p:nvPr/>
        </p:nvSpPr>
        <p:spPr>
          <a:xfrm>
            <a:off x="5809247" y="3667954"/>
            <a:ext cx="1152128" cy="641910"/>
          </a:xfrm>
          <a:prstGeom prst="clou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27+9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5" name="Mrak 34"/>
          <p:cNvSpPr/>
          <p:nvPr/>
        </p:nvSpPr>
        <p:spPr>
          <a:xfrm>
            <a:off x="7492699" y="3643891"/>
            <a:ext cx="1152128" cy="641910"/>
          </a:xfrm>
          <a:prstGeom prst="clou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46-10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6" name="Mrak 35"/>
          <p:cNvSpPr/>
          <p:nvPr/>
        </p:nvSpPr>
        <p:spPr>
          <a:xfrm>
            <a:off x="5811270" y="4390817"/>
            <a:ext cx="1152128" cy="641910"/>
          </a:xfrm>
          <a:prstGeom prst="cloud">
            <a:avLst/>
          </a:prstGeom>
          <a:solidFill>
            <a:srgbClr val="FF7C8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41+50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7" name="Mrak 36"/>
          <p:cNvSpPr/>
          <p:nvPr/>
        </p:nvSpPr>
        <p:spPr>
          <a:xfrm>
            <a:off x="7413741" y="2953873"/>
            <a:ext cx="1152128" cy="641910"/>
          </a:xfrm>
          <a:prstGeom prst="cloud">
            <a:avLst/>
          </a:prstGeom>
          <a:solidFill>
            <a:srgbClr val="FF7C8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95 - 4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8" name="Mrak 37"/>
          <p:cNvSpPr/>
          <p:nvPr/>
        </p:nvSpPr>
        <p:spPr>
          <a:xfrm>
            <a:off x="5816090" y="5106928"/>
            <a:ext cx="1152128" cy="641910"/>
          </a:xfrm>
          <a:prstGeom prst="cloud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94-90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9" name="Mrak 38"/>
          <p:cNvSpPr/>
          <p:nvPr/>
        </p:nvSpPr>
        <p:spPr>
          <a:xfrm>
            <a:off x="7552486" y="5778528"/>
            <a:ext cx="1152128" cy="641910"/>
          </a:xfrm>
          <a:prstGeom prst="cloud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64-60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0" name="Mrak 39"/>
          <p:cNvSpPr/>
          <p:nvPr/>
        </p:nvSpPr>
        <p:spPr>
          <a:xfrm>
            <a:off x="5849270" y="5825799"/>
            <a:ext cx="1152128" cy="641910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40+40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1" name="Mrak 40"/>
          <p:cNvSpPr/>
          <p:nvPr/>
        </p:nvSpPr>
        <p:spPr>
          <a:xfrm>
            <a:off x="7492699" y="4354909"/>
            <a:ext cx="1152128" cy="641910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87-7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49460" y="2602072"/>
            <a:ext cx="1576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Pomoz sluníčku.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843493" y="1124744"/>
            <a:ext cx="39626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30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39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51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27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50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655012" y="1124744"/>
            <a:ext cx="39626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52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32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20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  4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51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215610" y="1107213"/>
            <a:ext cx="39626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73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11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32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23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87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1148323" y="3274828"/>
            <a:ext cx="576064" cy="5501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27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716275" y="4437346"/>
            <a:ext cx="576064" cy="5501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42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1037496" y="5426013"/>
            <a:ext cx="576064" cy="5501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28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3193676" y="6042341"/>
            <a:ext cx="576064" cy="5501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31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4297473" y="5550741"/>
            <a:ext cx="576064" cy="5501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56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4834771" y="4424254"/>
            <a:ext cx="576064" cy="5501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32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4475210" y="3405622"/>
            <a:ext cx="576064" cy="5501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41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3" name="Ovál 52"/>
          <p:cNvSpPr/>
          <p:nvPr/>
        </p:nvSpPr>
        <p:spPr>
          <a:xfrm>
            <a:off x="3193676" y="2814534"/>
            <a:ext cx="576064" cy="55011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26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517971" y="1107213"/>
            <a:ext cx="396262" cy="1477328"/>
          </a:xfrm>
          <a:prstGeom prst="rect">
            <a:avLst/>
          </a:prstGeom>
          <a:solidFill>
            <a:srgbClr val="00FF0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__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__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__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__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277079" y="1107213"/>
            <a:ext cx="396262" cy="1477328"/>
          </a:xfrm>
          <a:prstGeom prst="rect">
            <a:avLst/>
          </a:prstGeom>
          <a:solidFill>
            <a:srgbClr val="00FF0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__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__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__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__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819348" y="1107213"/>
            <a:ext cx="396262" cy="1477328"/>
          </a:xfrm>
          <a:prstGeom prst="rect">
            <a:avLst/>
          </a:prstGeom>
          <a:solidFill>
            <a:srgbClr val="00FF0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__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__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__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__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__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43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/>
      <p:bldP spid="44" grpId="0"/>
      <p:bldP spid="45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2751" y="116632"/>
            <a:ext cx="848180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Početní fotbal.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Pravidla </a:t>
            </a:r>
            <a:r>
              <a:rPr lang="cs-CZ" dirty="0" smtClean="0">
                <a:solidFill>
                  <a:srgbClr val="00B0F0"/>
                </a:solidFill>
              </a:rPr>
              <a:t>hry</a:t>
            </a:r>
            <a:r>
              <a:rPr lang="cs-CZ" dirty="0" smtClean="0"/>
              <a:t>: </a:t>
            </a:r>
            <a:r>
              <a:rPr lang="cs-CZ" dirty="0" smtClean="0"/>
              <a:t>hrají 2 hráči (zástupce děvčat a zástupce hochů), ten, kdo první vypočítá příklad,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může posunout míč k brance soupeře o jedno pole. Vítězem je ten, kdo střelí soupeři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více gólů. Po střelení gólu se znovu začíná na </a:t>
            </a:r>
            <a:r>
              <a:rPr lang="cs-CZ" dirty="0" smtClean="0"/>
              <a:t>středu. </a:t>
            </a:r>
            <a:r>
              <a:rPr lang="cs-CZ" dirty="0" smtClean="0"/>
              <a:t>Hráči se střídají vždy s novým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příkladem.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90725"/>
            <a:ext cx="971550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028826"/>
            <a:ext cx="966787" cy="1400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ousměrná vodorovná šipka 2"/>
          <p:cNvSpPr/>
          <p:nvPr/>
        </p:nvSpPr>
        <p:spPr>
          <a:xfrm>
            <a:off x="1187623" y="2820993"/>
            <a:ext cx="6604073" cy="242316"/>
          </a:xfrm>
          <a:prstGeom prst="left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318623" y="2709862"/>
            <a:ext cx="457200" cy="4572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2649763"/>
            <a:ext cx="2776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l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44208" y="2649763"/>
            <a:ext cx="2776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l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419872" y="2649763"/>
            <a:ext cx="2776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l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2649763"/>
            <a:ext cx="2776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l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475743" y="2649763"/>
            <a:ext cx="2776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232712" y="2634345"/>
            <a:ext cx="2776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6" name="TextovéPole 5"/>
          <p:cNvSpPr txBox="1"/>
          <p:nvPr/>
        </p:nvSpPr>
        <p:spPr>
          <a:xfrm rot="2277020">
            <a:off x="521019" y="1754056"/>
            <a:ext cx="979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GÓÓÓL 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19404108">
            <a:off x="7588951" y="1806059"/>
            <a:ext cx="979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GÓÓÓL 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81688" y="3837353"/>
            <a:ext cx="135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28 +   7 = ___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81688" y="4744279"/>
            <a:ext cx="1362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57 -   5  = ___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17392" y="3837353"/>
            <a:ext cx="1362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36  -   5 = ___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17392" y="4126106"/>
            <a:ext cx="135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49  +  4 = ___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617392" y="4430906"/>
            <a:ext cx="1362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51  -   6 = ___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07772" y="4718037"/>
            <a:ext cx="1362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70  -   5 = ___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12582" y="5010248"/>
            <a:ext cx="135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82 + 10 = ___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38192" y="5049079"/>
            <a:ext cx="135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62 +   9 = ___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138192" y="4744279"/>
            <a:ext cx="1362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57 -    5 = ___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38192" y="4437471"/>
            <a:ext cx="1362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94 -    4 = ___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138192" y="4126106"/>
            <a:ext cx="135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 + 20 = ___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138192" y="3837353"/>
            <a:ext cx="135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28 +   7 = ___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878352" y="5010248"/>
            <a:ext cx="1410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82 + 10 = ___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878352" y="4735706"/>
            <a:ext cx="1362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70  -   5 = ___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896363" y="4430906"/>
            <a:ext cx="1362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51  -   6 = ___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96363" y="4126106"/>
            <a:ext cx="135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49  +  4 = ___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896363" y="3837353"/>
            <a:ext cx="1362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36  -   5 = ___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981688" y="4437471"/>
            <a:ext cx="1362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94 -   4  = ___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981688" y="4126106"/>
            <a:ext cx="135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 + 20 = ___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981688" y="5049079"/>
            <a:ext cx="135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62 +  9  = 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2751" y="5952219"/>
            <a:ext cx="42146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První dva sloupečky počítej do školního sešitu.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6643" y="2662634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DÍVKY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275091" y="2662634"/>
            <a:ext cx="647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HOŠI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4439211" y="2834147"/>
            <a:ext cx="216024" cy="21600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686036" y="1763125"/>
            <a:ext cx="1842171" cy="738664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SKORE (body)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______  </a:t>
            </a:r>
            <a:r>
              <a:rPr lang="cs-CZ" sz="2400" dirty="0" smtClean="0">
                <a:solidFill>
                  <a:schemeClr val="bg1"/>
                </a:solidFill>
              </a:rPr>
              <a:t>:</a:t>
            </a:r>
            <a:r>
              <a:rPr lang="cs-CZ" dirty="0" smtClean="0">
                <a:solidFill>
                  <a:schemeClr val="bg1"/>
                </a:solidFill>
              </a:rPr>
              <a:t>  _______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536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4" presetClass="entr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14" presetClass="entr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14" presetClass="entr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14" presetClass="entr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14" presetClass="entr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14" presetClass="entr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3" presetID="14" presetClass="entr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14" presetClass="entr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14" presetClass="entr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14" presetClass="entr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7" grpId="2"/>
      <p:bldP spid="16" grpId="0"/>
      <p:bldP spid="16" grpId="1"/>
      <p:bldP spid="16" grpId="2"/>
      <p:bldP spid="17" grpId="0"/>
      <p:bldP spid="17" grpId="1"/>
      <p:bldP spid="17" grpId="2"/>
      <p:bldP spid="18" grpId="0"/>
      <p:bldP spid="18" grpId="1"/>
      <p:bldP spid="18" grpId="2"/>
      <p:bldP spid="19" grpId="0"/>
      <p:bldP spid="19" grpId="1"/>
      <p:bldP spid="19" grpId="2"/>
      <p:bldP spid="20" grpId="0"/>
      <p:bldP spid="20" grpId="1"/>
      <p:bldP spid="20" grpId="2"/>
      <p:bldP spid="21" grpId="0"/>
      <p:bldP spid="21" grpId="1"/>
      <p:bldP spid="21" grpId="2"/>
      <p:bldP spid="22" grpId="0"/>
      <p:bldP spid="22" grpId="1"/>
      <p:bldP spid="23" grpId="0"/>
      <p:bldP spid="23" grpId="1"/>
      <p:bldP spid="24" grpId="0"/>
      <p:bldP spid="24" grpId="1"/>
      <p:bldP spid="25" grpId="0"/>
      <p:bldP spid="25" grpId="1"/>
      <p:bldP spid="26" grpId="0"/>
      <p:bldP spid="26" grpId="1"/>
      <p:bldP spid="27" grpId="0"/>
      <p:bldP spid="27" grpId="1"/>
      <p:bldP spid="28" grpId="0"/>
      <p:bldP spid="28" grpId="1"/>
      <p:bldP spid="29" grpId="0"/>
      <p:bldP spid="29" grpId="1"/>
      <p:bldP spid="30" grpId="0"/>
      <p:bldP spid="30" grpId="1"/>
      <p:bldP spid="31" grpId="0"/>
      <p:bldP spid="31" grpId="1"/>
      <p:bldP spid="32" grpId="0"/>
      <p:bldP spid="32" grpId="1"/>
      <p:bldP spid="32" grpId="2"/>
      <p:bldP spid="33" grpId="0"/>
      <p:bldP spid="33" grpId="1"/>
      <p:bldP spid="33" grpId="2"/>
      <p:bldP spid="34" grpId="0"/>
      <p:bldP spid="34" grpId="1"/>
      <p:bldP spid="34" gr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980728"/>
            <a:ext cx="3810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byly použity vlastní </a:t>
            </a:r>
            <a:r>
              <a:rPr lang="cs-CZ" dirty="0" smtClean="0"/>
              <a:t>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6394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520</TotalTime>
  <Words>578</Words>
  <Application>Microsoft Office PowerPoint</Application>
  <PresentationFormat>Předvádění na obrazovce (4:3)</PresentationFormat>
  <Paragraphs>163</Paragraphs>
  <Slides>6</Slides>
  <Notes>2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Horizont</vt:lpstr>
      <vt:lpstr>Motiv systému Office</vt:lpstr>
      <vt:lpstr>1_Motiv systému Office</vt:lpstr>
      <vt:lpstr>Prezentace aplikace PowerPoint</vt:lpstr>
      <vt:lpstr>ANOTACE:</vt:lpstr>
      <vt:lpstr>Matematika 2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2</dc:title>
  <dc:creator>MatejovicovaA</dc:creator>
  <cp:lastModifiedBy>admin</cp:lastModifiedBy>
  <cp:revision>29</cp:revision>
  <dcterms:created xsi:type="dcterms:W3CDTF">2012-01-28T13:38:34Z</dcterms:created>
  <dcterms:modified xsi:type="dcterms:W3CDTF">2012-07-11T22:46:08Z</dcterms:modified>
</cp:coreProperties>
</file>