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56" r:id="rId4"/>
    <p:sldId id="257" r:id="rId5"/>
    <p:sldId id="260" r:id="rId6"/>
    <p:sldId id="271" r:id="rId7"/>
    <p:sldId id="258" r:id="rId8"/>
    <p:sldId id="267" r:id="rId9"/>
    <p:sldId id="259" r:id="rId10"/>
    <p:sldId id="268" r:id="rId11"/>
    <p:sldId id="263" r:id="rId12"/>
    <p:sldId id="266" r:id="rId13"/>
    <p:sldId id="265" r:id="rId14"/>
    <p:sldId id="262" r:id="rId15"/>
    <p:sldId id="269" r:id="rId16"/>
    <p:sldId id="270" r:id="rId17"/>
    <p:sldId id="274" r:id="rId18"/>
    <p:sldId id="26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4660"/>
  </p:normalViewPr>
  <p:slideViewPr>
    <p:cSldViewPr>
      <p:cViewPr varScale="1">
        <p:scale>
          <a:sx n="64" d="100"/>
          <a:sy n="64" d="100"/>
        </p:scale>
        <p:origin x="-16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BC5C80-C6F0-4998-A66E-01DFA7189A4D}" type="presOf" srcId="{100B6B2E-82E6-4C11-B19B-F2DB3A0EA64F}" destId="{DBA8199F-D892-4A8E-A352-2B7844050E09}" srcOrd="1" destOrd="0" presId="urn:microsoft.com/office/officeart/2005/8/layout/target3"/>
    <dgm:cxn modelId="{DCCE170B-3454-40B8-8870-9BCA79F4301C}" type="presOf" srcId="{27FE2D31-D344-4B63-A89A-A89AB0D9F3E3}" destId="{FE47432B-CA46-450C-8D8F-66C300A95B52}" srcOrd="0" destOrd="0" presId="urn:microsoft.com/office/officeart/2005/8/layout/target3"/>
    <dgm:cxn modelId="{442E4B09-1F2E-4E8D-80AB-5C7B01D95A88}" type="presOf" srcId="{130831A4-0540-4EC5-8F5A-93030E89D2D9}" destId="{F69CC921-512E-49F4-824C-A648EC5F27A5}" srcOrd="0" destOrd="0" presId="urn:microsoft.com/office/officeart/2005/8/layout/target3"/>
    <dgm:cxn modelId="{E6F777CE-05EE-474A-9A91-6FC08676A7A9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C3B94B6-FB3F-4044-8D3A-A9CAC395D93C}" type="presOf" srcId="{914700B9-77B5-440A-A438-DE98B6D4894D}" destId="{BD9AF279-D483-48F2-BBBD-45F8E8923512}" srcOrd="1" destOrd="0" presId="urn:microsoft.com/office/officeart/2005/8/layout/target3"/>
    <dgm:cxn modelId="{84FF3E1E-8CDD-4620-BD30-73699C654F2D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1D24570-EC80-4C3F-9903-034821D8CAFE}" type="presOf" srcId="{914700B9-77B5-440A-A438-DE98B6D4894D}" destId="{E73F1C26-6DCD-4001-88B9-355E01E2BCE7}" srcOrd="0" destOrd="0" presId="urn:microsoft.com/office/officeart/2005/8/layout/target3"/>
    <dgm:cxn modelId="{B13E53F6-40A0-41E2-A2EA-A22FBDA5C6E7}" type="presOf" srcId="{100B6B2E-82E6-4C11-B19B-F2DB3A0EA64F}" destId="{645AA564-2E9E-4954-AD87-AE01782CEC59}" srcOrd="0" destOrd="0" presId="urn:microsoft.com/office/officeart/2005/8/layout/target3"/>
    <dgm:cxn modelId="{0DD685D3-692D-470B-BCA3-DA969B7C874A}" type="presOf" srcId="{1D8420EA-BFA0-403B-80F5-647FA396CC45}" destId="{8467D0EB-87A2-4285-8ACA-0398EFBF29BC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C818A217-632A-47C0-ABAF-690BC20D7ABF}" type="presParOf" srcId="{FE47432B-CA46-450C-8D8F-66C300A95B52}" destId="{B522209E-30D0-49D6-A340-2D383A11C668}" srcOrd="0" destOrd="0" presId="urn:microsoft.com/office/officeart/2005/8/layout/target3"/>
    <dgm:cxn modelId="{3E77B87E-7C5A-4364-B460-8C9C7097656F}" type="presParOf" srcId="{FE47432B-CA46-450C-8D8F-66C300A95B52}" destId="{ED5A8377-51D5-4DC5-B0E7-680166966720}" srcOrd="1" destOrd="0" presId="urn:microsoft.com/office/officeart/2005/8/layout/target3"/>
    <dgm:cxn modelId="{948CE7DB-93EB-4348-9F6B-6630291A66F3}" type="presParOf" srcId="{FE47432B-CA46-450C-8D8F-66C300A95B52}" destId="{F69CC921-512E-49F4-824C-A648EC5F27A5}" srcOrd="2" destOrd="0" presId="urn:microsoft.com/office/officeart/2005/8/layout/target3"/>
    <dgm:cxn modelId="{016FCE8C-F6B4-47C7-AB7F-EC956FE4CA04}" type="presParOf" srcId="{FE47432B-CA46-450C-8D8F-66C300A95B52}" destId="{61C9CE18-EDA6-4EDF-BA1C-09779D38FBBF}" srcOrd="3" destOrd="0" presId="urn:microsoft.com/office/officeart/2005/8/layout/target3"/>
    <dgm:cxn modelId="{6EEA8FF3-CB9D-4910-BF25-0C7177E83A87}" type="presParOf" srcId="{FE47432B-CA46-450C-8D8F-66C300A95B52}" destId="{D60DEAAB-7AFE-435A-ACF6-18851E4B0426}" srcOrd="4" destOrd="0" presId="urn:microsoft.com/office/officeart/2005/8/layout/target3"/>
    <dgm:cxn modelId="{34712571-2CDC-44B0-8396-4A7EFEF9468A}" type="presParOf" srcId="{FE47432B-CA46-450C-8D8F-66C300A95B52}" destId="{F7B3C0B7-F0F7-4F49-B02C-3630F8C5FAE5}" srcOrd="5" destOrd="0" presId="urn:microsoft.com/office/officeart/2005/8/layout/target3"/>
    <dgm:cxn modelId="{FE240786-2EC6-4734-BFA1-32F0BFDD88EC}" type="presParOf" srcId="{FE47432B-CA46-450C-8D8F-66C300A95B52}" destId="{C9DA9446-E2D3-4F6A-8960-3CADFBF870B8}" srcOrd="6" destOrd="0" presId="urn:microsoft.com/office/officeart/2005/8/layout/target3"/>
    <dgm:cxn modelId="{27850998-F627-4B8B-8050-59D0749FD5A8}" type="presParOf" srcId="{FE47432B-CA46-450C-8D8F-66C300A95B52}" destId="{9726EC6F-D322-4CD3-B489-1BE3DF7CE70B}" srcOrd="7" destOrd="0" presId="urn:microsoft.com/office/officeart/2005/8/layout/target3"/>
    <dgm:cxn modelId="{C854482E-642C-4D77-9A21-3BE7102C70A6}" type="presParOf" srcId="{FE47432B-CA46-450C-8D8F-66C300A95B52}" destId="{645AA564-2E9E-4954-AD87-AE01782CEC59}" srcOrd="8" destOrd="0" presId="urn:microsoft.com/office/officeart/2005/8/layout/target3"/>
    <dgm:cxn modelId="{4F4839DC-8C1A-453F-8383-3B5BF60D5CC1}" type="presParOf" srcId="{FE47432B-CA46-450C-8D8F-66C300A95B52}" destId="{8538CAC4-6A86-42B8-B5AF-2FF155DB9D02}" srcOrd="9" destOrd="0" presId="urn:microsoft.com/office/officeart/2005/8/layout/target3"/>
    <dgm:cxn modelId="{5B0E3FB1-1F79-4B44-8B21-C3B98F5AF829}" type="presParOf" srcId="{FE47432B-CA46-450C-8D8F-66C300A95B52}" destId="{26FD6024-A07F-46D0-8BC0-B5E595C5673D}" srcOrd="10" destOrd="0" presId="urn:microsoft.com/office/officeart/2005/8/layout/target3"/>
    <dgm:cxn modelId="{2619F023-1B6A-4525-9D31-4E567ED7E1C4}" type="presParOf" srcId="{FE47432B-CA46-450C-8D8F-66C300A95B52}" destId="{E73F1C26-6DCD-4001-88B9-355E01E2BCE7}" srcOrd="11" destOrd="0" presId="urn:microsoft.com/office/officeart/2005/8/layout/target3"/>
    <dgm:cxn modelId="{83FA4CED-BB59-4904-9D37-C0CECA8426F3}" type="presParOf" srcId="{FE47432B-CA46-450C-8D8F-66C300A95B52}" destId="{8E23E229-92FC-49D1-B5FE-0303176B8A4E}" srcOrd="12" destOrd="0" presId="urn:microsoft.com/office/officeart/2005/8/layout/target3"/>
    <dgm:cxn modelId="{A25B95BE-3FAC-49C2-AB87-B29A36EE5BCD}" type="presParOf" srcId="{FE47432B-CA46-450C-8D8F-66C300A95B52}" destId="{8467D0EB-87A2-4285-8ACA-0398EFBF29BC}" srcOrd="13" destOrd="0" presId="urn:microsoft.com/office/officeart/2005/8/layout/target3"/>
    <dgm:cxn modelId="{94799645-6366-4933-8512-7EBB46646A23}" type="presParOf" srcId="{FE47432B-CA46-450C-8D8F-66C300A95B52}" destId="{DBA8199F-D892-4A8E-A352-2B7844050E09}" srcOrd="14" destOrd="0" presId="urn:microsoft.com/office/officeart/2005/8/layout/target3"/>
    <dgm:cxn modelId="{8CAA80FA-33A2-4C87-9E90-681CF90ED3E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3271C4E-5AAF-4D41-B066-2AE0A82C56A1}" type="datetimeFigureOut">
              <a:rPr lang="cs-CZ" smtClean="0"/>
              <a:pPr/>
              <a:t>10.10.2012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3845909-4EE2-4A63-B64D-31906AF379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  <p:sndAc>
      <p:stSnd>
        <p:snd r:embed="rId13" name="whoosh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wmf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Eckert10.jpg" TargetMode="External"/><Relationship Id="rId13" Type="http://schemas.openxmlformats.org/officeDocument/2006/relationships/hyperlink" Target="http://cs.wikipedia.org/wiki/Soubor:God2-Sistine_Chapel.png" TargetMode="External"/><Relationship Id="rId3" Type="http://schemas.openxmlformats.org/officeDocument/2006/relationships/hyperlink" Target="http://cs.wikipedia.org/wiki/Soubor:Palais_Clam-Gallas_(straircase_ceiling).JPG" TargetMode="External"/><Relationship Id="rId7" Type="http://schemas.openxmlformats.org/officeDocument/2006/relationships/hyperlink" Target="http://cs.wikipedia.org/wiki/Soubor:VeronaSanZenoMaggioreCloister.jpg" TargetMode="External"/><Relationship Id="rId12" Type="http://schemas.openxmlformats.org/officeDocument/2006/relationships/hyperlink" Target="http://cs.wikipedia.org/wiki/Soubor:Lady_with_an_Ermine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reznice_PB_CZ_chateau_sgraffito_detail_605.jpg" TargetMode="External"/><Relationship Id="rId11" Type="http://schemas.openxmlformats.org/officeDocument/2006/relationships/hyperlink" Target="http://cs.wikipedia.org/wiki/Soubor:Leonardo_self.jpg" TargetMode="External"/><Relationship Id="rId5" Type="http://schemas.openxmlformats.org/officeDocument/2006/relationships/hyperlink" Target="http://cs.wikipedia.org/wiki/Soubor:Renaissance_house.jpg" TargetMode="External"/><Relationship Id="rId10" Type="http://schemas.openxmlformats.org/officeDocument/2006/relationships/hyperlink" Target="http://cs.wikipedia.org/wiki/Soubor:T&#345;_z&#225;mek_1.jpg" TargetMode="External"/><Relationship Id="rId4" Type="http://schemas.openxmlformats.org/officeDocument/2006/relationships/hyperlink" Target="http://cs.wikipedia.org/wiki/Soubor:Litomysl3.jpg" TargetMode="External"/><Relationship Id="rId9" Type="http://schemas.openxmlformats.org/officeDocument/2006/relationships/hyperlink" Target="http://cs.wikipedia.org/wiki/Soubor:Jind&#345;ich&#367;v_Hradec-z&#225;mek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Dokument_aplikace_Microsoft_Office_Word_97-_20031.doc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1536333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VY_32_INOVACE_12_S06-D-7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společnost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Renesance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01208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0993374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seznámení žáka se základními rysy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renesanční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kultury a připomenutí staveb 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renesančního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stylu na našem území.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si uvědomuje časové zařazení uměleckého slohu, jeho základních stavebních rysů a významných památek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dále umí rozpoznat odlišnosti mezi jednotlivými  stavebními slohy. 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000" b="1" dirty="0" smtClean="0"/>
              <a:t>Dějepis 7.ročník</a:t>
            </a:r>
            <a:endParaRPr lang="cs-CZ" sz="4000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Renesance</a:t>
            </a:r>
            <a:endParaRPr lang="cs-CZ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unce 3"/>
          <p:cNvSpPr/>
          <p:nvPr/>
        </p:nvSpPr>
        <p:spPr>
          <a:xfrm>
            <a:off x="4429124" y="335756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pic>
        <p:nvPicPr>
          <p:cNvPr id="1035" name="Picture 11" descr="C:\Users\Aja\AppData\Local\Microsoft\Windows\Temporary Internet Files\Content.IE5\4QJ46L3Y\MC900057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8775" y="588963"/>
            <a:ext cx="1031875" cy="18319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/>
          <a:lstStyle/>
          <a:p>
            <a:pPr hangingPunct="0">
              <a:buNone/>
            </a:pPr>
            <a:endParaRPr lang="cs-CZ" dirty="0" smtClean="0"/>
          </a:p>
          <a:p>
            <a:pPr hangingPunct="0"/>
            <a:r>
              <a:rPr lang="cs-CZ" sz="2400" b="1" dirty="0" smtClean="0">
                <a:latin typeface="Times New Roman" pitchFamily="18" charset="0"/>
              </a:rPr>
              <a:t>Renesance vznikla v Itálii ve 14. století. Inspirovala se v antice. </a:t>
            </a:r>
          </a:p>
          <a:p>
            <a:pPr hangingPunct="0"/>
            <a:r>
              <a:rPr lang="cs-CZ" sz="2400" b="1" i="1" dirty="0" smtClean="0">
                <a:latin typeface="Times New Roman" pitchFamily="18" charset="0"/>
              </a:rPr>
              <a:t>Doplň na časovou přímku předchozí dva umělecké slohy a dobu jejich vzniku</a:t>
            </a: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endParaRPr lang="cs-CZ" sz="2400" b="1" i="1" dirty="0" smtClean="0">
              <a:latin typeface="Times New Roman" pitchFamily="18" charset="0"/>
            </a:endParaRPr>
          </a:p>
          <a:p>
            <a:pPr hangingPunct="0"/>
            <a:r>
              <a:rPr lang="cs-CZ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</a:t>
            </a:r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11.stol.                  2.pol. 12.stol.                          14.stol.</a:t>
            </a:r>
            <a:endParaRPr lang="cs-CZ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hangingPunc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Renesance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714348" y="3786190"/>
            <a:ext cx="8001056" cy="642942"/>
          </a:xfrm>
          <a:prstGeom prst="rightArrow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928662" y="3643314"/>
            <a:ext cx="484632" cy="978408"/>
          </a:xfrm>
          <a:prstGeom prst="downArrow">
            <a:avLst/>
          </a:prstGeom>
          <a:solidFill>
            <a:srgbClr val="7030A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3214678" y="3643314"/>
            <a:ext cx="484632" cy="978408"/>
          </a:xfrm>
          <a:prstGeom prst="downArrow">
            <a:avLst/>
          </a:prstGeom>
          <a:solidFill>
            <a:srgbClr val="7030A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dolů 6"/>
          <p:cNvSpPr/>
          <p:nvPr/>
        </p:nvSpPr>
        <p:spPr>
          <a:xfrm>
            <a:off x="6643702" y="3714752"/>
            <a:ext cx="484632" cy="978408"/>
          </a:xfrm>
          <a:prstGeom prst="downArrow">
            <a:avLst/>
          </a:prstGeom>
          <a:solidFill>
            <a:srgbClr val="7030A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857884" y="4714884"/>
            <a:ext cx="2571768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Renesance 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a 8"/>
          <p:cNvSpPr/>
          <p:nvPr/>
        </p:nvSpPr>
        <p:spPr>
          <a:xfrm>
            <a:off x="2857488" y="4714884"/>
            <a:ext cx="2428892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Gotika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85720" y="4714884"/>
            <a:ext cx="250033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Románský sloh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lunce 10"/>
          <p:cNvSpPr/>
          <p:nvPr/>
        </p:nvSpPr>
        <p:spPr>
          <a:xfrm>
            <a:off x="428596" y="1785926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sp>
        <p:nvSpPr>
          <p:cNvPr id="12" name="Slunce 11"/>
          <p:cNvSpPr/>
          <p:nvPr/>
        </p:nvSpPr>
        <p:spPr>
          <a:xfrm>
            <a:off x="428596" y="264318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Práce s mapou</a:t>
            </a:r>
            <a:endParaRPr lang="cs-CZ" sz="3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 algn="ctr"/>
            <a:r>
              <a:rPr lang="cs-CZ" b="1" dirty="0" smtClean="0"/>
              <a:t>Vezmi si žlutou a modrou pastelku. Nakresli dvě cesty. První cesta (kresli žlutou pastelkou) začíná ve státě, ve kterém se renesance zrodila. Pokračuje do státu, jehož renesanční osobností je Francois Villon a končí ve státě, ve kterém žil autor dramat Romeo a Julie. Druhá cesta (kresli modrou pastelkou) začíná taktéž v zemi, kde se renesance zrodila, ale pokračuje do země na Pyrenejským poloostrově, zemi býčích zápasů a koridy.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 smtClean="0"/>
              <a:t>Za kolébku renesance je považován stát na jihu Evropy připomínající botu, který?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00306"/>
            <a:ext cx="3957639" cy="3887146"/>
          </a:xfrm>
          <a:prstGeom prst="rect">
            <a:avLst/>
          </a:prstGeom>
          <a:solidFill>
            <a:schemeClr val="accent5"/>
          </a:solidFill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Slunce 7"/>
          <p:cNvSpPr/>
          <p:nvPr/>
        </p:nvSpPr>
        <p:spPr>
          <a:xfrm>
            <a:off x="642910" y="1428736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sp>
        <p:nvSpPr>
          <p:cNvPr id="9" name="Slunce 8"/>
          <p:cNvSpPr/>
          <p:nvPr/>
        </p:nvSpPr>
        <p:spPr>
          <a:xfrm>
            <a:off x="4572000" y="1428736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Práce s mapou</a:t>
            </a:r>
            <a:endParaRPr lang="cs-CZ" sz="3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cesta</a:t>
            </a:r>
            <a:endParaRPr lang="cs-CZ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cesta</a:t>
            </a:r>
          </a:p>
          <a:p>
            <a:endParaRPr lang="cs-CZ" dirty="0"/>
          </a:p>
        </p:txBody>
      </p:sp>
      <p:sp>
        <p:nvSpPr>
          <p:cNvPr id="5" name="Šipka nahoru 4"/>
          <p:cNvSpPr/>
          <p:nvPr/>
        </p:nvSpPr>
        <p:spPr>
          <a:xfrm>
            <a:off x="714348" y="2500306"/>
            <a:ext cx="1199012" cy="4000528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43108" y="5500702"/>
            <a:ext cx="1843094" cy="771524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Itálie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429388" y="2428868"/>
            <a:ext cx="2143140" cy="771524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Španělsko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2000232" y="2428868"/>
            <a:ext cx="2128846" cy="771524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Anglie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2071670" y="4000504"/>
            <a:ext cx="2071702" cy="84296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Francie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786578" y="5500702"/>
            <a:ext cx="1843094" cy="771524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Itálie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Šipka nahoru 10"/>
          <p:cNvSpPr/>
          <p:nvPr/>
        </p:nvSpPr>
        <p:spPr>
          <a:xfrm>
            <a:off x="4857752" y="2500306"/>
            <a:ext cx="1214446" cy="4071966"/>
          </a:xfrm>
          <a:prstGeom prst="up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Renesance </a:t>
            </a:r>
            <a:r>
              <a:rPr lang="cs-CZ" b="1" dirty="0" smtClean="0"/>
              <a:t>obrací</a:t>
            </a:r>
            <a:r>
              <a:rPr lang="cs-CZ" dirty="0" smtClean="0"/>
              <a:t> svůj zájem k člověku. </a:t>
            </a:r>
          </a:p>
          <a:p>
            <a:r>
              <a:rPr lang="cs-CZ" dirty="0" smtClean="0"/>
              <a:t> Renesanční architektura </a:t>
            </a:r>
            <a:r>
              <a:rPr lang="cs-CZ" b="1" dirty="0" smtClean="0"/>
              <a:t>přejímá</a:t>
            </a:r>
            <a:r>
              <a:rPr lang="cs-CZ" dirty="0" smtClean="0"/>
              <a:t> z řecké i římské architektury sloupy, arkády a klenby. </a:t>
            </a:r>
          </a:p>
          <a:p>
            <a:r>
              <a:rPr lang="cs-CZ" dirty="0" smtClean="0"/>
              <a:t>Objevují se tapiserie (tkané nástěnné koberce), táflování (obkládání stěn i stropů dřevěnými deskami s reliéfy)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i="1" dirty="0" smtClean="0"/>
              <a:t>Českou renesanci poznáme podle sgrafit, arkád, výzdoby portálů.</a:t>
            </a:r>
            <a:endParaRPr lang="cs-CZ" i="1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Renesance - znovuzrození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unce 3"/>
          <p:cNvSpPr/>
          <p:nvPr/>
        </p:nvSpPr>
        <p:spPr>
          <a:xfrm>
            <a:off x="428596" y="2071678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sp>
        <p:nvSpPr>
          <p:cNvPr id="5" name="Slunce 4"/>
          <p:cNvSpPr/>
          <p:nvPr/>
        </p:nvSpPr>
        <p:spPr>
          <a:xfrm>
            <a:off x="428596" y="2928934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sp>
        <p:nvSpPr>
          <p:cNvPr id="6" name="Slunce 5"/>
          <p:cNvSpPr/>
          <p:nvPr/>
        </p:nvSpPr>
        <p:spPr>
          <a:xfrm>
            <a:off x="428596" y="4714884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sp>
        <p:nvSpPr>
          <p:cNvPr id="7" name="Slunce 6"/>
          <p:cNvSpPr/>
          <p:nvPr/>
        </p:nvSpPr>
        <p:spPr>
          <a:xfrm>
            <a:off x="428596" y="157161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Freska je nástěná malba zhotovená na vlhké omítce. Název freska pochází </a:t>
            </a:r>
          </a:p>
          <a:p>
            <a:pPr>
              <a:buNone/>
            </a:pPr>
            <a:r>
              <a:rPr lang="cs-CZ" dirty="0" smtClean="0"/>
              <a:t>z italského al fresco </a:t>
            </a:r>
          </a:p>
          <a:p>
            <a:pPr>
              <a:buNone/>
            </a:pPr>
            <a:r>
              <a:rPr lang="cs-CZ" dirty="0" smtClean="0"/>
              <a:t>(„na čerstvo“)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Fresky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029586"/>
            <a:ext cx="4036232" cy="435216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Slunce 4"/>
          <p:cNvSpPr/>
          <p:nvPr/>
        </p:nvSpPr>
        <p:spPr>
          <a:xfrm>
            <a:off x="428596" y="164305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dirty="0" smtClean="0"/>
              <a:t>Sgrafito je nástěnná technika, která vznikla a prodělala největší rozkvět v období renesance. Touto technikou byla dekorována vnější fasáda renesančních budov, ale používalo se jí i v interiéru.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Sgrafita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786190"/>
            <a:ext cx="3571900" cy="270233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09" y="3786190"/>
            <a:ext cx="4079919" cy="260032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Slunce 5"/>
          <p:cNvSpPr/>
          <p:nvPr/>
        </p:nvSpPr>
        <p:spPr>
          <a:xfrm>
            <a:off x="428596" y="157161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Arkády = řada oblouků (minimálně dva) oddělených sloupy či pilíři.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Arkády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786058"/>
            <a:ext cx="4643470" cy="345938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500306"/>
            <a:ext cx="2631286" cy="371475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Slunce 5"/>
          <p:cNvSpPr/>
          <p:nvPr/>
        </p:nvSpPr>
        <p:spPr>
          <a:xfrm>
            <a:off x="428596" y="164305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800" b="1" dirty="0" smtClean="0">
                <a:latin typeface="Times New Roman" pitchFamily="18" charset="0"/>
              </a:rPr>
              <a:t>Zámek Litomyšl</a:t>
            </a: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cs-CZ" sz="2800" b="1" dirty="0" smtClean="0">
              <a:latin typeface="Times New Roman" pitchFamily="18" charset="0"/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1921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Významné renesanční stavby v Čechách a na Moravě</a:t>
            </a:r>
            <a:endParaRPr lang="cs-CZ" sz="36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285992"/>
            <a:ext cx="5143509" cy="385763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Slunce 4"/>
          <p:cNvSpPr/>
          <p:nvPr/>
        </p:nvSpPr>
        <p:spPr>
          <a:xfrm>
            <a:off x="214282" y="2928934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Zámek Třeboň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Renesanční stavby</a:t>
            </a:r>
            <a:endParaRPr lang="cs-CZ" sz="36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143116"/>
            <a:ext cx="5989328" cy="4347669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Slunce 4"/>
          <p:cNvSpPr/>
          <p:nvPr/>
        </p:nvSpPr>
        <p:spPr>
          <a:xfrm>
            <a:off x="214282" y="3500438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881578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Zámek Jindřichův Hradec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57256"/>
          </a:xfrm>
        </p:spPr>
        <p:txBody>
          <a:bodyPr>
            <a:no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Renesanční stavby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357430"/>
            <a:ext cx="5405449" cy="40540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Slunce 4"/>
          <p:cNvSpPr/>
          <p:nvPr/>
        </p:nvSpPr>
        <p:spPr>
          <a:xfrm>
            <a:off x="428596" y="1785926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latin typeface="Times New Roman" pitchFamily="18" charset="0"/>
              </a:rPr>
              <a:t>V předchozích snímcích jste viděli některé renesanční stavby na našem území.</a:t>
            </a:r>
          </a:p>
          <a:p>
            <a:endParaRPr lang="cs-CZ" sz="2400" b="1" dirty="0" smtClean="0">
              <a:latin typeface="Times New Roman" pitchFamily="18" charset="0"/>
            </a:endParaRPr>
          </a:p>
          <a:p>
            <a:pPr lvl="0"/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Dokázali byste přeložit a vysvětlit slovo renesance?</a:t>
            </a:r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/>
            <a:endParaRPr lang="cs-CZ" sz="2400" dirty="0" smtClean="0"/>
          </a:p>
          <a:p>
            <a:pPr lvl="0"/>
            <a:r>
              <a:rPr lang="cs-CZ" sz="2400" dirty="0" smtClean="0"/>
              <a:t>Najdi charakteristické znaky renesanční architektury.</a:t>
            </a:r>
          </a:p>
          <a:p>
            <a:pPr>
              <a:buNone/>
            </a:pPr>
            <a:r>
              <a:rPr lang="cs-CZ" sz="2400" dirty="0" smtClean="0"/>
              <a:t> </a:t>
            </a:r>
          </a:p>
          <a:p>
            <a:pPr lvl="0"/>
            <a:endParaRPr lang="cs-CZ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Doplň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857356" y="3429000"/>
            <a:ext cx="4500594" cy="120015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Znovuzrození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2071670" y="5143512"/>
            <a:ext cx="4500594" cy="1200152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Fresky, sgrafita, arkády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ja\AppData\Local\Microsoft\Windows\Temporary Internet Files\Content.IE5\I8913PAD\MC9003615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714356"/>
            <a:ext cx="1301753" cy="26887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401080" cy="5119710"/>
          </a:xfrm>
        </p:spPr>
        <p:txBody>
          <a:bodyPr>
            <a:normAutofit/>
          </a:bodyPr>
          <a:lstStyle/>
          <a:p>
            <a:r>
              <a:rPr lang="cs-CZ" b="1" i="1" dirty="0" smtClean="0"/>
              <a:t>Leonardo da Vinci </a:t>
            </a:r>
            <a:r>
              <a:rPr lang="cs-CZ" dirty="0" smtClean="0"/>
              <a:t>byl všestranná renesanční osobnost významný malíř,sochař, architekt,</a:t>
            </a:r>
          </a:p>
          <a:p>
            <a:pPr>
              <a:buNone/>
            </a:pPr>
            <a:r>
              <a:rPr lang="cs-CZ" dirty="0" smtClean="0"/>
              <a:t>přírodovědec, hudebník, spisovatel, </a:t>
            </a:r>
          </a:p>
          <a:p>
            <a:pPr>
              <a:buNone/>
            </a:pPr>
            <a:r>
              <a:rPr lang="cs-CZ" dirty="0" smtClean="0"/>
              <a:t>vynálezce</a:t>
            </a:r>
          </a:p>
          <a:p>
            <a:pPr>
              <a:buNone/>
            </a:pPr>
            <a:r>
              <a:rPr lang="cs-CZ" dirty="0" smtClean="0"/>
              <a:t>a konstruktér.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endParaRPr lang="cs-CZ" sz="2400" i="1" dirty="0" smtClean="0"/>
          </a:p>
          <a:p>
            <a:pPr>
              <a:buNone/>
            </a:pPr>
            <a:endParaRPr lang="cs-CZ" sz="2400" i="1" dirty="0" smtClean="0"/>
          </a:p>
          <a:p>
            <a:pPr>
              <a:buNone/>
            </a:pPr>
            <a:r>
              <a:rPr lang="cs-CZ" sz="2400" i="1" dirty="0" smtClean="0"/>
              <a:t>                                                                                        </a:t>
            </a:r>
          </a:p>
          <a:p>
            <a:pPr>
              <a:buNone/>
            </a:pPr>
            <a:r>
              <a:rPr lang="cs-CZ" sz="2400" i="1" dirty="0" smtClean="0"/>
              <a:t>                          </a:t>
            </a:r>
          </a:p>
          <a:p>
            <a:pPr>
              <a:buNone/>
            </a:pPr>
            <a:r>
              <a:rPr lang="cs-CZ" sz="2400" i="1" dirty="0" smtClean="0"/>
              <a:t>                          Dáma s hranostajem                   Autoportrét </a:t>
            </a:r>
            <a:endParaRPr lang="cs-CZ" sz="2400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33526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Renesanční malířství </a:t>
            </a:r>
            <a:b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000240"/>
            <a:ext cx="2768720" cy="4177489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857496"/>
            <a:ext cx="2408379" cy="328614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074" name="Picture 2" descr="C:\Users\Aja\AppData\Local\Microsoft\Windows\Temporary Internet Files\Content.IE5\S7YR0DND\MC9003616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25913"/>
            <a:ext cx="1530350" cy="1906587"/>
          </a:xfrm>
          <a:prstGeom prst="rect">
            <a:avLst/>
          </a:prstGeom>
          <a:noFill/>
        </p:spPr>
      </p:pic>
      <p:sp>
        <p:nvSpPr>
          <p:cNvPr id="7" name="Slunce 6"/>
          <p:cNvSpPr/>
          <p:nvPr/>
        </p:nvSpPr>
        <p:spPr>
          <a:xfrm>
            <a:off x="428596" y="1643050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Michelangelo Buonarroti byl umělec konce renesance, byl autorem fresek v Sixtinské kapli, kterou maloval nadvakrát a celkem 10 let. Na stěnách Sixtinské kaple jsou monumentální výjevy ze života Mojžíše a Ježíše.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Renesanční malířství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3357562"/>
            <a:ext cx="6548430" cy="3102319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2054" name="Picture 6" descr="C:\Users\Aja\AppData\Local\Microsoft\Windows\Temporary Internet Files\Content.IE5\U2E7PW9E\MC9003357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429000"/>
            <a:ext cx="1209916" cy="2677753"/>
          </a:xfrm>
          <a:prstGeom prst="rect">
            <a:avLst/>
          </a:prstGeom>
          <a:noFill/>
        </p:spPr>
      </p:pic>
      <p:sp>
        <p:nvSpPr>
          <p:cNvPr id="10" name="Slunce 9"/>
          <p:cNvSpPr/>
          <p:nvPr/>
        </p:nvSpPr>
        <p:spPr>
          <a:xfrm>
            <a:off x="428596" y="157161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Dějiny udatného českého národa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http://www.ceskatelevize.cz/ivysilani/10177109865-dejiny-udatneho-ceskeho-naroda/208552116230052-renesance/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Aja\Desktop\Výstřiže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245118"/>
            <a:ext cx="4295788" cy="505090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4572000"/>
          </a:xfrm>
        </p:spPr>
        <p:txBody>
          <a:bodyPr>
            <a:normAutofit fontScale="85000" lnSpcReduction="10000"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Všechny uveřejněné odkazy [cit. 2012-01-01]. Dostupné pod licencí Public domain na WWW: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http://cs.wikipedia.org/wiki/Soubor:Palais_Clam-Gallas_(straircase_ceiling).JPG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http://cs.wikipedia.org/wiki/Soubor:Renaissance_house.jpg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http://cs.wikipedia.org/wiki/Soubor:Breznice_PB_CZ_chateau_sgraffito_detail_605.jpg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http://cs.wikipedia.org/wiki/Soubor:VeronaSanZenoMaggioreCloister.jpg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http://cs.wikipedia.org/wiki/Soubor:Eckert10.jpg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http://cs.wikipedia.org/wiki/Soubor:Litomysl3.jpg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http://cs.wikipedia.org/wiki/Soubor:Jindřichův_Hradec-zámek.jpg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http://cs.wikipedia.org/wiki/Soubor:Tř_zámek_1.jpg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http://cs.wikipedia.org/wiki/Soubor:Leonardo_self.jpg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http://cs.wikipedia.org/wiki/Soubor:Lady_with_an_Ermine.jpg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http://cs.wikipedia.org/wiki/Soubor:God2-Sistine_Chapel.png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7030A0"/>
                </a:solidFill>
              </a:rPr>
              <a:t>Klipart (volně ke stažení Microsoft Office)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Zdroje odkazů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30809750"/>
              </p:ext>
            </p:extLst>
          </p:nvPr>
        </p:nvGraphicFramePr>
        <p:xfrm>
          <a:off x="2090738" y="80963"/>
          <a:ext cx="5372100" cy="6727825"/>
        </p:xfrm>
        <a:graphic>
          <a:graphicData uri="http://schemas.openxmlformats.org/presentationml/2006/ole">
            <p:oleObj spid="_x0000_s1027" name="Document" r:id="rId4" imgW="7289327" imgH="9158644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202934598"/>
      </p:ext>
    </p:extLst>
  </p:cSld>
  <p:clrMapOvr>
    <a:masterClrMapping/>
  </p:clrMapOvr>
  <p:transition spd="slow">
    <p:newsflash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856</TotalTime>
  <Words>582</Words>
  <Application>Microsoft Office PowerPoint</Application>
  <PresentationFormat>Předvádění na obrazovce (4:3)</PresentationFormat>
  <Paragraphs>140</Paragraphs>
  <Slides>19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Papír</vt:lpstr>
      <vt:lpstr>Document</vt:lpstr>
      <vt:lpstr>Snímek 1</vt:lpstr>
      <vt:lpstr>ANOTACE:</vt:lpstr>
      <vt:lpstr>Renesance</vt:lpstr>
      <vt:lpstr>Renesance</vt:lpstr>
      <vt:lpstr>Práce s mapou</vt:lpstr>
      <vt:lpstr>Práce s mapou</vt:lpstr>
      <vt:lpstr>Renesance - znovuzrození</vt:lpstr>
      <vt:lpstr>Fresky</vt:lpstr>
      <vt:lpstr>Sgrafita</vt:lpstr>
      <vt:lpstr>Arkády</vt:lpstr>
      <vt:lpstr>Významné renesanční stavby v Čechách a na Moravě</vt:lpstr>
      <vt:lpstr>Renesanční stavby</vt:lpstr>
      <vt:lpstr>Renesanční stavby</vt:lpstr>
      <vt:lpstr>Doplň</vt:lpstr>
      <vt:lpstr>Renesanční malířství  </vt:lpstr>
      <vt:lpstr>Renesanční malířství</vt:lpstr>
      <vt:lpstr>Dějiny udatného českého národa</vt:lpstr>
      <vt:lpstr>Zdroje odkazů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</dc:title>
  <dc:creator>Aja</dc:creator>
  <cp:lastModifiedBy>ředitelka</cp:lastModifiedBy>
  <cp:revision>48</cp:revision>
  <dcterms:created xsi:type="dcterms:W3CDTF">2012-02-18T08:14:42Z</dcterms:created>
  <dcterms:modified xsi:type="dcterms:W3CDTF">2012-10-10T06:29:24Z</dcterms:modified>
</cp:coreProperties>
</file>