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56" r:id="rId4"/>
    <p:sldId id="257" r:id="rId5"/>
    <p:sldId id="262" r:id="rId6"/>
    <p:sldId id="258" r:id="rId7"/>
    <p:sldId id="261" r:id="rId8"/>
    <p:sldId id="259" r:id="rId9"/>
    <p:sldId id="265" r:id="rId10"/>
    <p:sldId id="260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17A47E-F8F4-480F-B94A-216828397064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F1AE3C7B-237E-48CC-9687-AFC19BF29F67}" type="presOf" srcId="{130831A4-0540-4EC5-8F5A-93030E89D2D9}" destId="{8E23E229-92FC-49D1-B5FE-0303176B8A4E}" srcOrd="1" destOrd="0" presId="urn:microsoft.com/office/officeart/2005/8/layout/target3"/>
    <dgm:cxn modelId="{B420FFFA-56D7-4B9D-80C9-E1DD3AF59961}" type="presOf" srcId="{914700B9-77B5-440A-A438-DE98B6D4894D}" destId="{E73F1C26-6DCD-4001-88B9-355E01E2BCE7}" srcOrd="0" destOrd="0" presId="urn:microsoft.com/office/officeart/2005/8/layout/target3"/>
    <dgm:cxn modelId="{92DEFEF8-5F76-41DA-A4AC-D190EC54E91C}" type="presOf" srcId="{27FE2D31-D344-4B63-A89A-A89AB0D9F3E3}" destId="{FE47432B-CA46-450C-8D8F-66C300A95B52}" srcOrd="0" destOrd="0" presId="urn:microsoft.com/office/officeart/2005/8/layout/target3"/>
    <dgm:cxn modelId="{AAE9CD85-FFC0-4207-A7B5-E13DE793B72A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F91A8B5B-4174-431D-BDD8-60132EB18989}" type="presOf" srcId="{1D8420EA-BFA0-403B-80F5-647FA396CC45}" destId="{8467D0EB-87A2-4285-8ACA-0398EFBF29BC}" srcOrd="1" destOrd="0" presId="urn:microsoft.com/office/officeart/2005/8/layout/target3"/>
    <dgm:cxn modelId="{C589011E-485B-4580-8760-16F229716ADA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3D5354E8-2AB9-4F03-9563-2391858793AC}" type="presOf" srcId="{130831A4-0540-4EC5-8F5A-93030E89D2D9}" destId="{F69CC921-512E-49F4-824C-A648EC5F27A5}" srcOrd="0" destOrd="0" presId="urn:microsoft.com/office/officeart/2005/8/layout/target3"/>
    <dgm:cxn modelId="{072F8C11-219E-43DE-BC4C-6951FC2B86D9}" type="presOf" srcId="{914700B9-77B5-440A-A438-DE98B6D4894D}" destId="{BD9AF279-D483-48F2-BBBD-45F8E8923512}" srcOrd="1" destOrd="0" presId="urn:microsoft.com/office/officeart/2005/8/layout/target3"/>
    <dgm:cxn modelId="{4E856C86-8B80-45E8-8467-50583AA07C84}" type="presParOf" srcId="{FE47432B-CA46-450C-8D8F-66C300A95B52}" destId="{B522209E-30D0-49D6-A340-2D383A11C668}" srcOrd="0" destOrd="0" presId="urn:microsoft.com/office/officeart/2005/8/layout/target3"/>
    <dgm:cxn modelId="{128A8EA7-42D3-4B24-AEB9-5405F68E898C}" type="presParOf" srcId="{FE47432B-CA46-450C-8D8F-66C300A95B52}" destId="{ED5A8377-51D5-4DC5-B0E7-680166966720}" srcOrd="1" destOrd="0" presId="urn:microsoft.com/office/officeart/2005/8/layout/target3"/>
    <dgm:cxn modelId="{4BAB287B-23ED-4044-9ECD-3F7D9398367D}" type="presParOf" srcId="{FE47432B-CA46-450C-8D8F-66C300A95B52}" destId="{F69CC921-512E-49F4-824C-A648EC5F27A5}" srcOrd="2" destOrd="0" presId="urn:microsoft.com/office/officeart/2005/8/layout/target3"/>
    <dgm:cxn modelId="{59170B47-B462-44F1-9FA7-633348045A27}" type="presParOf" srcId="{FE47432B-CA46-450C-8D8F-66C300A95B52}" destId="{61C9CE18-EDA6-4EDF-BA1C-09779D38FBBF}" srcOrd="3" destOrd="0" presId="urn:microsoft.com/office/officeart/2005/8/layout/target3"/>
    <dgm:cxn modelId="{2ECE94B5-A8B7-49BB-88AB-C975648BAB6E}" type="presParOf" srcId="{FE47432B-CA46-450C-8D8F-66C300A95B52}" destId="{D60DEAAB-7AFE-435A-ACF6-18851E4B0426}" srcOrd="4" destOrd="0" presId="urn:microsoft.com/office/officeart/2005/8/layout/target3"/>
    <dgm:cxn modelId="{9E855909-0B3D-409B-BC08-C0609345C793}" type="presParOf" srcId="{FE47432B-CA46-450C-8D8F-66C300A95B52}" destId="{F7B3C0B7-F0F7-4F49-B02C-3630F8C5FAE5}" srcOrd="5" destOrd="0" presId="urn:microsoft.com/office/officeart/2005/8/layout/target3"/>
    <dgm:cxn modelId="{8AE69728-B433-4C04-A881-8B7E2C342984}" type="presParOf" srcId="{FE47432B-CA46-450C-8D8F-66C300A95B52}" destId="{C9DA9446-E2D3-4F6A-8960-3CADFBF870B8}" srcOrd="6" destOrd="0" presId="urn:microsoft.com/office/officeart/2005/8/layout/target3"/>
    <dgm:cxn modelId="{6EF9FD5E-BCF8-4AE4-A0F3-EAE4C6ACC401}" type="presParOf" srcId="{FE47432B-CA46-450C-8D8F-66C300A95B52}" destId="{9726EC6F-D322-4CD3-B489-1BE3DF7CE70B}" srcOrd="7" destOrd="0" presId="urn:microsoft.com/office/officeart/2005/8/layout/target3"/>
    <dgm:cxn modelId="{175F5F2C-4B95-40AB-9803-08E3704E1C3E}" type="presParOf" srcId="{FE47432B-CA46-450C-8D8F-66C300A95B52}" destId="{645AA564-2E9E-4954-AD87-AE01782CEC59}" srcOrd="8" destOrd="0" presId="urn:microsoft.com/office/officeart/2005/8/layout/target3"/>
    <dgm:cxn modelId="{CA4F7333-A35D-43F3-A7EE-422484600100}" type="presParOf" srcId="{FE47432B-CA46-450C-8D8F-66C300A95B52}" destId="{8538CAC4-6A86-42B8-B5AF-2FF155DB9D02}" srcOrd="9" destOrd="0" presId="urn:microsoft.com/office/officeart/2005/8/layout/target3"/>
    <dgm:cxn modelId="{7A2BB026-AC60-4980-8AB7-29F9F6EE2257}" type="presParOf" srcId="{FE47432B-CA46-450C-8D8F-66C300A95B52}" destId="{26FD6024-A07F-46D0-8BC0-B5E595C5673D}" srcOrd="10" destOrd="0" presId="urn:microsoft.com/office/officeart/2005/8/layout/target3"/>
    <dgm:cxn modelId="{47A0DFBB-4143-43B1-80B8-37E87FF82ED0}" type="presParOf" srcId="{FE47432B-CA46-450C-8D8F-66C300A95B52}" destId="{E73F1C26-6DCD-4001-88B9-355E01E2BCE7}" srcOrd="11" destOrd="0" presId="urn:microsoft.com/office/officeart/2005/8/layout/target3"/>
    <dgm:cxn modelId="{771678FB-9A15-4E25-8990-6BB627E16AD9}" type="presParOf" srcId="{FE47432B-CA46-450C-8D8F-66C300A95B52}" destId="{8E23E229-92FC-49D1-B5FE-0303176B8A4E}" srcOrd="12" destOrd="0" presId="urn:microsoft.com/office/officeart/2005/8/layout/target3"/>
    <dgm:cxn modelId="{B2B0112D-81B3-4A50-9AC3-6BCC9B419C97}" type="presParOf" srcId="{FE47432B-CA46-450C-8D8F-66C300A95B52}" destId="{8467D0EB-87A2-4285-8ACA-0398EFBF29BC}" srcOrd="13" destOrd="0" presId="urn:microsoft.com/office/officeart/2005/8/layout/target3"/>
    <dgm:cxn modelId="{29FB24A7-B139-4ACE-8345-D486ED168BA4}" type="presParOf" srcId="{FE47432B-CA46-450C-8D8F-66C300A95B52}" destId="{DBA8199F-D892-4A8E-A352-2B7844050E09}" srcOrd="14" destOrd="0" presId="urn:microsoft.com/office/officeart/2005/8/layout/target3"/>
    <dgm:cxn modelId="{EC1667A4-0E99-4C18-A55B-25CA8EAA28EF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93536C7-EC8F-4FDB-944C-D3DE480755C6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4C3DDB0-B7DC-4616-94AE-DC3E0DE81D2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  <p:sndAc>
      <p:stSnd>
        <p:snd r:embed="rId13" name="whoosh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Velka_Morava_sperky_4.jpg" TargetMode="External"/><Relationship Id="rId3" Type="http://schemas.openxmlformats.org/officeDocument/2006/relationships/hyperlink" Target="http://cs.wikipedia.org/wiki/Soubor:Great_moravia_svatopluk.png" TargetMode="External"/><Relationship Id="rId7" Type="http://schemas.openxmlformats.org/officeDocument/2006/relationships/hyperlink" Target="http://cs.wikipedia.org/wiki/Soubor:Nitra_moravia_833-cs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yrilMethod.jpg" TargetMode="External"/><Relationship Id="rId5" Type="http://schemas.openxmlformats.org/officeDocument/2006/relationships/hyperlink" Target="http://cs.wikipedia.org/wiki/Soubor:Bascanska_ploca.jpg" TargetMode="External"/><Relationship Id="rId4" Type="http://schemas.openxmlformats.org/officeDocument/2006/relationships/hyperlink" Target="http://cs.wikipedia.org/wiki/Soubor:K%C5%99%C3%AD%C5%BE_z_Mikul%C4%8Dic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Dokument_aplikace_Microsoft_Word_97_20031.doc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229648"/>
              </p:ext>
            </p:extLst>
          </p:nvPr>
        </p:nvGraphicFramePr>
        <p:xfrm>
          <a:off x="1691680" y="2852936"/>
          <a:ext cx="7056784" cy="222217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cs-CZ" sz="1400" b="0" baseline="0" dirty="0" smtClean="0">
                          <a:latin typeface="Calibri" pitchFamily="34" charset="0"/>
                          <a:cs typeface="Calibri" pitchFamily="34" charset="0"/>
                        </a:rPr>
                        <a:t> A ČÍSLO MATERIÁLU:</a:t>
                      </a:r>
                      <a:endParaRPr lang="cs-CZ" sz="14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VY_32_INOVACE_15_S06-D-7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společnost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26721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Velká Morava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457664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seznámení žáka s územím Velkomoravské říše a jejími hlavními osobnostmi.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se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státním útvarem Velká Morava,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dokáže ji chápat v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územním  historickém 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kontextu,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pojmenuje a rozliší na základě obrázkového materiálu nejznámější památky.  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4714884"/>
            <a:ext cx="8305800" cy="1357322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 7.ročník</a:t>
            </a:r>
            <a:endParaRPr lang="cs-CZ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6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Elipsa 3"/>
          <p:cNvSpPr/>
          <p:nvPr/>
        </p:nvSpPr>
        <p:spPr>
          <a:xfrm>
            <a:off x="1571604" y="2214554"/>
            <a:ext cx="6000792" cy="928694"/>
          </a:xfrm>
          <a:prstGeom prst="ellipse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Velká Morava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unce 4"/>
          <p:cNvSpPr/>
          <p:nvPr/>
        </p:nvSpPr>
        <p:spPr>
          <a:xfrm>
            <a:off x="4429124" y="335756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  <p:pic>
        <p:nvPicPr>
          <p:cNvPr id="6146" name="Picture 2" descr="C:\Users\Aja\AppData\Local\Microsoft\Windows\Temporary Internet Files\Content.IE5\4QJ46L3Y\MC90030090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500174"/>
            <a:ext cx="1817688" cy="1055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28596" y="1214422"/>
            <a:ext cx="4040188" cy="3458168"/>
          </a:xfrm>
        </p:spPr>
        <p:txBody>
          <a:bodyPr/>
          <a:lstStyle/>
          <a:p>
            <a:pPr lvl="0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obr.  je mapa Evropy.</a:t>
            </a:r>
          </a:p>
          <a:p>
            <a:pPr lvl="0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Zvýrazněna je oblast</a:t>
            </a:r>
          </a:p>
          <a:p>
            <a:pPr lvl="0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Velkomoravské říše.</a:t>
            </a:r>
          </a:p>
          <a:p>
            <a:pPr lvl="0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Řekni, do jakých zemí </a:t>
            </a:r>
          </a:p>
          <a:p>
            <a:pPr lvl="0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Evropy zasahuje.</a:t>
            </a:r>
          </a:p>
          <a:p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457200" y="4857760"/>
            <a:ext cx="4038600" cy="1257768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Česká republika, Polsko, Slovensko, Maďarsko, Německo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649788" y="4786322"/>
            <a:ext cx="4038600" cy="1329206"/>
          </a:xfrm>
        </p:spPr>
        <p:txBody>
          <a:bodyPr>
            <a:noAutofit/>
          </a:bodyPr>
          <a:lstStyle/>
          <a:p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Rakousko, Ukrajina, Chorvatsko, Slovinsko, Srbsko, Rumunsko</a:t>
            </a:r>
            <a:endParaRPr lang="cs-CZ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Území Velkomoravské říše</a:t>
            </a:r>
            <a:endParaRPr lang="cs-CZ" sz="40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3"/>
          </p:nvPr>
        </p:nvSpPr>
        <p:spPr>
          <a:xfrm>
            <a:off x="4648200" y="1785926"/>
            <a:ext cx="4040188" cy="264320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357298"/>
            <a:ext cx="4214842" cy="3429024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Území Velké Moravy</a:t>
            </a:r>
            <a:endParaRPr lang="cs-CZ" sz="3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929190" y="1000108"/>
            <a:ext cx="3778946" cy="5095892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9800" b="1" dirty="0" smtClean="0">
                <a:latin typeface="Times New Roman" pitchFamily="18" charset="0"/>
                <a:cs typeface="Times New Roman" pitchFamily="18" charset="0"/>
              </a:rPr>
              <a:t>Na moravském území  vládl  </a:t>
            </a: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9800" b="1" dirty="0" smtClean="0">
                <a:latin typeface="Times New Roman" pitchFamily="18" charset="0"/>
                <a:cs typeface="Times New Roman" pitchFamily="18" charset="0"/>
              </a:rPr>
              <a:t>a na nitranském</a:t>
            </a: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00174"/>
            <a:ext cx="4429156" cy="491612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lipsa 7"/>
          <p:cNvSpPr/>
          <p:nvPr/>
        </p:nvSpPr>
        <p:spPr>
          <a:xfrm>
            <a:off x="5214942" y="2143116"/>
            <a:ext cx="3286148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Kníže  Mojmír</a:t>
            </a:r>
          </a:p>
        </p:txBody>
      </p:sp>
      <p:sp>
        <p:nvSpPr>
          <p:cNvPr id="9" name="Elipsa 8"/>
          <p:cNvSpPr/>
          <p:nvPr/>
        </p:nvSpPr>
        <p:spPr>
          <a:xfrm>
            <a:off x="5286380" y="4214818"/>
            <a:ext cx="3286148" cy="914400"/>
          </a:xfrm>
          <a:prstGeom prst="ellipse">
            <a:avLst/>
          </a:prstGeom>
          <a:solidFill>
            <a:schemeClr val="accent5"/>
          </a:solidFill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Kníže  Pribina</a:t>
            </a: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457200" y="1399592"/>
            <a:ext cx="4040188" cy="2743787"/>
          </a:xfrm>
        </p:spPr>
        <p:txBody>
          <a:bodyPr/>
          <a:lstStyle/>
          <a:p>
            <a:r>
              <a:rPr lang="cs-CZ" dirty="0" smtClean="0"/>
              <a:t>                                                                                                                                              </a:t>
            </a:r>
            <a:r>
              <a:rPr lang="cs-CZ" sz="2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1.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Velkomoravské šperky                                                                  </a:t>
            </a:r>
          </a:p>
          <a:p>
            <a:endParaRPr lang="cs-CZ" dirty="0" smtClean="0"/>
          </a:p>
          <a:p>
            <a:r>
              <a:rPr lang="cs-CZ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1.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57200" y="4214818"/>
            <a:ext cx="4038600" cy="1900710"/>
          </a:xfrm>
        </p:spPr>
        <p:txBody>
          <a:bodyPr/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9788" y="4286256"/>
            <a:ext cx="4038600" cy="18292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</a:t>
            </a:r>
          </a:p>
          <a:p>
            <a:endParaRPr lang="cs-CZ" dirty="0" smtClean="0"/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Křesťanský křížek nalezený  v Mikulčicích  v 8.-9. stol.</a:t>
            </a:r>
            <a:endParaRPr lang="cs-CZ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41616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Památky Velké Moravy  </a:t>
            </a:r>
            <a:endParaRPr lang="cs-CZ" sz="40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071546"/>
            <a:ext cx="4040188" cy="3071834"/>
          </a:xfrm>
        </p:spPr>
        <p:txBody>
          <a:bodyPr/>
          <a:lstStyle/>
          <a:p>
            <a:r>
              <a:rPr lang="cs-CZ" dirty="0" smtClean="0"/>
              <a:t>             .</a:t>
            </a:r>
          </a:p>
          <a:p>
            <a:r>
              <a:rPr lang="cs-CZ" dirty="0" smtClean="0"/>
              <a:t>                      </a:t>
            </a:r>
            <a:endParaRPr lang="cs-CZ" dirty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571612"/>
            <a:ext cx="3570853" cy="3403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928934"/>
            <a:ext cx="4191003" cy="3143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074" name="Picture 2" descr="C:\Users\Aja\AppData\Local\Microsoft\Windows\Temporary Internet Files\Content.IE5\XFT84EKL\MC90019235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85728"/>
            <a:ext cx="1396976" cy="927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1399592"/>
            <a:ext cx="4040188" cy="1243590"/>
          </a:xfrm>
        </p:spPr>
        <p:txBody>
          <a:bodyPr/>
          <a:lstStyle/>
          <a:p>
            <a:pPr marL="0" lvl="2" indent="0">
              <a:spcBef>
                <a:spcPts val="0"/>
              </a:spcBef>
              <a:buClr>
                <a:schemeClr val="accent2"/>
              </a:buClr>
            </a:pPr>
            <a:r>
              <a:rPr lang="cs-CZ" dirty="0" smtClean="0"/>
              <a:t>        </a:t>
            </a:r>
          </a:p>
          <a:p>
            <a:pPr marL="0" lvl="2" indent="0">
              <a:spcBef>
                <a:spcPts val="0"/>
              </a:spcBef>
              <a:buClr>
                <a:schemeClr val="accent2"/>
              </a:buClr>
            </a:pPr>
            <a:endParaRPr lang="cs-CZ" dirty="0" smtClean="0"/>
          </a:p>
          <a:p>
            <a:pPr marL="0" lvl="2" indent="0">
              <a:spcBef>
                <a:spcPts val="0"/>
              </a:spcBef>
              <a:buClr>
                <a:schemeClr val="accent2"/>
              </a:buClr>
            </a:pPr>
            <a:endParaRPr lang="cs-CZ" dirty="0" smtClean="0"/>
          </a:p>
          <a:p>
            <a:pPr marL="0" lvl="2" indent="0">
              <a:spcBef>
                <a:spcPts val="0"/>
              </a:spcBef>
              <a:buClr>
                <a:schemeClr val="accent2"/>
              </a:buClr>
            </a:pPr>
            <a:r>
              <a:rPr lang="cs-CZ" dirty="0" smtClean="0"/>
              <a:t>      </a:t>
            </a:r>
          </a:p>
          <a:p>
            <a:pPr marL="0" lvl="2" indent="0">
              <a:spcBef>
                <a:spcPts val="0"/>
              </a:spcBef>
              <a:buClr>
                <a:schemeClr val="accent2"/>
              </a:buClr>
            </a:pPr>
            <a:endParaRPr lang="cs-CZ" dirty="0" smtClean="0"/>
          </a:p>
          <a:p>
            <a:pPr marL="0" lvl="2" indent="0" algn="ctr">
              <a:spcBef>
                <a:spcPts val="0"/>
              </a:spcBef>
              <a:buClr>
                <a:schemeClr val="accent2"/>
              </a:buClr>
            </a:pPr>
            <a:r>
              <a:rPr lang="cs-CZ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3</a:t>
            </a:r>
            <a:r>
              <a:rPr lang="cs-CZ" sz="2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 Hlaholice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2">
              <a:buNone/>
            </a:pPr>
            <a:r>
              <a:rPr lang="cs-CZ" sz="2800" dirty="0" smtClean="0"/>
              <a:t>3.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9788" y="2357430"/>
            <a:ext cx="4038600" cy="375809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4.</a:t>
            </a: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Památky Velké Moravy</a:t>
            </a:r>
            <a:endParaRPr lang="cs-CZ" sz="3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3"/>
          </p:nvPr>
        </p:nvSpPr>
        <p:spPr>
          <a:xfrm>
            <a:off x="4648200" y="1399592"/>
            <a:ext cx="4040188" cy="124359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4.Konstantin a Metoděj</a:t>
            </a:r>
          </a:p>
          <a:p>
            <a:pPr algn="ctr"/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541" y="2714620"/>
            <a:ext cx="423575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357430"/>
            <a:ext cx="3163610" cy="4214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102" name="Picture 6" descr="C:\Users\Aja\AppData\Local\Microsoft\Windows\Temporary Internet Files\Content.IE5\I8913PAD\MC90041255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285728"/>
            <a:ext cx="1207307" cy="12652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Rostislav, velkomoravský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se rozhodl bránit politice východofranské říše, která Velkou Moravu neustále ohrožovala. Vyslal do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k byzantskému císaři své posly, kteří po císaři žádali vyslání  biskupa a učitele, který by kázal ve srozumitelném jazyce. Roku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císař vyslal na Velkou Moravu dva křesťanské věrozvěsty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Na Velké Moravě začali užívat jazyk 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vytvořili i písmo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___________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Věnovali se překladům Bible a dalším církevním textům.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Dopiš vynechaná slova!</a:t>
            </a:r>
            <a:endParaRPr lang="cs-CZ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43372" y="1571612"/>
            <a:ext cx="1928826" cy="414334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kníže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86446" y="2357430"/>
            <a:ext cx="1928826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Soluně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00100" y="4286256"/>
            <a:ext cx="1857388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Cyrila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00628" y="3500438"/>
            <a:ext cx="1857388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863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143240" y="4286256"/>
            <a:ext cx="1857388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Metoděje</a:t>
            </a:r>
            <a:endParaRPr lang="cs-C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71802" y="4714884"/>
            <a:ext cx="2214578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staroslověnštinu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71538" y="5072074"/>
            <a:ext cx="1857388" cy="428628"/>
          </a:xfrm>
          <a:prstGeom prst="rect">
            <a:avLst/>
          </a:prstGeom>
          <a:solidFill>
            <a:schemeClr val="accent5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hlaholici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C:\Users\Aja\AppData\Local\Microsoft\Windows\Temporary Internet Files\Content.IE5\U2E7PW9E\MC90035742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786322"/>
            <a:ext cx="1573213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1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Dějiny udatného českého národa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http://www.ceskatelevize.cz/ivysilani/10177109865-dejiny-udatneho-ceskeho-naroda/208552116230010-velka-morava/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Aja\Desktop\Výstřiže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251000"/>
            <a:ext cx="4367226" cy="50450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Všechny uveřejněné odkazy [cit. 2012-01-01]. Dostupné pod licencí Public domain na WWW: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http://cs.wikipedia.org/wiki/Soubor:Great_moravia_svatopluk.png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http://cs.wikipedia.org/wiki/Soubor:K%C5%99%C3%AD%C5%BE_z_Mikul%C4%8Dic.png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http://cs.wikipedia.org/wiki/Soubor:Bascanska_ploca.jpg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http://cs.wikipedia.org/wiki/Soubor:KyrilMethod.jpg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http://cs.wikipedia.org/wiki/Soubor:Nitra_moravia_833-cs.png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http://cs.wikipedia.org/wiki/Soubor:Velka_Morava_sperky_4.jpg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solidFill>
                  <a:srgbClr val="7030A0"/>
                </a:solidFill>
              </a:rPr>
              <a:t>Klipart (volně ke stažení Microsoft Office)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Zdroje obrázků: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084797"/>
              </p:ext>
            </p:extLst>
          </p:nvPr>
        </p:nvGraphicFramePr>
        <p:xfrm>
          <a:off x="2555776" y="90000"/>
          <a:ext cx="4573678" cy="676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cument" r:id="rId5" imgW="6569803" imgH="9319760" progId="Word.Document.8">
                  <p:embed/>
                </p:oleObj>
              </mc:Choice>
              <mc:Fallback>
                <p:oleObj name="Document" r:id="rId5" imgW="6569803" imgH="931976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55776" y="90000"/>
                        <a:ext cx="4573678" cy="67680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bg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8024882"/>
      </p:ext>
    </p:extLst>
  </p:cSld>
  <p:clrMapOvr>
    <a:masterClrMapping/>
  </p:clrMapOvr>
  <p:transition spd="slow">
    <p:newsflash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746</TotalTime>
  <Words>432</Words>
  <Application>Microsoft Office PowerPoint</Application>
  <PresentationFormat>Předvádění na obrazovce (4:3)</PresentationFormat>
  <Paragraphs>120</Paragraphs>
  <Slides>11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Papír</vt:lpstr>
      <vt:lpstr>Document</vt:lpstr>
      <vt:lpstr>Prezentace aplikace PowerPoint</vt:lpstr>
      <vt:lpstr>ANOTACE:</vt:lpstr>
      <vt:lpstr> .</vt:lpstr>
      <vt:lpstr>Území Velkomoravské říše</vt:lpstr>
      <vt:lpstr>Území Velké Moravy</vt:lpstr>
      <vt:lpstr>Památky Velké Moravy  </vt:lpstr>
      <vt:lpstr>Památky Velké Moravy</vt:lpstr>
      <vt:lpstr>Dopiš vynechaná slova!</vt:lpstr>
      <vt:lpstr>Dějiny udatného českého národa</vt:lpstr>
      <vt:lpstr>Zdroje obrázků: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Morava</dc:title>
  <dc:creator>Aja</dc:creator>
  <cp:lastModifiedBy>admin</cp:lastModifiedBy>
  <cp:revision>63</cp:revision>
  <dcterms:created xsi:type="dcterms:W3CDTF">2012-01-13T14:59:54Z</dcterms:created>
  <dcterms:modified xsi:type="dcterms:W3CDTF">2012-07-11T10:38:11Z</dcterms:modified>
</cp:coreProperties>
</file>