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75" r:id="rId3"/>
    <p:sldId id="256" r:id="rId4"/>
    <p:sldId id="257" r:id="rId5"/>
    <p:sldId id="259" r:id="rId6"/>
    <p:sldId id="266" r:id="rId7"/>
    <p:sldId id="263" r:id="rId8"/>
    <p:sldId id="269" r:id="rId9"/>
    <p:sldId id="271" r:id="rId10"/>
    <p:sldId id="262" r:id="rId11"/>
    <p:sldId id="267" r:id="rId12"/>
    <p:sldId id="265" r:id="rId13"/>
    <p:sldId id="272" r:id="rId14"/>
    <p:sldId id="274" r:id="rId15"/>
    <p:sldId id="268" r:id="rId16"/>
    <p:sldId id="273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70" d="100"/>
          <a:sy n="70" d="100"/>
        </p:scale>
        <p:origin x="-131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2896F3-D623-4E2F-8371-00D11FADF5B4}" type="presOf" srcId="{1D8420EA-BFA0-403B-80F5-647FA396CC45}" destId="{F7B3C0B7-F0F7-4F49-B02C-3630F8C5FAE5}" srcOrd="0" destOrd="0" presId="urn:microsoft.com/office/officeart/2005/8/layout/target3"/>
    <dgm:cxn modelId="{5C492BE8-EC83-4CE4-9B77-A93C6987D3DF}" type="presOf" srcId="{1D8420EA-BFA0-403B-80F5-647FA396CC45}" destId="{8467D0EB-87A2-4285-8ACA-0398EFBF29BC}" srcOrd="1" destOrd="0" presId="urn:microsoft.com/office/officeart/2005/8/layout/target3"/>
    <dgm:cxn modelId="{A0845399-A30D-482D-9C2B-CEB22EFB304B}" type="presOf" srcId="{130831A4-0540-4EC5-8F5A-93030E89D2D9}" destId="{F69CC921-512E-49F4-824C-A648EC5F27A5}" srcOrd="0" destOrd="0" presId="urn:microsoft.com/office/officeart/2005/8/layout/target3"/>
    <dgm:cxn modelId="{1F69341B-7ACE-4A8F-B036-7EFF185B1EC4}" type="presOf" srcId="{100B6B2E-82E6-4C11-B19B-F2DB3A0EA64F}" destId="{645AA564-2E9E-4954-AD87-AE01782CEC59}" srcOrd="0" destOrd="0" presId="urn:microsoft.com/office/officeart/2005/8/layout/target3"/>
    <dgm:cxn modelId="{B3B249E7-DDEF-44DC-96D7-F7F15C68C325}" type="presOf" srcId="{100B6B2E-82E6-4C11-B19B-F2DB3A0EA64F}" destId="{DBA8199F-D892-4A8E-A352-2B7844050E09}" srcOrd="1" destOrd="0" presId="urn:microsoft.com/office/officeart/2005/8/layout/target3"/>
    <dgm:cxn modelId="{296BF915-0BA2-4FFB-A2AB-B1E8EDAD0EFA}" type="presOf" srcId="{130831A4-0540-4EC5-8F5A-93030E89D2D9}" destId="{8E23E229-92FC-49D1-B5FE-0303176B8A4E}" srcOrd="1" destOrd="0" presId="urn:microsoft.com/office/officeart/2005/8/layout/target3"/>
    <dgm:cxn modelId="{BA0F0C2D-6ACF-4846-A71A-17375CDC6FF1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0594060-3D2C-4668-BD29-35DF2B8AF99C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8474F35-8CCC-496F-A06A-1BF005BAD60C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5D12DC6-F0F8-4C7A-B3FD-C9DFF9E98A33}" type="presParOf" srcId="{FE47432B-CA46-450C-8D8F-66C300A95B52}" destId="{B522209E-30D0-49D6-A340-2D383A11C668}" srcOrd="0" destOrd="0" presId="urn:microsoft.com/office/officeart/2005/8/layout/target3"/>
    <dgm:cxn modelId="{D4771F27-C575-4174-ABEB-9F45E84D4B05}" type="presParOf" srcId="{FE47432B-CA46-450C-8D8F-66C300A95B52}" destId="{ED5A8377-51D5-4DC5-B0E7-680166966720}" srcOrd="1" destOrd="0" presId="urn:microsoft.com/office/officeart/2005/8/layout/target3"/>
    <dgm:cxn modelId="{5A4BEF03-8AB5-4A68-9F82-83561C3DC4B5}" type="presParOf" srcId="{FE47432B-CA46-450C-8D8F-66C300A95B52}" destId="{F69CC921-512E-49F4-824C-A648EC5F27A5}" srcOrd="2" destOrd="0" presId="urn:microsoft.com/office/officeart/2005/8/layout/target3"/>
    <dgm:cxn modelId="{DD37A16B-5F5F-450F-80C9-F57E71DD1FE5}" type="presParOf" srcId="{FE47432B-CA46-450C-8D8F-66C300A95B52}" destId="{61C9CE18-EDA6-4EDF-BA1C-09779D38FBBF}" srcOrd="3" destOrd="0" presId="urn:microsoft.com/office/officeart/2005/8/layout/target3"/>
    <dgm:cxn modelId="{F790E187-B65F-4B53-8667-7A293B4BAABD}" type="presParOf" srcId="{FE47432B-CA46-450C-8D8F-66C300A95B52}" destId="{D60DEAAB-7AFE-435A-ACF6-18851E4B0426}" srcOrd="4" destOrd="0" presId="urn:microsoft.com/office/officeart/2005/8/layout/target3"/>
    <dgm:cxn modelId="{05CABB6B-6F1B-401C-9BBF-D58F2C6E1B73}" type="presParOf" srcId="{FE47432B-CA46-450C-8D8F-66C300A95B52}" destId="{F7B3C0B7-F0F7-4F49-B02C-3630F8C5FAE5}" srcOrd="5" destOrd="0" presId="urn:microsoft.com/office/officeart/2005/8/layout/target3"/>
    <dgm:cxn modelId="{FD8EBA9F-E966-4B9E-90DC-2740B2560C52}" type="presParOf" srcId="{FE47432B-CA46-450C-8D8F-66C300A95B52}" destId="{C9DA9446-E2D3-4F6A-8960-3CADFBF870B8}" srcOrd="6" destOrd="0" presId="urn:microsoft.com/office/officeart/2005/8/layout/target3"/>
    <dgm:cxn modelId="{64E76B00-85B6-4902-A49C-88C1B649902F}" type="presParOf" srcId="{FE47432B-CA46-450C-8D8F-66C300A95B52}" destId="{9726EC6F-D322-4CD3-B489-1BE3DF7CE70B}" srcOrd="7" destOrd="0" presId="urn:microsoft.com/office/officeart/2005/8/layout/target3"/>
    <dgm:cxn modelId="{5BFECA3A-904A-4253-9537-0BEC81143BAE}" type="presParOf" srcId="{FE47432B-CA46-450C-8D8F-66C300A95B52}" destId="{645AA564-2E9E-4954-AD87-AE01782CEC59}" srcOrd="8" destOrd="0" presId="urn:microsoft.com/office/officeart/2005/8/layout/target3"/>
    <dgm:cxn modelId="{74430096-D9EB-4E0C-A081-FDF14DE3E389}" type="presParOf" srcId="{FE47432B-CA46-450C-8D8F-66C300A95B52}" destId="{8538CAC4-6A86-42B8-B5AF-2FF155DB9D02}" srcOrd="9" destOrd="0" presId="urn:microsoft.com/office/officeart/2005/8/layout/target3"/>
    <dgm:cxn modelId="{A3000C9D-6AAF-480A-82D6-F48390D3DE9D}" type="presParOf" srcId="{FE47432B-CA46-450C-8D8F-66C300A95B52}" destId="{26FD6024-A07F-46D0-8BC0-B5E595C5673D}" srcOrd="10" destOrd="0" presId="urn:microsoft.com/office/officeart/2005/8/layout/target3"/>
    <dgm:cxn modelId="{56004734-F05E-4E70-81DA-C79C5DC41BCE}" type="presParOf" srcId="{FE47432B-CA46-450C-8D8F-66C300A95B52}" destId="{E73F1C26-6DCD-4001-88B9-355E01E2BCE7}" srcOrd="11" destOrd="0" presId="urn:microsoft.com/office/officeart/2005/8/layout/target3"/>
    <dgm:cxn modelId="{017D5C06-D93C-4E56-BB58-644409584CE8}" type="presParOf" srcId="{FE47432B-CA46-450C-8D8F-66C300A95B52}" destId="{8E23E229-92FC-49D1-B5FE-0303176B8A4E}" srcOrd="12" destOrd="0" presId="urn:microsoft.com/office/officeart/2005/8/layout/target3"/>
    <dgm:cxn modelId="{6914B59D-AAD9-47CF-A6C1-2C0585ECBBED}" type="presParOf" srcId="{FE47432B-CA46-450C-8D8F-66C300A95B52}" destId="{8467D0EB-87A2-4285-8ACA-0398EFBF29BC}" srcOrd="13" destOrd="0" presId="urn:microsoft.com/office/officeart/2005/8/layout/target3"/>
    <dgm:cxn modelId="{16E08403-CE6F-4533-9C3B-2CA4A3D7473F}" type="presParOf" srcId="{FE47432B-CA46-450C-8D8F-66C300A95B52}" destId="{DBA8199F-D892-4A8E-A352-2B7844050E09}" srcOrd="14" destOrd="0" presId="urn:microsoft.com/office/officeart/2005/8/layout/target3"/>
    <dgm:cxn modelId="{B181F1F9-C0A8-4DD4-898C-6477AA79E7A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B479746-5CEC-411B-B148-8F31D8CEA684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E2D7FE5-D5FA-48D7-962A-63668413D28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ivysilani/10177109865-dejiny-udatneho-ceskeho-naroda/208552116230061-bila-hora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ucas_van_Valckenborch_003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rager.Fenstersturz.16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051944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České stavovské povstání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180630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událostech roku 1618,  připomenout osobnost Rudolfa II. Habsburského, Matyáše Habsburského a Fridricha Falckého.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časově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zařadí stavovské povstání na časovou přímku, vlastními slovy popíše atmosféru doby, zdůvodní příčiny a následky bitvy na Bílé hoře.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Dějepis 7. ročník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stavovské povstání</a:t>
            </a:r>
            <a:endParaRPr lang="cs-CZ" sz="54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Aja\AppData\Local\Microsoft\Windows\Temporary Internet Files\Content.IE5\NKHCPSU3\MC9001493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7620" y="1214422"/>
            <a:ext cx="1402963" cy="150813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595826"/>
          </a:xfrm>
        </p:spPr>
        <p:txBody>
          <a:bodyPr/>
          <a:lstStyle/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Zařaď na časovou osu dobu vlády Habsburků.</a:t>
            </a: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  kterém panovnickém rodu přicházejí na trůn?</a:t>
            </a:r>
          </a:p>
          <a:p>
            <a:pPr lvl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1526</a:t>
            </a:r>
            <a:endParaRPr lang="cs-CZ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04898"/>
          </a:xfrm>
        </p:spPr>
        <p:txBody>
          <a:bodyPr>
            <a:normAutofit/>
          </a:bodyPr>
          <a:lstStyle/>
          <a:p>
            <a:pPr lvl="0"/>
            <a:r>
              <a:rPr lang="cs-CZ" sz="3600" b="1" u="sng" dirty="0" smtClean="0"/>
              <a:t> </a:t>
            </a:r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Časová přímka</a:t>
            </a:r>
            <a:endParaRPr lang="cs-CZ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857224" y="3214686"/>
            <a:ext cx="7786742" cy="785818"/>
          </a:xfrm>
          <a:prstGeom prst="right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lů 4"/>
          <p:cNvSpPr/>
          <p:nvPr/>
        </p:nvSpPr>
        <p:spPr>
          <a:xfrm>
            <a:off x="4572000" y="3214686"/>
            <a:ext cx="500066" cy="1071570"/>
          </a:xfrm>
          <a:prstGeom prst="downArrow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1000100" y="4714884"/>
            <a:ext cx="3214710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Jagellonci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214942" y="4714884"/>
            <a:ext cx="3357586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Habsburkové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02432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Maxmilián II.			    Přemysl Otakar I.		                   Rudolf II.</a:t>
            </a:r>
          </a:p>
          <a:p>
            <a:pPr>
              <a:buNone/>
            </a:pPr>
            <a:r>
              <a:rPr lang="cs-CZ" dirty="0" smtClean="0"/>
              <a:t>            Karel IV.		                     Vladislav II.		                        Zikmund			</a:t>
            </a:r>
          </a:p>
          <a:p>
            <a:pPr>
              <a:buNone/>
            </a:pPr>
            <a:r>
              <a:rPr lang="cs-CZ" dirty="0" smtClean="0"/>
              <a:t>             Sámo	                              Matyáš II.			              Václav I.			</a:t>
            </a:r>
          </a:p>
          <a:p>
            <a:pPr>
              <a:buNone/>
            </a:pPr>
            <a:r>
              <a:rPr lang="cs-CZ" dirty="0" smtClean="0"/>
              <a:t>     Ferdinand I.                                   Václav IV.</a:t>
            </a:r>
          </a:p>
          <a:p>
            <a:pPr>
              <a:buNone/>
            </a:pPr>
            <a:r>
              <a:rPr lang="cs-CZ" dirty="0" smtClean="0"/>
              <a:t>                                        Ludvík II.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776402"/>
          </a:xfrm>
        </p:spPr>
        <p:txBody>
          <a:bodyPr>
            <a:normAutofit/>
          </a:bodyPr>
          <a:lstStyle/>
          <a:p>
            <a:pPr lvl="0"/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z uvedených osobností nepatří mezi Habsburky?</a:t>
            </a:r>
            <a: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643570" y="2857496"/>
            <a:ext cx="214314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214678" y="3286124"/>
            <a:ext cx="162878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429256" y="4643446"/>
            <a:ext cx="162878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1214414" y="3786190"/>
            <a:ext cx="162878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428728" y="2857496"/>
            <a:ext cx="162878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3357554" y="4143380"/>
            <a:ext cx="162878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3714744" y="5072074"/>
            <a:ext cx="162878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5214942" y="2000240"/>
            <a:ext cx="2857552" cy="64294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8194" name="Picture 2" descr="C:\Users\Aja\AppData\Local\Microsoft\Windows\Temporary Internet Files\Content.IE5\4QJ46L3Y\MC900361658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15206" y="4572008"/>
            <a:ext cx="1452563" cy="18224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Králové českých zemí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500034" y="1500174"/>
            <a:ext cx="4059936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českém království</a:t>
            </a:r>
          </a:p>
          <a:p>
            <a:pPr>
              <a:buNone/>
            </a:pPr>
            <a:r>
              <a:rPr lang="cs-CZ" dirty="0" smtClean="0"/>
              <a:t>            již  vládli:</a:t>
            </a:r>
          </a:p>
          <a:p>
            <a:endParaRPr lang="cs-CZ" dirty="0" smtClean="0"/>
          </a:p>
          <a:p>
            <a:pPr algn="ctr"/>
            <a:r>
              <a:rPr lang="cs-CZ" b="1" i="1" dirty="0" smtClean="0"/>
              <a:t>Král cizinec</a:t>
            </a:r>
          </a:p>
          <a:p>
            <a:pPr algn="ctr"/>
            <a:r>
              <a:rPr lang="cs-CZ" b="1" i="1" dirty="0" smtClean="0"/>
              <a:t>Husitský král</a:t>
            </a:r>
          </a:p>
          <a:p>
            <a:pPr algn="ctr"/>
            <a:r>
              <a:rPr lang="cs-CZ" b="1" i="1" dirty="0" smtClean="0"/>
              <a:t>Král „Dobře“</a:t>
            </a:r>
          </a:p>
          <a:p>
            <a:pPr algn="ctr"/>
            <a:r>
              <a:rPr lang="cs-CZ" b="1" i="1" dirty="0" smtClean="0"/>
              <a:t>Král železný a zlatý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Doplň k nim správně jména a panovnické rody.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4500562" y="2000240"/>
            <a:ext cx="428628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4500562" y="2928934"/>
            <a:ext cx="428628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z Poděbrad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4500562" y="3857628"/>
            <a:ext cx="4429156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II. Jagellonský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643438" y="4714884"/>
            <a:ext cx="428628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rgbClr val="7030A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II.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Aja\AppData\Local\Microsoft\Windows\Temporary Internet Files\Content.IE5\U2E7PW9E\MC900383140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357166"/>
            <a:ext cx="1466848" cy="1258757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97683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Poznáš podle nápovědy, kdo jsem ?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b="1" i="1" dirty="0" smtClean="0"/>
              <a:t>Jsem římský císař, král český, uherský a chorvatský!</a:t>
            </a:r>
          </a:p>
          <a:p>
            <a:r>
              <a:rPr lang="cs-CZ" b="1" i="1" dirty="0" smtClean="0"/>
              <a:t> Zajímá mě umění a „přírodověda“ (tedy spíše alchymie).</a:t>
            </a:r>
          </a:p>
          <a:p>
            <a:r>
              <a:rPr lang="cs-CZ" b="1" i="1" dirty="0" smtClean="0"/>
              <a:t>Sídlil jsem na Pražském hradě.</a:t>
            </a:r>
          </a:p>
          <a:p>
            <a:r>
              <a:rPr lang="cs-CZ" b="1" i="1" dirty="0" smtClean="0"/>
              <a:t> Vydávám listinu, která potvrzovala svobodu náboženství v Českém království.</a:t>
            </a:r>
          </a:p>
          <a:p>
            <a:r>
              <a:rPr lang="cs-CZ" b="1" i="1" dirty="0" smtClean="0"/>
              <a:t>Natočili o mně českou filmovou </a:t>
            </a:r>
          </a:p>
          <a:p>
            <a:pPr>
              <a:buNone/>
            </a:pPr>
            <a:r>
              <a:rPr lang="cs-CZ" b="1" i="1" dirty="0" smtClean="0"/>
              <a:t>   (dvoj)pohádku Císařův pekař a Pekařův císař.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8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357166"/>
            <a:ext cx="1745087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</p:pic>
      <p:sp>
        <p:nvSpPr>
          <p:cNvPr id="5" name="Elipsa 4"/>
          <p:cNvSpPr/>
          <p:nvPr/>
        </p:nvSpPr>
        <p:spPr>
          <a:xfrm>
            <a:off x="2143108" y="500042"/>
            <a:ext cx="478634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rgbClr val="7030A0">
                <a:alpha val="40000"/>
              </a:srgb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 II. Habsburský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227" name="Picture 11" descr="C:\Users\Aja\AppData\Local\Microsoft\Windows\Temporary Internet Files\Content.IE5\EIZP7BPH\MC9000583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8995" y="4572008"/>
            <a:ext cx="1366289" cy="12858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Poznáš podle nápovědy, kdo jsem ?</a:t>
            </a:r>
          </a:p>
          <a:p>
            <a:pPr marL="0" indent="0">
              <a:buNone/>
            </a:pPr>
            <a:endParaRPr lang="cs-CZ" b="1" u="sng" dirty="0" smtClean="0"/>
          </a:p>
          <a:p>
            <a:pPr>
              <a:lnSpc>
                <a:spcPct val="90000"/>
              </a:lnSpc>
            </a:pPr>
            <a:r>
              <a:rPr lang="cs-CZ" b="1" i="1" dirty="0" smtClean="0"/>
              <a:t>Po smrti bratra Rudolfa jsem byl uznán  právoplatným dědicem.</a:t>
            </a:r>
          </a:p>
          <a:p>
            <a:pPr>
              <a:lnSpc>
                <a:spcPct val="90000"/>
              </a:lnSpc>
            </a:pPr>
            <a:r>
              <a:rPr lang="cs-CZ" b="1" i="1" dirty="0" smtClean="0"/>
              <a:t>Se svým dvorem přesídlil do Vídně.</a:t>
            </a:r>
          </a:p>
          <a:p>
            <a:pPr>
              <a:lnSpc>
                <a:spcPct val="90000"/>
              </a:lnSpc>
            </a:pPr>
            <a:r>
              <a:rPr lang="cs-CZ" b="1" i="1" dirty="0" smtClean="0"/>
              <a:t>Na Pražský hrad jsem dosadil královské úředníky – místodržící. </a:t>
            </a:r>
          </a:p>
          <a:p>
            <a:pPr>
              <a:lnSpc>
                <a:spcPct val="90000"/>
              </a:lnSpc>
            </a:pPr>
            <a:r>
              <a:rPr lang="cs-CZ" b="1" i="1" dirty="0" smtClean="0"/>
              <a:t>Vydal jsem zákaz svolávat zemské sněmy </a:t>
            </a:r>
          </a:p>
          <a:p>
            <a:pPr>
              <a:lnSpc>
                <a:spcPct val="90000"/>
              </a:lnSpc>
              <a:buNone/>
            </a:pPr>
            <a:r>
              <a:rPr lang="cs-CZ" b="1" i="1" dirty="0" smtClean="0"/>
              <a:t>    a sjezdy nekatolíků.</a:t>
            </a:r>
          </a:p>
          <a:p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1"/>
                </a:solidFill>
              </a:rPr>
              <a:t>?</a:t>
            </a:r>
            <a:endParaRPr lang="cs-CZ" sz="88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7" y="428605"/>
            <a:ext cx="1547403" cy="2201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</p:pic>
      <p:sp>
        <p:nvSpPr>
          <p:cNvPr id="5" name="Elipsa 4"/>
          <p:cNvSpPr/>
          <p:nvPr/>
        </p:nvSpPr>
        <p:spPr>
          <a:xfrm>
            <a:off x="2571736" y="642918"/>
            <a:ext cx="4429156" cy="84296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Matyáš Habsburský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 descr="C:\Users\Aja\AppData\Local\Microsoft\Windows\Temporary Internet Files\Content.IE5\B5C89PBA\MC9003082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4128770"/>
            <a:ext cx="2071702" cy="1978350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Defenestrace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23. 5. 1618 se vůdcové české šlechty dohodli, že ráno půjdou na Hrad.</a:t>
            </a:r>
          </a:p>
          <a:p>
            <a:pPr>
              <a:lnSpc>
                <a:spcPct val="90000"/>
              </a:lnSpc>
            </a:pPr>
            <a:r>
              <a:rPr lang="cs-CZ" b="1" dirty="0" smtClean="0"/>
              <a:t>Na hradě zastihli místodržící Viléma Slavatu z Chlumu a Jaroslava Bořitu z Martinic. Došlo k  hádce a oba místodržící byli spolu s písařem Filipem Fabriciem vyhozeni z okna české kanceláře.</a:t>
            </a:r>
          </a:p>
          <a:p>
            <a:pPr>
              <a:buNone/>
            </a:pPr>
            <a:endParaRPr lang="cs-CZ" b="1" dirty="0" smtClean="0"/>
          </a:p>
          <a:p>
            <a:pPr>
              <a:lnSpc>
                <a:spcPct val="90000"/>
              </a:lnSpc>
            </a:pPr>
            <a:endParaRPr lang="cs-CZ" b="1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Všichni  spadli z výšky asi 16 metrů do hromady odpadků, a proto přežili.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071810"/>
            <a:ext cx="4400193" cy="319564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Defenestrace r. 1618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Vysvětli pojem:</a:t>
            </a:r>
          </a:p>
          <a:p>
            <a:pPr>
              <a:buNone/>
            </a:pPr>
            <a:r>
              <a:rPr lang="cs-CZ" dirty="0" smtClean="0"/>
              <a:t>   defenestrace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Počátek českého stavovského povstání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68" y="1857364"/>
            <a:ext cx="5191125" cy="4314825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</p:pic>
      <p:pic>
        <p:nvPicPr>
          <p:cNvPr id="3077" name="Picture 5" descr="C:\Users\Aja\AppData\Local\Microsoft\Windows\Temporary Internet Files\Content.IE5\EIZP7BPH\MC90021506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3786190"/>
            <a:ext cx="1960562" cy="2574925"/>
          </a:xfrm>
          <a:prstGeom prst="rect">
            <a:avLst/>
          </a:prstGeom>
          <a:noFill/>
          <a:ln>
            <a:noFill/>
          </a:ln>
          <a:scene3d>
            <a:camera prst="isometricOffAxis1Right"/>
            <a:lightRig rig="threePt" dir="t"/>
          </a:scene3d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584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Fridrich Falcký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42984"/>
            <a:ext cx="4059936" cy="4953016"/>
          </a:xfrm>
        </p:spPr>
        <p:txBody>
          <a:bodyPr/>
          <a:lstStyle/>
          <a:p>
            <a:r>
              <a:rPr lang="cs-CZ" dirty="0" smtClean="0"/>
              <a:t>Víš, jak se mu v Čechách říkalo? Jeho přezdívku vyluštíš v přesmyčce.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5008" y="1571612"/>
            <a:ext cx="3064566" cy="457200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 algn="ctr">
              <a:buNone/>
            </a:pPr>
            <a:r>
              <a:rPr lang="cs-CZ" dirty="0" smtClean="0"/>
              <a:t>Víš, proč se mu tak říkalo?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428604"/>
            <a:ext cx="2406031" cy="342902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</p:pic>
      <p:sp>
        <p:nvSpPr>
          <p:cNvPr id="6" name="Mrak 5"/>
          <p:cNvSpPr/>
          <p:nvPr/>
        </p:nvSpPr>
        <p:spPr>
          <a:xfrm>
            <a:off x="3857620" y="5500702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Mrak 6"/>
          <p:cNvSpPr/>
          <p:nvPr/>
        </p:nvSpPr>
        <p:spPr>
          <a:xfrm>
            <a:off x="2214546" y="2857496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Mrak 7"/>
          <p:cNvSpPr/>
          <p:nvPr/>
        </p:nvSpPr>
        <p:spPr>
          <a:xfrm>
            <a:off x="4357686" y="500042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Mrak 8"/>
          <p:cNvSpPr/>
          <p:nvPr/>
        </p:nvSpPr>
        <p:spPr>
          <a:xfrm>
            <a:off x="4857752" y="1857364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Mrak 9"/>
          <p:cNvSpPr/>
          <p:nvPr/>
        </p:nvSpPr>
        <p:spPr>
          <a:xfrm>
            <a:off x="357158" y="4143380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Mrak 10"/>
          <p:cNvSpPr/>
          <p:nvPr/>
        </p:nvSpPr>
        <p:spPr>
          <a:xfrm>
            <a:off x="642910" y="2643182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Mrak 12"/>
          <p:cNvSpPr/>
          <p:nvPr/>
        </p:nvSpPr>
        <p:spPr>
          <a:xfrm>
            <a:off x="3500430" y="2357430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Mrak 13"/>
          <p:cNvSpPr/>
          <p:nvPr/>
        </p:nvSpPr>
        <p:spPr>
          <a:xfrm>
            <a:off x="2214546" y="5572140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Mrak 14"/>
          <p:cNvSpPr/>
          <p:nvPr/>
        </p:nvSpPr>
        <p:spPr>
          <a:xfrm>
            <a:off x="642910" y="5500702"/>
            <a:ext cx="914400" cy="914400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Mrak 15"/>
          <p:cNvSpPr/>
          <p:nvPr/>
        </p:nvSpPr>
        <p:spPr>
          <a:xfrm>
            <a:off x="1643042" y="3857628"/>
            <a:ext cx="3486168" cy="1571636"/>
          </a:xfrm>
          <a:prstGeom prst="cloud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ZIMNÍ KRÁL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214942" y="5286388"/>
            <a:ext cx="3714776" cy="84296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101600">
              <a:schemeClr val="accent4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Kvůli své pouze roční vládě 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3" name="Picture 9" descr="C:\Users\Aja\AppData\Local\Microsoft\Windows\Temporary Internet Files\Content.IE5\EIZP7BPH\MC900432590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264318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listopadu 1620 </a:t>
            </a:r>
            <a:r>
              <a:rPr lang="cs-CZ" dirty="0" smtClean="0"/>
              <a:t>konala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na Bílé hoře</a:t>
            </a:r>
            <a:r>
              <a:rPr lang="cs-CZ" dirty="0" smtClean="0"/>
              <a:t>. Ta trvala přibližně 2 hodiny, účastnilo se jí 48 000 bojovníků a znamenala faktický konec českého stavovského povstání.</a:t>
            </a:r>
          </a:p>
          <a:p>
            <a:endParaRPr lang="cs-CZ" dirty="0" smtClean="0"/>
          </a:p>
          <a:p>
            <a:r>
              <a:rPr lang="cs-CZ" dirty="0" smtClean="0"/>
              <a:t>Na české straně padlo v řádném boji málo lidu, mnoho vojska však bylo pobito na útěku. Nejvíce pěchoty a jízdy zahynulo u letohrádku Hvězda.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Bitva na Bílé hoře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9" name="Picture 11" descr="C:\Users\Aja\AppData\Local\Microsoft\Windows\Temporary Internet Files\Content.IE5\4QJ46L3Y\MC9000548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43636" y="4572008"/>
            <a:ext cx="2286017" cy="1958660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 trůn nastoupil Habsburk –</a:t>
            </a:r>
          </a:p>
          <a:p>
            <a:pPr>
              <a:buNone/>
            </a:pPr>
            <a:r>
              <a:rPr lang="cs-CZ" b="1" dirty="0" smtClean="0"/>
              <a:t> Ferdinand II. – začaly represe: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 marL="533400" indent="-533400"/>
            <a:r>
              <a:rPr lang="cs-CZ" b="1" dirty="0" smtClean="0"/>
              <a:t>všem vzbouřencům zkonfiskovat majetek (</a:t>
            </a:r>
            <a:r>
              <a:rPr lang="cs-CZ" b="1" i="1" dirty="0" smtClean="0"/>
              <a:t>vyvlastnit a zabavit majetek</a:t>
            </a:r>
            <a:r>
              <a:rPr lang="cs-CZ" dirty="0" smtClean="0"/>
              <a:t>).</a:t>
            </a:r>
            <a:endParaRPr lang="cs-CZ" b="1" dirty="0" smtClean="0"/>
          </a:p>
          <a:p>
            <a:pPr marL="533400" indent="-533400"/>
            <a:r>
              <a:rPr lang="cs-CZ" b="1" dirty="0" smtClean="0"/>
              <a:t>vzbouřenou šlechtu zatknout, odsoudit a popravit</a:t>
            </a:r>
          </a:p>
          <a:p>
            <a:pPr marL="533400" indent="-533400"/>
            <a:r>
              <a:rPr lang="cs-CZ" b="1" dirty="0" smtClean="0"/>
              <a:t>z 90% našich nekatolíků udělat 100% katolíků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Důsledky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428604"/>
            <a:ext cx="2312358" cy="3184144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</p:pic>
      <p:sp>
        <p:nvSpPr>
          <p:cNvPr id="5" name="Elipsa 4"/>
          <p:cNvSpPr/>
          <p:nvPr/>
        </p:nvSpPr>
        <p:spPr>
          <a:xfrm>
            <a:off x="3071802" y="357166"/>
            <a:ext cx="348616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Ferdinand 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Dějiny českého udatného národa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hlinkClick r:id="rId3"/>
              </a:rPr>
              <a:t>www.ceskatelevize.cz/ivysilani/10177109865-dejiny-udatneho-ceskeho-naroda/208552116230061-bila-hora/</a:t>
            </a:r>
            <a:endParaRPr lang="cs-CZ" sz="3200" b="1" dirty="0" smtClean="0">
              <a:solidFill>
                <a:srgbClr val="7030A0"/>
              </a:solidFill>
            </a:endParaRPr>
          </a:p>
          <a:p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Aja\Desktop\Výstřižek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32046" y="1714488"/>
            <a:ext cx="3706232" cy="435771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38636"/>
          </a:xfrm>
        </p:spPr>
        <p:txBody>
          <a:bodyPr>
            <a:normAutofit/>
          </a:bodyPr>
          <a:lstStyle/>
          <a:p>
            <a:r>
              <a:rPr lang="cs-CZ" dirty="0" smtClean="0"/>
              <a:t>Defenestrace</a:t>
            </a:r>
          </a:p>
          <a:p>
            <a:endParaRPr lang="cs-CZ" dirty="0" smtClean="0"/>
          </a:p>
          <a:p>
            <a:r>
              <a:rPr lang="cs-CZ" dirty="0" smtClean="0"/>
              <a:t>Majestát: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rekatolizace: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857232"/>
            <a:ext cx="8229600" cy="85725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……a teď si zopakujeme!!!</a:t>
            </a:r>
            <a:b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857620" y="1785926"/>
            <a:ext cx="3143272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vyhození z okna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43306" y="3071810"/>
            <a:ext cx="5143536" cy="100013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dokument  Rudolfa II.,  </a:t>
            </a: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zajišťující svobodu vyznání, 1609</a:t>
            </a:r>
          </a:p>
        </p:txBody>
      </p:sp>
      <p:pic>
        <p:nvPicPr>
          <p:cNvPr id="6" name="Picture 14" descr="C:\Users\Aja\AppData\Local\Microsoft\Windows\Temporary Internet Files\Content.IE5\4QJ46L3Y\MC90033118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285728"/>
            <a:ext cx="1770063" cy="1814512"/>
          </a:xfrm>
          <a:prstGeom prst="rect">
            <a:avLst/>
          </a:prstGeom>
          <a:noFill/>
        </p:spPr>
      </p:pic>
      <p:pic>
        <p:nvPicPr>
          <p:cNvPr id="7" name="Picture 15" descr="C:\Users\Aja\AppData\Local\Microsoft\Windows\Temporary Internet Files\Content.IE5\4QJ46L3Y\MC9003465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1643050"/>
            <a:ext cx="551736" cy="714380"/>
          </a:xfrm>
          <a:prstGeom prst="rect">
            <a:avLst/>
          </a:prstGeom>
          <a:noFill/>
        </p:spPr>
      </p:pic>
      <p:sp>
        <p:nvSpPr>
          <p:cNvPr id="8" name="Elipsa 7"/>
          <p:cNvSpPr/>
          <p:nvPr/>
        </p:nvSpPr>
        <p:spPr>
          <a:xfrm>
            <a:off x="2214546" y="4929198"/>
            <a:ext cx="6500858" cy="112871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snaha o navrácení věřících evangelíků do římskokatolické církve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57158" y="1643050"/>
            <a:ext cx="3271854" cy="914400"/>
          </a:xfrm>
          <a:prstGeom prst="rect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CERTEFEDANES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58" y="2786058"/>
            <a:ext cx="3271854" cy="914400"/>
          </a:xfrm>
          <a:prstGeom prst="rect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SJATEMÁT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596" y="3929066"/>
            <a:ext cx="3271854" cy="914400"/>
          </a:xfrm>
          <a:prstGeom prst="rect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KIZORATACELE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1/ V době nástupu Habsburků existovaly v českých zemích </a:t>
            </a:r>
          </a:p>
          <a:p>
            <a:pPr>
              <a:buNone/>
            </a:pPr>
            <a:r>
              <a:rPr lang="cs-CZ" dirty="0" smtClean="0"/>
              <a:t>          3 stavy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</a:p>
          <a:p>
            <a:r>
              <a:rPr lang="cs-CZ" dirty="0" smtClean="0"/>
              <a:t>3/ Fridrichovi Falckému se říkalo „roční  král“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r>
              <a:rPr lang="cs-CZ" dirty="0" smtClean="0"/>
              <a:t>4/ Českým stavovským povstáním začala dvacetiletá válka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r>
              <a:rPr lang="cs-CZ" dirty="0" smtClean="0"/>
              <a:t>5/Bitvu na Bílé hoře vyhráli čeští stavové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 		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správnou odpověď ANO -NE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Elipsa 3"/>
          <p:cNvSpPr/>
          <p:nvPr/>
        </p:nvSpPr>
        <p:spPr>
          <a:xfrm>
            <a:off x="3000364" y="1928802"/>
            <a:ext cx="1485904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7000892" y="3214686"/>
            <a:ext cx="1485904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6000760" y="4357694"/>
            <a:ext cx="1485904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2928926" y="5286388"/>
            <a:ext cx="1485904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isometricOffAxis2Lef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2" descr="C:\Users\Aja\AppData\Local\Microsoft\Windows\Temporary Internet Files\Content.IE5\4QJ46L3Y\MC900361658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29520" y="4429132"/>
            <a:ext cx="1452563" cy="182245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hlinkClick r:id="rId3"/>
              </a:rPr>
              <a:t>http://cs.wikipedia.org/wiki/Soubor:Lucas_van_Valckenborch_003.jpg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http://cs.wikipedia.org/wiki/Soubor:Prager.Fenstersturz.1618.jpg</a:t>
            </a:r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Zdroje obrázků: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1434327</TotalTime>
  <Words>668</Words>
  <Application>Microsoft Office PowerPoint</Application>
  <PresentationFormat>Předvádění na obrazovce (4:3)</PresentationFormat>
  <Paragraphs>171</Paragraphs>
  <Slides>17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Papír</vt:lpstr>
      <vt:lpstr>Prezentace aplikace PowerPoint</vt:lpstr>
      <vt:lpstr>ANOTACE:</vt:lpstr>
      <vt:lpstr>České stavovské povstání</vt:lpstr>
      <vt:lpstr> Časová přímka</vt:lpstr>
      <vt:lpstr>Kdo z uvedených osobností nepatří mezi Habsburky? </vt:lpstr>
      <vt:lpstr>Králové českých zemí</vt:lpstr>
      <vt:lpstr>?</vt:lpstr>
      <vt:lpstr>?</vt:lpstr>
      <vt:lpstr>Defenestrace</vt:lpstr>
      <vt:lpstr>Počátek českého stavovského povstání</vt:lpstr>
      <vt:lpstr>Fridrich Falcký</vt:lpstr>
      <vt:lpstr>Bitva na Bílé hoře</vt:lpstr>
      <vt:lpstr>Důsledky</vt:lpstr>
      <vt:lpstr>Dějiny českého udatného národa</vt:lpstr>
      <vt:lpstr>……a teď si zopakujeme!!! </vt:lpstr>
      <vt:lpstr>Doplň správnou odpověď ANO -NE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Aja</dc:creator>
  <cp:lastModifiedBy>admin</cp:lastModifiedBy>
  <cp:revision>72</cp:revision>
  <dcterms:created xsi:type="dcterms:W3CDTF">2012-03-01T13:47:43Z</dcterms:created>
  <dcterms:modified xsi:type="dcterms:W3CDTF">2012-07-11T10:39:30Z</dcterms:modified>
</cp:coreProperties>
</file>