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7" r:id="rId3"/>
    <p:sldId id="256" r:id="rId4"/>
    <p:sldId id="275" r:id="rId5"/>
    <p:sldId id="279" r:id="rId6"/>
    <p:sldId id="264" r:id="rId7"/>
    <p:sldId id="276" r:id="rId8"/>
    <p:sldId id="265" r:id="rId9"/>
    <p:sldId id="273" r:id="rId10"/>
    <p:sldId id="266" r:id="rId11"/>
    <p:sldId id="267" r:id="rId12"/>
    <p:sldId id="272" r:id="rId13"/>
    <p:sldId id="269" r:id="rId14"/>
    <p:sldId id="271" r:id="rId15"/>
    <p:sldId id="268" r:id="rId16"/>
    <p:sldId id="274" r:id="rId17"/>
    <p:sldId id="270" r:id="rId18"/>
    <p:sldId id="258" r:id="rId19"/>
    <p:sldId id="260" r:id="rId20"/>
    <p:sldId id="261" r:id="rId21"/>
    <p:sldId id="28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E3F8D2-444F-4B7C-89E6-A8AD28230072}" type="presOf" srcId="{100B6B2E-82E6-4C11-B19B-F2DB3A0EA64F}" destId="{DBA8199F-D892-4A8E-A352-2B7844050E09}" srcOrd="1" destOrd="0" presId="urn:microsoft.com/office/officeart/2005/8/layout/target3"/>
    <dgm:cxn modelId="{061840AD-D662-4C70-B4FB-0179964D2148}" type="presOf" srcId="{27FE2D31-D344-4B63-A89A-A89AB0D9F3E3}" destId="{FE47432B-CA46-450C-8D8F-66C300A95B52}" srcOrd="0" destOrd="0" presId="urn:microsoft.com/office/officeart/2005/8/layout/target3"/>
    <dgm:cxn modelId="{C47C5607-F8E2-4A18-BFB3-6B679FD77C80}" type="presOf" srcId="{1D8420EA-BFA0-403B-80F5-647FA396CC45}" destId="{8467D0EB-87A2-4285-8ACA-0398EFBF29BC}" srcOrd="1" destOrd="0" presId="urn:microsoft.com/office/officeart/2005/8/layout/target3"/>
    <dgm:cxn modelId="{3CF50A30-7FF4-40BB-B26F-8440CF005F60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CA19E4C-95D2-4A8D-ABB8-E0870B3D2D2F}" type="presOf" srcId="{130831A4-0540-4EC5-8F5A-93030E89D2D9}" destId="{F69CC921-512E-49F4-824C-A648EC5F27A5}" srcOrd="0" destOrd="0" presId="urn:microsoft.com/office/officeart/2005/8/layout/target3"/>
    <dgm:cxn modelId="{DFE1162E-A33E-4475-86E7-F114DE945ADB}" type="presOf" srcId="{130831A4-0540-4EC5-8F5A-93030E89D2D9}" destId="{8E23E229-92FC-49D1-B5FE-0303176B8A4E}" srcOrd="1" destOrd="0" presId="urn:microsoft.com/office/officeart/2005/8/layout/target3"/>
    <dgm:cxn modelId="{5D9085F2-CB76-4C86-906F-011E46E21441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C892B81-3140-42CE-A9FC-830A419630C4}" type="presOf" srcId="{914700B9-77B5-440A-A438-DE98B6D4894D}" destId="{BD9AF279-D483-48F2-BBBD-45F8E8923512}" srcOrd="1" destOrd="0" presId="urn:microsoft.com/office/officeart/2005/8/layout/target3"/>
    <dgm:cxn modelId="{81C8158F-B989-405A-83B9-43E540D2DE40}" type="presOf" srcId="{100B6B2E-82E6-4C11-B19B-F2DB3A0EA64F}" destId="{645AA564-2E9E-4954-AD87-AE01782CEC59}" srcOrd="0" destOrd="0" presId="urn:microsoft.com/office/officeart/2005/8/layout/target3"/>
    <dgm:cxn modelId="{A26CD2FF-5597-4A5B-97B8-214998BAAB69}" type="presParOf" srcId="{FE47432B-CA46-450C-8D8F-66C300A95B52}" destId="{B522209E-30D0-49D6-A340-2D383A11C668}" srcOrd="0" destOrd="0" presId="urn:microsoft.com/office/officeart/2005/8/layout/target3"/>
    <dgm:cxn modelId="{C249A75C-7DEB-465B-A68A-5FDC4FB87D00}" type="presParOf" srcId="{FE47432B-CA46-450C-8D8F-66C300A95B52}" destId="{ED5A8377-51D5-4DC5-B0E7-680166966720}" srcOrd="1" destOrd="0" presId="urn:microsoft.com/office/officeart/2005/8/layout/target3"/>
    <dgm:cxn modelId="{6EB9CC9B-B755-44A7-8A4A-BE87349FDC7B}" type="presParOf" srcId="{FE47432B-CA46-450C-8D8F-66C300A95B52}" destId="{F69CC921-512E-49F4-824C-A648EC5F27A5}" srcOrd="2" destOrd="0" presId="urn:microsoft.com/office/officeart/2005/8/layout/target3"/>
    <dgm:cxn modelId="{F4019C3E-B300-4E7A-9156-634AC3C3F0D1}" type="presParOf" srcId="{FE47432B-CA46-450C-8D8F-66C300A95B52}" destId="{61C9CE18-EDA6-4EDF-BA1C-09779D38FBBF}" srcOrd="3" destOrd="0" presId="urn:microsoft.com/office/officeart/2005/8/layout/target3"/>
    <dgm:cxn modelId="{3DBF8D2B-D2E9-4B8C-931D-5E0DEE768250}" type="presParOf" srcId="{FE47432B-CA46-450C-8D8F-66C300A95B52}" destId="{D60DEAAB-7AFE-435A-ACF6-18851E4B0426}" srcOrd="4" destOrd="0" presId="urn:microsoft.com/office/officeart/2005/8/layout/target3"/>
    <dgm:cxn modelId="{17FB61EA-55DA-4214-9A68-89D08FCB22B9}" type="presParOf" srcId="{FE47432B-CA46-450C-8D8F-66C300A95B52}" destId="{F7B3C0B7-F0F7-4F49-B02C-3630F8C5FAE5}" srcOrd="5" destOrd="0" presId="urn:microsoft.com/office/officeart/2005/8/layout/target3"/>
    <dgm:cxn modelId="{EAB09001-4FFA-4547-8620-EDB115CBE050}" type="presParOf" srcId="{FE47432B-CA46-450C-8D8F-66C300A95B52}" destId="{C9DA9446-E2D3-4F6A-8960-3CADFBF870B8}" srcOrd="6" destOrd="0" presId="urn:microsoft.com/office/officeart/2005/8/layout/target3"/>
    <dgm:cxn modelId="{A370EB04-9E98-411D-A16E-FA56F8241B57}" type="presParOf" srcId="{FE47432B-CA46-450C-8D8F-66C300A95B52}" destId="{9726EC6F-D322-4CD3-B489-1BE3DF7CE70B}" srcOrd="7" destOrd="0" presId="urn:microsoft.com/office/officeart/2005/8/layout/target3"/>
    <dgm:cxn modelId="{C9B318FF-468D-4DA5-A2A2-9E53F8199E1A}" type="presParOf" srcId="{FE47432B-CA46-450C-8D8F-66C300A95B52}" destId="{645AA564-2E9E-4954-AD87-AE01782CEC59}" srcOrd="8" destOrd="0" presId="urn:microsoft.com/office/officeart/2005/8/layout/target3"/>
    <dgm:cxn modelId="{AC83ED56-746F-4832-95CC-7BFD63E778E9}" type="presParOf" srcId="{FE47432B-CA46-450C-8D8F-66C300A95B52}" destId="{8538CAC4-6A86-42B8-B5AF-2FF155DB9D02}" srcOrd="9" destOrd="0" presId="urn:microsoft.com/office/officeart/2005/8/layout/target3"/>
    <dgm:cxn modelId="{14D6AF43-405E-46D5-9D05-DD70C1EEEEA9}" type="presParOf" srcId="{FE47432B-CA46-450C-8D8F-66C300A95B52}" destId="{26FD6024-A07F-46D0-8BC0-B5E595C5673D}" srcOrd="10" destOrd="0" presId="urn:microsoft.com/office/officeart/2005/8/layout/target3"/>
    <dgm:cxn modelId="{B409CAB5-3679-4508-B77B-C616960555F4}" type="presParOf" srcId="{FE47432B-CA46-450C-8D8F-66C300A95B52}" destId="{E73F1C26-6DCD-4001-88B9-355E01E2BCE7}" srcOrd="11" destOrd="0" presId="urn:microsoft.com/office/officeart/2005/8/layout/target3"/>
    <dgm:cxn modelId="{91BAA870-8D94-4762-8C07-27EE0CF2CD2B}" type="presParOf" srcId="{FE47432B-CA46-450C-8D8F-66C300A95B52}" destId="{8E23E229-92FC-49D1-B5FE-0303176B8A4E}" srcOrd="12" destOrd="0" presId="urn:microsoft.com/office/officeart/2005/8/layout/target3"/>
    <dgm:cxn modelId="{9E1CF7B6-3F52-4ED5-AC34-FA6D47DC078C}" type="presParOf" srcId="{FE47432B-CA46-450C-8D8F-66C300A95B52}" destId="{8467D0EB-87A2-4285-8ACA-0398EFBF29BC}" srcOrd="13" destOrd="0" presId="urn:microsoft.com/office/officeart/2005/8/layout/target3"/>
    <dgm:cxn modelId="{4010AB92-FE56-4349-B6D4-74CDBB33C36E}" type="presParOf" srcId="{FE47432B-CA46-450C-8D8F-66C300A95B52}" destId="{DBA8199F-D892-4A8E-A352-2B7844050E09}" srcOrd="14" destOrd="0" presId="urn:microsoft.com/office/officeart/2005/8/layout/target3"/>
    <dgm:cxn modelId="{48E12F5A-3229-4769-BF42-42F41576219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0177109865-dejiny-udatneho-ceskeho-naroda/208552116230062-poprava-sedmadvaceti-ceskych-panu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0177109865-dejiny-udatneho-ceskeho-naroda/208552116230065-jan-amos-komensky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_Svoboda_Defenestrac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7p.png" TargetMode="External"/><Relationship Id="rId5" Type="http://schemas.openxmlformats.org/officeDocument/2006/relationships/hyperlink" Target="http://cs.wikipedia.org/wiki/Soubor:Gerard_van_Honthorst_006.jpg" TargetMode="External"/><Relationship Id="rId4" Type="http://schemas.openxmlformats.org/officeDocument/2006/relationships/hyperlink" Target="http://cs.wikipedia.org/wiki/Soubor:Hans_von_Aachen_003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4.emf"/><Relationship Id="rId4" Type="http://schemas.openxmlformats.org/officeDocument/2006/relationships/package" Target="../embeddings/Dokument_aplikace_Microsoft_Word1.doc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384977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 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Třicetiletá válka aexulanti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312223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– pracovní list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 list, f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ixy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shrnout události a následky  třicetileté války . Velká pozornost je věnována českým exulantům, konkrétně osobnosti Jana Amose Komenského.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připomene událost staroměstské exekuce, vlastními slovy vyjádří důvod tohoto činu, časově ho zařadí do středověkých události. Žák se podrobněji seznámí s životem a dílem českého exulanta J. A. Komenského a pochopí vztah jeho díla a současného školství.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Dějepis 7. ročník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9895" y="1428952"/>
            <a:ext cx="8305800" cy="19812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Třicetiletá válka a exulanti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lunce 3"/>
          <p:cNvSpPr/>
          <p:nvPr/>
        </p:nvSpPr>
        <p:spPr>
          <a:xfrm>
            <a:off x="4357686" y="3357562"/>
            <a:ext cx="357190" cy="357190"/>
          </a:xfrm>
          <a:prstGeom prst="sun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EIZP7BPH\MC90015654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214422"/>
            <a:ext cx="1820863" cy="13985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048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Křížovka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Zástupný symbol pro obsah 3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5" name="Zástupný symbol pro obsah 34"/>
          <p:cNvSpPr>
            <a:spLocks noGrp="1"/>
          </p:cNvSpPr>
          <p:nvPr>
            <p:ph sz="half" idx="2"/>
          </p:nvPr>
        </p:nvSpPr>
        <p:spPr>
          <a:xfrm>
            <a:off x="4286248" y="214290"/>
            <a:ext cx="4643470" cy="6643710"/>
          </a:xfrm>
        </p:spPr>
        <p:txBody>
          <a:bodyPr>
            <a:noAutofit/>
          </a:bodyPr>
          <a:lstStyle/>
          <a:p>
            <a:pPr lvl="0"/>
            <a:r>
              <a:rPr lang="cs-CZ" sz="1600" b="1" dirty="0" smtClean="0"/>
              <a:t>Slavnou dvojici tvořili Břetislav a  ______</a:t>
            </a:r>
            <a:endParaRPr lang="cs-CZ" sz="1600" dirty="0" smtClean="0"/>
          </a:p>
          <a:p>
            <a:pPr lvl="0"/>
            <a:r>
              <a:rPr lang="cs-CZ" sz="1600" b="1" dirty="0" smtClean="0"/>
              <a:t>Český král zavražděný v Olomouci se jmenoval ______________ III.</a:t>
            </a:r>
            <a:endParaRPr lang="cs-CZ" sz="1600" dirty="0" smtClean="0"/>
          </a:p>
          <a:p>
            <a:pPr lvl="0"/>
            <a:r>
              <a:rPr lang="cs-CZ" sz="1600" b="1" dirty="0" smtClean="0"/>
              <a:t>Manžel Elišky Přemyslovny se křestním jménem jmenoval ______________</a:t>
            </a:r>
            <a:endParaRPr lang="cs-CZ" sz="1600" dirty="0" smtClean="0"/>
          </a:p>
          <a:p>
            <a:pPr lvl="0"/>
            <a:r>
              <a:rPr lang="cs-CZ" sz="1600" b="1" dirty="0" smtClean="0"/>
              <a:t>Nejstarší z Krokových dcer se jmenovala </a:t>
            </a:r>
            <a:endParaRPr lang="cs-CZ" sz="1600" dirty="0" smtClean="0"/>
          </a:p>
          <a:p>
            <a:pPr lvl="0"/>
            <a:r>
              <a:rPr lang="cs-CZ" sz="1600" b="1" dirty="0" smtClean="0"/>
              <a:t>Jako liška ryšavá byl přezdíván český král </a:t>
            </a:r>
            <a:endParaRPr lang="cs-CZ" sz="1600" dirty="0" smtClean="0"/>
          </a:p>
          <a:p>
            <a:pPr lvl="0"/>
            <a:r>
              <a:rPr lang="cs-CZ" sz="1600" b="1" dirty="0" smtClean="0"/>
              <a:t>Slavný francký kupec se jmenoval</a:t>
            </a:r>
            <a:endParaRPr lang="cs-CZ" sz="1600" dirty="0" smtClean="0"/>
          </a:p>
          <a:p>
            <a:pPr lvl="0"/>
            <a:r>
              <a:rPr lang="cs-CZ" sz="1600" b="1" dirty="0" smtClean="0"/>
              <a:t>Roku 1415 byl v Kostnici upálen Jan </a:t>
            </a:r>
            <a:endParaRPr lang="cs-CZ" sz="1600" dirty="0" smtClean="0"/>
          </a:p>
          <a:p>
            <a:pPr lvl="0"/>
            <a:r>
              <a:rPr lang="cs-CZ" sz="1600" b="1" dirty="0" smtClean="0"/>
              <a:t>Jako otec vlasti byl označován</a:t>
            </a:r>
            <a:endParaRPr lang="cs-CZ" sz="1600" dirty="0" smtClean="0"/>
          </a:p>
          <a:p>
            <a:pPr lvl="0"/>
            <a:r>
              <a:rPr lang="cs-CZ" sz="1600" b="1" dirty="0" smtClean="0"/>
              <a:t> polský astronom se jmenoval Mikuláš</a:t>
            </a:r>
            <a:endParaRPr lang="cs-CZ" sz="1600" dirty="0" smtClean="0"/>
          </a:p>
          <a:p>
            <a:pPr lvl="0"/>
            <a:r>
              <a:rPr lang="cs-CZ" sz="1600" b="1" dirty="0" smtClean="0"/>
              <a:t>Autor latinsky psané Kroniky české byl </a:t>
            </a:r>
            <a:endParaRPr lang="cs-CZ" sz="1600" dirty="0" smtClean="0"/>
          </a:p>
          <a:p>
            <a:pPr lvl="0"/>
            <a:r>
              <a:rPr lang="cs-CZ" sz="1600" b="1" dirty="0" smtClean="0"/>
              <a:t>Křestní jméno manželky krále cizince bylo ______________</a:t>
            </a:r>
            <a:endParaRPr lang="cs-CZ" sz="1600" dirty="0" smtClean="0"/>
          </a:p>
          <a:p>
            <a:pPr lvl="0"/>
            <a:r>
              <a:rPr lang="cs-CZ" sz="1600" b="1" dirty="0" smtClean="0"/>
              <a:t>Český lékař, který provedl první pitvu, se jmenoval Jan ______________</a:t>
            </a:r>
            <a:endParaRPr lang="cs-CZ" sz="1600" dirty="0" smtClean="0"/>
          </a:p>
          <a:p>
            <a:pPr lvl="0"/>
            <a:r>
              <a:rPr lang="cs-CZ" sz="1600" b="1" dirty="0" smtClean="0"/>
              <a:t>Vrahem knížete Václava byl jeho vlastní bratr ______________</a:t>
            </a:r>
            <a:endParaRPr lang="cs-CZ" sz="1600" dirty="0" smtClean="0"/>
          </a:p>
          <a:p>
            <a:pPr lvl="0">
              <a:buNone/>
            </a:pPr>
            <a:r>
              <a:rPr lang="cs-CZ" sz="1600" b="1" dirty="0" smtClean="0"/>
              <a:t>      Čech a Lech přišli do českých zemí z _____</a:t>
            </a:r>
            <a:endParaRPr lang="cs-CZ" sz="1600" dirty="0" smtClean="0"/>
          </a:p>
          <a:p>
            <a:pPr lvl="0"/>
            <a:r>
              <a:rPr lang="cs-CZ" sz="1600" b="1" dirty="0" smtClean="0"/>
              <a:t>Přezdívka Přemysla Otakara II. byla král železný a</a:t>
            </a:r>
            <a:endParaRPr lang="cs-CZ" sz="1600" dirty="0"/>
          </a:p>
        </p:txBody>
      </p:sp>
      <p:sp>
        <p:nvSpPr>
          <p:cNvPr id="43" name="Mínus 42"/>
          <p:cNvSpPr/>
          <p:nvPr/>
        </p:nvSpPr>
        <p:spPr>
          <a:xfrm>
            <a:off x="7643770" y="285728"/>
            <a:ext cx="1500230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Mínus 43"/>
          <p:cNvSpPr/>
          <p:nvPr/>
        </p:nvSpPr>
        <p:spPr>
          <a:xfrm>
            <a:off x="7286644" y="3000372"/>
            <a:ext cx="1500230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Mínus 44"/>
          <p:cNvSpPr/>
          <p:nvPr/>
        </p:nvSpPr>
        <p:spPr>
          <a:xfrm>
            <a:off x="7858052" y="2714620"/>
            <a:ext cx="1285948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Mínus 45"/>
          <p:cNvSpPr/>
          <p:nvPr/>
        </p:nvSpPr>
        <p:spPr>
          <a:xfrm>
            <a:off x="7643834" y="2357430"/>
            <a:ext cx="1285884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Mínus 46"/>
          <p:cNvSpPr/>
          <p:nvPr/>
        </p:nvSpPr>
        <p:spPr>
          <a:xfrm>
            <a:off x="8143900" y="3357562"/>
            <a:ext cx="1000100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Mínus 48"/>
          <p:cNvSpPr/>
          <p:nvPr/>
        </p:nvSpPr>
        <p:spPr>
          <a:xfrm>
            <a:off x="5286380" y="857232"/>
            <a:ext cx="1928826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Mínus 49"/>
          <p:cNvSpPr/>
          <p:nvPr/>
        </p:nvSpPr>
        <p:spPr>
          <a:xfrm>
            <a:off x="5357818" y="6286520"/>
            <a:ext cx="1500230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Mínus 50"/>
          <p:cNvSpPr/>
          <p:nvPr/>
        </p:nvSpPr>
        <p:spPr>
          <a:xfrm>
            <a:off x="7929586" y="5715016"/>
            <a:ext cx="1071538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Mínus 52"/>
          <p:cNvSpPr/>
          <p:nvPr/>
        </p:nvSpPr>
        <p:spPr>
          <a:xfrm>
            <a:off x="6143636" y="1428736"/>
            <a:ext cx="1928826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Mínus 53"/>
          <p:cNvSpPr/>
          <p:nvPr/>
        </p:nvSpPr>
        <p:spPr>
          <a:xfrm>
            <a:off x="5643570" y="4786322"/>
            <a:ext cx="1928826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Mínus 54"/>
          <p:cNvSpPr/>
          <p:nvPr/>
        </p:nvSpPr>
        <p:spPr>
          <a:xfrm>
            <a:off x="4929190" y="5357826"/>
            <a:ext cx="1857388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Mínus 55"/>
          <p:cNvSpPr/>
          <p:nvPr/>
        </p:nvSpPr>
        <p:spPr>
          <a:xfrm>
            <a:off x="4286248" y="4286256"/>
            <a:ext cx="2000264" cy="285752"/>
          </a:xfrm>
          <a:prstGeom prst="mathMinu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Slunce 56"/>
          <p:cNvSpPr/>
          <p:nvPr/>
        </p:nvSpPr>
        <p:spPr>
          <a:xfrm>
            <a:off x="4286248" y="392906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Slunce 57"/>
          <p:cNvSpPr/>
          <p:nvPr/>
        </p:nvSpPr>
        <p:spPr>
          <a:xfrm>
            <a:off x="4286248" y="28572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Slunce 58"/>
          <p:cNvSpPr/>
          <p:nvPr/>
        </p:nvSpPr>
        <p:spPr>
          <a:xfrm>
            <a:off x="4286248" y="364331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Slunce 59"/>
          <p:cNvSpPr/>
          <p:nvPr/>
        </p:nvSpPr>
        <p:spPr>
          <a:xfrm>
            <a:off x="4286248" y="64291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Slunce 62"/>
          <p:cNvSpPr/>
          <p:nvPr/>
        </p:nvSpPr>
        <p:spPr>
          <a:xfrm>
            <a:off x="4286248" y="335756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Slunce 63"/>
          <p:cNvSpPr/>
          <p:nvPr/>
        </p:nvSpPr>
        <p:spPr>
          <a:xfrm>
            <a:off x="4286248" y="300037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Slunce 64"/>
          <p:cNvSpPr/>
          <p:nvPr/>
        </p:nvSpPr>
        <p:spPr>
          <a:xfrm>
            <a:off x="4286248" y="264318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Slunce 65"/>
          <p:cNvSpPr/>
          <p:nvPr/>
        </p:nvSpPr>
        <p:spPr>
          <a:xfrm>
            <a:off x="4286248" y="228599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Slunce 66"/>
          <p:cNvSpPr/>
          <p:nvPr/>
        </p:nvSpPr>
        <p:spPr>
          <a:xfrm>
            <a:off x="4286248" y="200024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Slunce 67"/>
          <p:cNvSpPr/>
          <p:nvPr/>
        </p:nvSpPr>
        <p:spPr>
          <a:xfrm>
            <a:off x="4286248" y="171448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Slunce 68"/>
          <p:cNvSpPr/>
          <p:nvPr/>
        </p:nvSpPr>
        <p:spPr>
          <a:xfrm>
            <a:off x="4286248" y="114298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Slunce 69"/>
          <p:cNvSpPr/>
          <p:nvPr/>
        </p:nvSpPr>
        <p:spPr>
          <a:xfrm>
            <a:off x="4286248" y="564357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Slunce 70"/>
          <p:cNvSpPr/>
          <p:nvPr/>
        </p:nvSpPr>
        <p:spPr>
          <a:xfrm>
            <a:off x="4286248" y="507207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Slunce 71"/>
          <p:cNvSpPr/>
          <p:nvPr/>
        </p:nvSpPr>
        <p:spPr>
          <a:xfrm>
            <a:off x="4286248" y="450057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Slunce 72"/>
          <p:cNvSpPr/>
          <p:nvPr/>
        </p:nvSpPr>
        <p:spPr>
          <a:xfrm>
            <a:off x="4286248" y="600076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857232"/>
            <a:ext cx="3857652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Křížovka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357554" y="571480"/>
            <a:ext cx="5416560" cy="5857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 descr="C:\Users\Aja\AppData\Local\Microsoft\Windows\Temporary Internet Files\Content.IE5\B5C89PBA\MC9004257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1857364"/>
            <a:ext cx="1111027" cy="15716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97683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400" b="1" dirty="0" smtClean="0"/>
              <a:t>    Dne 21. června 1621 </a:t>
            </a:r>
          </a:p>
          <a:p>
            <a:pPr>
              <a:buNone/>
            </a:pPr>
            <a:r>
              <a:rPr lang="cs-CZ" sz="2400" b="1" dirty="0" smtClean="0"/>
              <a:t>    byla hromadná poprava dvaceti sedmi vůdců stavovského povstání (3 páni, 7 rytířů, 17 měšťanů) na Staroměstském náměstí v Praze. </a:t>
            </a:r>
          </a:p>
          <a:p>
            <a:r>
              <a:rPr lang="cs-CZ" sz="2400" b="1" dirty="0" smtClean="0"/>
              <a:t>Představovala nebývale krutou tečku za událostmi, které začaly třetí pražskou defenestrací 23. května 1618 a skončily 8. listopadu 1620 porážkou stavovských armád v bitvě na Bílé hoře u Prahy.</a:t>
            </a: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Staroměstská exekuce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642918"/>
            <a:ext cx="4082251" cy="271464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Elipsa 4"/>
          <p:cNvSpPr/>
          <p:nvPr/>
        </p:nvSpPr>
        <p:spPr>
          <a:xfrm>
            <a:off x="714348" y="1892738"/>
            <a:ext cx="4643469" cy="73615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Poprava 27 českých pánů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5123" name="Picture 3" descr="C:\Users\Aja\AppData\Local\Microsoft\Windows\Temporary Internet Files\Content.IE5\105ORQWU\MC9001565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5214950"/>
            <a:ext cx="1820862" cy="1398588"/>
          </a:xfrm>
          <a:prstGeom prst="rect">
            <a:avLst/>
          </a:prstGeom>
          <a:noFill/>
        </p:spPr>
      </p:pic>
      <p:pic>
        <p:nvPicPr>
          <p:cNvPr id="4" name="Picture 2" descr="C:\Users\Aja\AppData\Local\Microsoft\Windows\Temporary Internet Files\Content.IE5\I8913PAD\MC9002875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1500174"/>
            <a:ext cx="931041" cy="1277949"/>
          </a:xfrm>
          <a:prstGeom prst="rect">
            <a:avLst/>
          </a:prstGeom>
          <a:noFill/>
        </p:spPr>
      </p:pic>
      <p:sp>
        <p:nvSpPr>
          <p:cNvPr id="8" name="Slunce 7"/>
          <p:cNvSpPr/>
          <p:nvPr/>
        </p:nvSpPr>
        <p:spPr>
          <a:xfrm>
            <a:off x="428596" y="307181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428596" y="464344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udatného českého národa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>
                <a:hlinkClick r:id="rId3"/>
              </a:rPr>
              <a:t>http://www.ceskatelevize.cz/ivysilani/10177109865-dejiny-udatneho-ceskeho-naroda/208552116230062-poprava-sedmadvaceti-ceskych-panu/</a:t>
            </a:r>
            <a:endParaRPr lang="cs-CZ" sz="3200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.</a:t>
            </a:r>
            <a:endParaRPr lang="cs-CZ" dirty="0"/>
          </a:p>
        </p:txBody>
      </p:sp>
      <p:pic>
        <p:nvPicPr>
          <p:cNvPr id="7" name="Picture 9" descr="C:\Users\Aja\AppData\Local\Microsoft\Windows\Temporary Internet Files\Content.IE5\24U6KV5S\MC9004381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2571743"/>
            <a:ext cx="3571900" cy="3250027"/>
          </a:xfrm>
          <a:prstGeom prst="rect">
            <a:avLst/>
          </a:prstGeom>
          <a:noFill/>
        </p:spPr>
      </p:pic>
      <p:pic>
        <p:nvPicPr>
          <p:cNvPr id="8" name="Picture 12" descr="C:\Users\Aja\AppData\Local\Microsoft\Windows\Temporary Internet Files\Content.IE5\XFT84EKL\MC90043265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785794"/>
            <a:ext cx="2928958" cy="30718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1618 - 1648</a:t>
            </a:r>
          </a:p>
          <a:p>
            <a:r>
              <a:rPr lang="cs-CZ" dirty="0" smtClean="0"/>
              <a:t>České království pustošila cizí vojska i vojsko císařské</a:t>
            </a:r>
          </a:p>
          <a:p>
            <a:r>
              <a:rPr lang="cs-CZ" dirty="0" smtClean="0"/>
              <a:t>císař nařídil, aby se všichni obyvatelé království stali katolíky</a:t>
            </a:r>
          </a:p>
          <a:p>
            <a:r>
              <a:rPr lang="cs-CZ" dirty="0" smtClean="0"/>
              <a:t>mnoho tisíc lidí odešlo do ciziny ( také slavní učenci i umělci)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Třicetiletá válka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7" name="Picture 7" descr="C:\Users\Aja\AppData\Local\Microsoft\Windows\Temporary Internet Files\Content.IE5\24U6KV5S\MC9004159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3857628"/>
            <a:ext cx="3352978" cy="2500330"/>
          </a:xfrm>
          <a:prstGeom prst="rect">
            <a:avLst/>
          </a:prstGeom>
          <a:noFill/>
        </p:spPr>
      </p:pic>
      <p:pic>
        <p:nvPicPr>
          <p:cNvPr id="3076" name="Picture 4" descr="C:\Users\Aja\AppData\Local\Microsoft\Windows\Temporary Internet Files\Content.IE5\7ZW81JGI\MC90043458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2329" y="4071942"/>
            <a:ext cx="1251646" cy="2168550"/>
          </a:xfrm>
          <a:prstGeom prst="rect">
            <a:avLst/>
          </a:prstGeom>
          <a:noFill/>
        </p:spPr>
      </p:pic>
      <p:sp>
        <p:nvSpPr>
          <p:cNvPr id="11" name="Slunce 10"/>
          <p:cNvSpPr/>
          <p:nvPr/>
        </p:nvSpPr>
        <p:spPr>
          <a:xfrm>
            <a:off x="500034" y="342900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500034" y="257174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500034" y="214311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500034" y="164305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exulant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800" b="1" dirty="0" smtClean="0"/>
              <a:t>narozen v Nivnici      u Uherského Brodu</a:t>
            </a:r>
          </a:p>
          <a:p>
            <a:pPr>
              <a:lnSpc>
                <a:spcPct val="90000"/>
              </a:lnSpc>
            </a:pPr>
            <a:r>
              <a:rPr lang="cs-CZ" sz="2800" b="1" dirty="0" smtClean="0"/>
              <a:t>otec byl mlynářem, měl 4 sestry</a:t>
            </a:r>
          </a:p>
          <a:p>
            <a:pPr>
              <a:lnSpc>
                <a:spcPct val="90000"/>
              </a:lnSpc>
            </a:pPr>
            <a:r>
              <a:rPr lang="cs-CZ" sz="2800" b="1" dirty="0" smtClean="0"/>
              <a:t>do školy chodil v Uh. Brodě a v Přerově</a:t>
            </a:r>
          </a:p>
          <a:p>
            <a:pPr>
              <a:lnSpc>
                <a:spcPct val="90000"/>
              </a:lnSpc>
            </a:pPr>
            <a:r>
              <a:rPr lang="cs-CZ" sz="2800" b="1" dirty="0" smtClean="0"/>
              <a:t>oba rodiče a 2 mladší sestry zemřely na mor</a:t>
            </a:r>
          </a:p>
          <a:p>
            <a:pPr>
              <a:lnSpc>
                <a:spcPct val="90000"/>
              </a:lnSpc>
            </a:pPr>
            <a:r>
              <a:rPr lang="cs-CZ" sz="2800" b="1" dirty="0" smtClean="0"/>
              <a:t>studuje                       na univerzitách                v Německu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vyučoval na bratrských školách</a:t>
            </a:r>
          </a:p>
          <a:p>
            <a:r>
              <a:rPr lang="cs-CZ" sz="2800" b="1" dirty="0" smtClean="0"/>
              <a:t>poslední biskup českých bratří, velký učitel a myslitel</a:t>
            </a:r>
          </a:p>
          <a:p>
            <a:r>
              <a:rPr lang="cs-CZ" sz="2800" b="1" dirty="0" smtClean="0"/>
              <a:t>píše spisy o školské reformě</a:t>
            </a:r>
          </a:p>
          <a:p>
            <a:r>
              <a:rPr lang="cs-CZ" sz="2800" b="1" dirty="0" smtClean="0"/>
              <a:t>je nucen jako nekatolík odejít z vlasti</a:t>
            </a:r>
          </a:p>
          <a:p>
            <a:endParaRPr lang="cs-CZ" sz="2800" dirty="0"/>
          </a:p>
        </p:txBody>
      </p:sp>
      <p:pic>
        <p:nvPicPr>
          <p:cNvPr id="9218" name="Picture 2" descr="C:\Users\Aja\AppData\Local\Microsoft\Windows\Temporary Internet Files\Content.IE5\7ZW81JGI\MC9002389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35800" y="428625"/>
            <a:ext cx="1798638" cy="1254125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214282" y="285728"/>
            <a:ext cx="6500858" cy="127159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Životopis  J. Á. Komenského</a:t>
            </a:r>
            <a:endParaRPr lang="cs-CZ" sz="2400" dirty="0"/>
          </a:p>
        </p:txBody>
      </p:sp>
      <p:sp>
        <p:nvSpPr>
          <p:cNvPr id="7" name="Slunce 6"/>
          <p:cNvSpPr/>
          <p:nvPr/>
        </p:nvSpPr>
        <p:spPr>
          <a:xfrm>
            <a:off x="500034" y="157161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4714876" y="485776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4714876" y="392906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4714876" y="257174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4714876" y="164305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500034" y="492919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500034" y="385762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500034" y="307181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lunce 15"/>
          <p:cNvSpPr/>
          <p:nvPr/>
        </p:nvSpPr>
        <p:spPr>
          <a:xfrm>
            <a:off x="500034" y="235743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Amos Komenský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poslední biskup českých bratří, velký učitel a myslitel</a:t>
            </a:r>
          </a:p>
          <a:p>
            <a:r>
              <a:rPr lang="cs-CZ" b="1" dirty="0" smtClean="0"/>
              <a:t>pobývá v Polsku, </a:t>
            </a:r>
          </a:p>
          <a:p>
            <a:r>
              <a:rPr lang="cs-CZ" b="1" dirty="0" smtClean="0"/>
              <a:t>polském městě Lešně mu shořely všechny rukopisy </a:t>
            </a:r>
          </a:p>
          <a:p>
            <a:r>
              <a:rPr lang="cs-CZ" b="1" dirty="0" smtClean="0"/>
              <a:t> reformuje školství v Uhrách, ve Švédsku, Anglii 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i="1" dirty="0" smtClean="0"/>
              <a:t>.</a:t>
            </a:r>
          </a:p>
          <a:p>
            <a:pPr>
              <a:buNone/>
            </a:pPr>
            <a:r>
              <a:rPr lang="cs-CZ" b="1" i="1" dirty="0" smtClean="0"/>
              <a:t>.</a:t>
            </a:r>
          </a:p>
          <a:p>
            <a:pPr>
              <a:buNone/>
            </a:pP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4829" y="1714488"/>
            <a:ext cx="3781998" cy="450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4" descr="C:\Users\Aja\AppData\Local\Microsoft\Windows\Temporary Internet Files\Content.IE5\105ORQWU\MC90030773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357166"/>
            <a:ext cx="1042988" cy="1830388"/>
          </a:xfrm>
          <a:prstGeom prst="rect">
            <a:avLst/>
          </a:prstGeom>
          <a:noFill/>
        </p:spPr>
      </p:pic>
      <p:sp>
        <p:nvSpPr>
          <p:cNvPr id="12" name="Slunce 11"/>
          <p:cNvSpPr/>
          <p:nvPr/>
        </p:nvSpPr>
        <p:spPr>
          <a:xfrm>
            <a:off x="500034" y="385762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500034" y="292893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500034" y="250030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500034" y="157161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buch 1 15"/>
          <p:cNvSpPr/>
          <p:nvPr/>
        </p:nvSpPr>
        <p:spPr>
          <a:xfrm>
            <a:off x="214282" y="4357694"/>
            <a:ext cx="5057804" cy="2500306"/>
          </a:xfrm>
          <a:prstGeom prst="irregularSeal1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zemřel v cizině - jeho hrob leží v nizozemském městě Naardenu</a:t>
            </a:r>
            <a:endParaRPr lang="cs-CZ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„Učitel národů“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proslavil se svými návrhy na změny  ve škole</a:t>
            </a:r>
          </a:p>
          <a:p>
            <a:r>
              <a:rPr lang="cs-CZ" dirty="0" smtClean="0"/>
              <a:t>chtěl, aby se děti do školy těšily</a:t>
            </a:r>
          </a:p>
          <a:p>
            <a:r>
              <a:rPr lang="cs-CZ" dirty="0" smtClean="0"/>
              <a:t>škola zábavou a hrou</a:t>
            </a:r>
          </a:p>
          <a:p>
            <a:r>
              <a:rPr lang="cs-CZ" dirty="0" smtClean="0"/>
              <a:t>aby se děti naučily přemýšlet</a:t>
            </a:r>
          </a:p>
          <a:p>
            <a:r>
              <a:rPr lang="cs-CZ" dirty="0" smtClean="0"/>
              <a:t>chtěl mít učebnice plné obrázků - ORBIS PICTUS  (Svět obrazech)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1928802"/>
            <a:ext cx="2809880" cy="4521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5" descr="C:\Users\Aja\AppData\Local\Microsoft\Windows\Temporary Internet Files\Content.IE5\4QJ46L3Y\MC900359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357166"/>
            <a:ext cx="1773879" cy="1571636"/>
          </a:xfrm>
          <a:prstGeom prst="rect">
            <a:avLst/>
          </a:prstGeom>
          <a:noFill/>
        </p:spPr>
      </p:pic>
      <p:sp>
        <p:nvSpPr>
          <p:cNvPr id="9" name="Slunce 8"/>
          <p:cNvSpPr/>
          <p:nvPr/>
        </p:nvSpPr>
        <p:spPr>
          <a:xfrm>
            <a:off x="500034" y="157161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500034" y="335756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500034" y="250030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500034" y="385762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500034" y="471488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643314"/>
            <a:ext cx="8229600" cy="285752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školy mají chodit chlapci i dívky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výuka má probíhat v mateřském jazyce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by neměly být biti, když něco neumějí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se učí od jednoduchého ke složitějšímu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Pedagogické zásady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C:\Users\Aja\AppData\Local\Microsoft\Windows\Temporary Internet Files\Content.IE5\4QJ46L3Y\MC9003491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2571744"/>
            <a:ext cx="1349375" cy="2047875"/>
          </a:xfrm>
          <a:prstGeom prst="rect">
            <a:avLst/>
          </a:prstGeom>
          <a:noFill/>
        </p:spPr>
      </p:pic>
      <p:pic>
        <p:nvPicPr>
          <p:cNvPr id="8197" name="Picture 5" descr="C:\Users\Aja\AppData\Local\Microsoft\Windows\Temporary Internet Files\Content.IE5\S7YR0DND\MC90034909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46545" y="4000504"/>
            <a:ext cx="1597455" cy="2185992"/>
          </a:xfrm>
          <a:prstGeom prst="rect">
            <a:avLst/>
          </a:prstGeom>
          <a:noFill/>
        </p:spPr>
      </p:pic>
      <p:pic>
        <p:nvPicPr>
          <p:cNvPr id="8198" name="Picture 6" descr="C:\Users\Aja\AppData\Local\Microsoft\Windows\Temporary Internet Files\Content.IE5\WRP8OLAL\MC90034419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2214554"/>
            <a:ext cx="1438275" cy="1287463"/>
          </a:xfrm>
          <a:prstGeom prst="rect">
            <a:avLst/>
          </a:prstGeom>
          <a:noFill/>
        </p:spPr>
      </p:pic>
      <p:pic>
        <p:nvPicPr>
          <p:cNvPr id="5122" name="Picture 2" descr="C:\Users\Aja\AppData\Local\Microsoft\Windows\Temporary Internet Files\Content.IE5\NKHCPSU3\MC90034913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285728"/>
            <a:ext cx="3234742" cy="2650084"/>
          </a:xfrm>
          <a:prstGeom prst="rect">
            <a:avLst/>
          </a:prstGeom>
          <a:noFill/>
        </p:spPr>
      </p:pic>
      <p:sp>
        <p:nvSpPr>
          <p:cNvPr id="8" name="Slunce 7"/>
          <p:cNvSpPr/>
          <p:nvPr/>
        </p:nvSpPr>
        <p:spPr>
          <a:xfrm>
            <a:off x="500034" y="378619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500034" y="421481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500034" y="471488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500034" y="514351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52884"/>
          </a:xfrm>
        </p:spPr>
        <p:txBody>
          <a:bodyPr/>
          <a:lstStyle/>
          <a:p>
            <a:r>
              <a:rPr lang="cs-CZ" b="1" u="sng" dirty="0" smtClean="0"/>
              <a:t>1. stupeň </a:t>
            </a:r>
            <a:r>
              <a:rPr lang="cs-CZ" dirty="0" smtClean="0"/>
              <a:t>– do 6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u="sng" dirty="0" smtClean="0"/>
              <a:t>škola mateřská</a:t>
            </a:r>
            <a:r>
              <a:rPr lang="cs-CZ" dirty="0" smtClean="0"/>
              <a:t>, v rodině</a:t>
            </a:r>
          </a:p>
          <a:p>
            <a:r>
              <a:rPr lang="cs-CZ" b="1" u="sng" dirty="0" smtClean="0"/>
              <a:t>2. stupeň </a:t>
            </a:r>
            <a:r>
              <a:rPr lang="cs-CZ" dirty="0" smtClean="0"/>
              <a:t>– 6 – 12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u="sng" dirty="0" smtClean="0"/>
              <a:t>škola obecná</a:t>
            </a:r>
            <a:r>
              <a:rPr lang="cs-CZ" dirty="0" smtClean="0"/>
              <a:t>, národní, povinná, v každé obci</a:t>
            </a:r>
          </a:p>
          <a:p>
            <a:r>
              <a:rPr lang="cs-CZ" b="1" u="sng" dirty="0" smtClean="0"/>
              <a:t>3. stupeň </a:t>
            </a:r>
            <a:r>
              <a:rPr lang="cs-CZ" dirty="0" smtClean="0"/>
              <a:t>– 12 – 18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u="sng" dirty="0" smtClean="0"/>
              <a:t>střední škola</a:t>
            </a:r>
            <a:r>
              <a:rPr lang="cs-CZ" dirty="0" smtClean="0"/>
              <a:t>, latinská, ve větších městech</a:t>
            </a:r>
          </a:p>
          <a:p>
            <a:r>
              <a:rPr lang="cs-CZ" b="1" u="sng" dirty="0" smtClean="0"/>
              <a:t>4. stupeň </a:t>
            </a:r>
            <a:r>
              <a:rPr lang="cs-CZ" dirty="0" smtClean="0"/>
              <a:t>– 18 – 24 let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u="sng" dirty="0" smtClean="0"/>
              <a:t>vysoká škola</a:t>
            </a:r>
            <a:r>
              <a:rPr lang="cs-CZ" dirty="0" smtClean="0"/>
              <a:t>, univerzita, cestování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Vzdělávání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Aja\AppData\Local\Microsoft\Windows\Temporary Internet Files\Content.IE5\S7YR0DND\MC9003433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428604"/>
            <a:ext cx="3143272" cy="2973033"/>
          </a:xfrm>
          <a:prstGeom prst="rect">
            <a:avLst/>
          </a:prstGeom>
          <a:noFill/>
        </p:spPr>
      </p:pic>
      <p:sp>
        <p:nvSpPr>
          <p:cNvPr id="10" name="Slunce 9"/>
          <p:cNvSpPr/>
          <p:nvPr/>
        </p:nvSpPr>
        <p:spPr>
          <a:xfrm>
            <a:off x="428596" y="492919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428596" y="400050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428596" y="314324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428596" y="228599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prava se zářezem 13"/>
          <p:cNvSpPr/>
          <p:nvPr/>
        </p:nvSpPr>
        <p:spPr>
          <a:xfrm>
            <a:off x="642910" y="3500438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ipka doprava se zářezem 14"/>
          <p:cNvSpPr/>
          <p:nvPr/>
        </p:nvSpPr>
        <p:spPr>
          <a:xfrm>
            <a:off x="642910" y="2643182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ipka doprava se zářezem 15"/>
          <p:cNvSpPr/>
          <p:nvPr/>
        </p:nvSpPr>
        <p:spPr>
          <a:xfrm>
            <a:off x="642910" y="4429132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Šipka doprava se zářezem 16"/>
          <p:cNvSpPr/>
          <p:nvPr/>
        </p:nvSpPr>
        <p:spPr>
          <a:xfrm>
            <a:off x="571472" y="5286388"/>
            <a:ext cx="500066" cy="428628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3881446"/>
          </a:xfrm>
        </p:spPr>
        <p:txBody>
          <a:bodyPr/>
          <a:lstStyle/>
          <a:p>
            <a:r>
              <a:rPr lang="cs-CZ" sz="2800" b="1" dirty="0" smtClean="0"/>
              <a:t>odstranění násilí mezi národy</a:t>
            </a:r>
          </a:p>
          <a:p>
            <a:r>
              <a:rPr lang="cs-CZ" sz="2800" b="1" dirty="0" smtClean="0"/>
              <a:t>život bez válek, v míru</a:t>
            </a:r>
          </a:p>
          <a:p>
            <a:r>
              <a:rPr lang="cs-CZ" sz="2800" b="1" dirty="0" smtClean="0"/>
              <a:t>lidé by si měli vzájemně pomáhat</a:t>
            </a:r>
          </a:p>
          <a:p>
            <a:r>
              <a:rPr lang="cs-CZ" sz="2800" b="1" dirty="0" smtClean="0"/>
              <a:t>bohatí by měli myslet na chudé, nepovyšovat se</a:t>
            </a:r>
          </a:p>
          <a:p>
            <a:r>
              <a:rPr lang="cs-CZ" sz="2800" b="1" dirty="0" smtClean="0"/>
              <a:t>zdraví by měli myslet na nemocné</a:t>
            </a:r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Komenského názory na svět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2" name="Picture 4" descr="C:\Users\Aja\AppData\Local\Microsoft\Windows\Temporary Internet Files\Content.IE5\105ORQWU\MC9004136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357166"/>
            <a:ext cx="1643074" cy="1520769"/>
          </a:xfrm>
          <a:prstGeom prst="rect">
            <a:avLst/>
          </a:prstGeom>
          <a:noFill/>
        </p:spPr>
      </p:pic>
      <p:pic>
        <p:nvPicPr>
          <p:cNvPr id="7170" name="Picture 2" descr="C:\Users\Aja\AppData\Local\Microsoft\Windows\Temporary Internet Files\Content.IE5\EIZP7BPH\MC90023213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4357694"/>
            <a:ext cx="2043112" cy="2197100"/>
          </a:xfrm>
          <a:prstGeom prst="rect">
            <a:avLst/>
          </a:prstGeom>
          <a:noFill/>
        </p:spPr>
      </p:pic>
      <p:sp>
        <p:nvSpPr>
          <p:cNvPr id="6" name="Slunce 5"/>
          <p:cNvSpPr/>
          <p:nvPr/>
        </p:nvSpPr>
        <p:spPr>
          <a:xfrm>
            <a:off x="428596" y="228599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428596" y="285749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428596" y="335756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428596" y="3857628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428596" y="478632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Komenského díla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285720" y="1524000"/>
            <a:ext cx="4231416" cy="45720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u="sng" dirty="0" smtClean="0"/>
              <a:t>Škola hrou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soubor divadelních her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netradiční učebnice dramatickou formou</a:t>
            </a:r>
          </a:p>
          <a:p>
            <a:r>
              <a:rPr lang="cs-CZ" b="1" i="1" u="sng" dirty="0" smtClean="0"/>
              <a:t>Velká didaktika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systematické dílo o výchově a vzdělávání</a:t>
            </a:r>
          </a:p>
          <a:p>
            <a:r>
              <a:rPr lang="cs-CZ" b="1" i="1" u="sng" dirty="0" smtClean="0"/>
              <a:t>Svět v obrazech = Orbis pictus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první obrázková učebnice na světě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názorné ilustrace k textům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357166"/>
            <a:ext cx="2202018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Elipsa 8"/>
          <p:cNvSpPr/>
          <p:nvPr/>
        </p:nvSpPr>
        <p:spPr>
          <a:xfrm>
            <a:off x="4286248" y="4143380"/>
            <a:ext cx="4629208" cy="235745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dochovaný rukopis J. A. Komenského. Část textu: V mladosti má člověk pamatovati, kterak by dobře živ byl, a v starosti kterak by dobře umřel.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428596" y="2285992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prava se zářezem 9"/>
          <p:cNvSpPr/>
          <p:nvPr/>
        </p:nvSpPr>
        <p:spPr>
          <a:xfrm>
            <a:off x="500034" y="3357562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prava se zářezem 10"/>
          <p:cNvSpPr/>
          <p:nvPr/>
        </p:nvSpPr>
        <p:spPr>
          <a:xfrm>
            <a:off x="428596" y="5357826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prava se zářezem 11"/>
          <p:cNvSpPr/>
          <p:nvPr/>
        </p:nvSpPr>
        <p:spPr>
          <a:xfrm>
            <a:off x="428596" y="4714884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doprava se zářezem 12"/>
          <p:cNvSpPr/>
          <p:nvPr/>
        </p:nvSpPr>
        <p:spPr>
          <a:xfrm>
            <a:off x="428596" y="1928802"/>
            <a:ext cx="500066" cy="357190"/>
          </a:xfrm>
          <a:prstGeom prst="notch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285720" y="292893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285720" y="157161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lunce 15"/>
          <p:cNvSpPr/>
          <p:nvPr/>
        </p:nvSpPr>
        <p:spPr>
          <a:xfrm>
            <a:off x="285720" y="407194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Kšaft umírající matky Jednoty bratrské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000240"/>
            <a:ext cx="5329246" cy="43577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Motto: </a:t>
            </a:r>
          </a:p>
          <a:p>
            <a:r>
              <a:rPr lang="cs-CZ" b="1" dirty="0" smtClean="0"/>
              <a:t>"Na tebe národe český a moravský, vlasti milá, zapomenouti nemohu, při svém loučení. Věřím i já Bohu, že po přejití vichřic hněvu, vláda věcích tvých se k tobě zas navrátí, ó lide český……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14942" y="1524000"/>
            <a:ext cx="3493194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.</a:t>
            </a:r>
            <a:endParaRPr lang="cs-CZ" dirty="0"/>
          </a:p>
        </p:txBody>
      </p:sp>
      <p:pic>
        <p:nvPicPr>
          <p:cNvPr id="10246" name="Picture 6" descr="C:\Users\Aja\AppData\Local\Microsoft\Windows\Temporary Internet Files\Content.IE5\NKHCPSU3\MC9003009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2357430"/>
            <a:ext cx="2909247" cy="2000264"/>
          </a:xfrm>
          <a:prstGeom prst="rect">
            <a:avLst/>
          </a:prstGeom>
          <a:noFill/>
        </p:spPr>
      </p:pic>
      <p:sp>
        <p:nvSpPr>
          <p:cNvPr id="6" name="Slunce 5"/>
          <p:cNvSpPr/>
          <p:nvPr/>
        </p:nvSpPr>
        <p:spPr>
          <a:xfrm>
            <a:off x="428596" y="2500306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udatného českého národa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b="1" dirty="0" smtClean="0">
                <a:hlinkClick r:id="rId3"/>
              </a:rPr>
              <a:t>http://www.ceskatelevize.cz/ivysilani/10177109865-dejiny-udatneho-ceskeho-naroda/208552116230065-jan-amos-komensky/</a:t>
            </a:r>
            <a:endParaRPr lang="cs-CZ" sz="3200" b="1" dirty="0" smtClean="0"/>
          </a:p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.</a:t>
            </a:r>
            <a:endParaRPr lang="cs-CZ" dirty="0"/>
          </a:p>
        </p:txBody>
      </p:sp>
      <p:pic>
        <p:nvPicPr>
          <p:cNvPr id="6153" name="Picture 9" descr="C:\Users\Aja\AppData\Local\Microsoft\Windows\Temporary Internet Files\Content.IE5\24U6KV5S\MC9004381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2571743"/>
            <a:ext cx="3571900" cy="3250027"/>
          </a:xfrm>
          <a:prstGeom prst="rect">
            <a:avLst/>
          </a:prstGeom>
          <a:noFill/>
        </p:spPr>
      </p:pic>
      <p:pic>
        <p:nvPicPr>
          <p:cNvPr id="6156" name="Picture 12" descr="C:\Users\Aja\AppData\Local\Microsoft\Windows\Temporary Internet Files\Content.IE5\XFT84EKL\MC90043265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785794"/>
            <a:ext cx="2928958" cy="3071818"/>
          </a:xfrm>
          <a:prstGeom prst="rect">
            <a:avLst/>
          </a:prstGeom>
          <a:noFill/>
        </p:spPr>
      </p:pic>
      <p:sp>
        <p:nvSpPr>
          <p:cNvPr id="7" name="Slunce 6"/>
          <p:cNvSpPr/>
          <p:nvPr/>
        </p:nvSpPr>
        <p:spPr>
          <a:xfrm>
            <a:off x="428596" y="164305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88157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                   </a:t>
            </a:r>
          </a:p>
          <a:p>
            <a:pPr>
              <a:buNone/>
            </a:pPr>
            <a:r>
              <a:rPr lang="cs-CZ" sz="3000" b="1" dirty="0" smtClean="0"/>
              <a:t>                 </a:t>
            </a:r>
            <a:r>
              <a:rPr lang="cs-CZ" sz="4500" b="1" dirty="0" smtClean="0">
                <a:latin typeface="Times New Roman" pitchFamily="18" charset="0"/>
                <a:cs typeface="Times New Roman" pitchFamily="18" charset="0"/>
              </a:rPr>
              <a:t>1609	         české stavovské povstání</a:t>
            </a:r>
          </a:p>
          <a:p>
            <a:pPr>
              <a:buNone/>
            </a:pPr>
            <a:endParaRPr lang="cs-CZ" sz="45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500" b="1" dirty="0" smtClean="0">
                <a:latin typeface="Times New Roman" pitchFamily="18" charset="0"/>
                <a:cs typeface="Times New Roman" pitchFamily="18" charset="0"/>
              </a:rPr>
              <a:t>		 1618	         majestát Rudolfa II.</a:t>
            </a:r>
          </a:p>
          <a:p>
            <a:pPr>
              <a:buNone/>
            </a:pPr>
            <a:endParaRPr lang="cs-CZ" sz="45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500" b="1" dirty="0" smtClean="0">
                <a:latin typeface="Times New Roman" pitchFamily="18" charset="0"/>
                <a:cs typeface="Times New Roman" pitchFamily="18" charset="0"/>
              </a:rPr>
              <a:t>            1620          obnovené zřízení zemské</a:t>
            </a:r>
          </a:p>
          <a:p>
            <a:pPr>
              <a:buNone/>
            </a:pPr>
            <a:r>
              <a:rPr lang="cs-CZ" sz="45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4500" b="1" dirty="0" smtClean="0">
                <a:latin typeface="Times New Roman" pitchFamily="18" charset="0"/>
                <a:cs typeface="Times New Roman" pitchFamily="18" charset="0"/>
              </a:rPr>
              <a:t>		  1621		poprava 27 čs. Pánů</a:t>
            </a:r>
          </a:p>
          <a:p>
            <a:pPr>
              <a:buNone/>
            </a:pPr>
            <a:r>
              <a:rPr lang="cs-CZ" sz="45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4500" b="1" dirty="0" smtClean="0">
                <a:latin typeface="Times New Roman" pitchFamily="18" charset="0"/>
                <a:cs typeface="Times New Roman" pitchFamily="18" charset="0"/>
              </a:rPr>
              <a:t>		  1627		bitva na Bílé hoře</a:t>
            </a:r>
          </a:p>
          <a:p>
            <a:pPr>
              <a:buNone/>
            </a:pPr>
            <a:r>
              <a:rPr lang="cs-CZ" sz="4100" b="1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1214422"/>
            <a:ext cx="8229600" cy="785818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 letopočtu přiřaď událost</a:t>
            </a:r>
            <a:b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643174" y="2928934"/>
            <a:ext cx="5214974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na Bílé hoře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14612" y="3857628"/>
            <a:ext cx="5000660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Poprava 27 čs. pánů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2571736" y="2071678"/>
            <a:ext cx="5214974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stavovské povstání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2571736" y="1214422"/>
            <a:ext cx="5072098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Majestát Rudolfa II.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2786050" y="4786322"/>
            <a:ext cx="5072098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Obnovené zřízení zemské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3" name="Picture 5" descr="C:\Users\Aja\AppData\Local\Microsoft\Windows\Temporary Internet Files\Content.IE5\EIZP7BPH\MC9001493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214818"/>
            <a:ext cx="1371600" cy="2298700"/>
          </a:xfrm>
          <a:prstGeom prst="rect">
            <a:avLst/>
          </a:prstGeom>
          <a:noFill/>
        </p:spPr>
      </p:pic>
      <p:pic>
        <p:nvPicPr>
          <p:cNvPr id="7182" name="Picture 14" descr="C:\Users\Aja\AppData\Local\Microsoft\Windows\Temporary Internet Files\Content.IE5\4QJ46L3Y\MC90033118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73937" y="214290"/>
            <a:ext cx="1770063" cy="1814512"/>
          </a:xfrm>
          <a:prstGeom prst="rect">
            <a:avLst/>
          </a:prstGeom>
          <a:noFill/>
        </p:spPr>
      </p:pic>
      <p:pic>
        <p:nvPicPr>
          <p:cNvPr id="7183" name="Picture 15" descr="C:\Users\Aja\AppData\Local\Microsoft\Windows\Temporary Internet Files\Content.IE5\4QJ46L3Y\MC90034653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15206" y="1714488"/>
            <a:ext cx="551736" cy="7143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5500726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Rudolf II.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Mydlář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Jan Jesenius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Fridrich Falcký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Albrecht z Valdštejna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Jan Amos Komenský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2800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Biskup Jednoty bratrské,   císař, zimní král,                velitel císařovy armády,    lékař,   kat</a:t>
            </a:r>
          </a:p>
          <a:p>
            <a:pPr algn="ctr">
              <a:buNone/>
            </a:pPr>
            <a:endParaRPr lang="cs-CZ" i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77640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/>
              <a:t> </a:t>
            </a:r>
            <a:br>
              <a:rPr lang="cs-CZ" b="1" u="sng" dirty="0" smtClean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4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Připiš k následujícím osobnostem jejich povolání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214942" y="1643050"/>
            <a:ext cx="370048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3929058" y="3286124"/>
            <a:ext cx="370048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Velitel císařovy armády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5214942" y="2714620"/>
            <a:ext cx="370048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král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14942" y="3857628"/>
            <a:ext cx="370048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Biskup Jednoty bratrské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86182" y="1214422"/>
            <a:ext cx="370048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3857620" y="2214554"/>
            <a:ext cx="370048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50" name="Picture 6" descr="C:\Users\Aja\AppData\Local\Microsoft\Windows\Temporary Internet Files\Content.IE5\U2E7PW9E\MC9003103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4786322"/>
            <a:ext cx="1262083" cy="1535111"/>
          </a:xfrm>
          <a:prstGeom prst="rect">
            <a:avLst/>
          </a:prstGeom>
          <a:noFill/>
        </p:spPr>
      </p:pic>
      <p:pic>
        <p:nvPicPr>
          <p:cNvPr id="6155" name="Picture 11" descr="C:\Users\Aja\AppData\Local\Microsoft\Windows\Temporary Internet Files\Content.IE5\105ORQWU\MC90038909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143380"/>
            <a:ext cx="1373168" cy="1510485"/>
          </a:xfrm>
          <a:prstGeom prst="rect">
            <a:avLst/>
          </a:prstGeom>
          <a:noFill/>
        </p:spPr>
      </p:pic>
      <p:pic>
        <p:nvPicPr>
          <p:cNvPr id="8194" name="Picture 2" descr="C:\Users\Aja\AppData\Local\Microsoft\Windows\Temporary Internet Files\Content.IE5\S7YR0DND\MC900411652[2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57422" y="857232"/>
            <a:ext cx="1482725" cy="2009775"/>
          </a:xfrm>
          <a:prstGeom prst="rect">
            <a:avLst/>
          </a:prstGeom>
          <a:noFill/>
        </p:spPr>
      </p:pic>
      <p:sp>
        <p:nvSpPr>
          <p:cNvPr id="15" name="Slunce 14"/>
          <p:cNvSpPr/>
          <p:nvPr/>
        </p:nvSpPr>
        <p:spPr>
          <a:xfrm>
            <a:off x="500034" y="257174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lunce 15"/>
          <p:cNvSpPr/>
          <p:nvPr/>
        </p:nvSpPr>
        <p:spPr>
          <a:xfrm>
            <a:off x="500034" y="185736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Slunce 16"/>
          <p:cNvSpPr/>
          <p:nvPr/>
        </p:nvSpPr>
        <p:spPr>
          <a:xfrm>
            <a:off x="500034" y="300037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500034" y="3357562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Slunce 18"/>
          <p:cNvSpPr/>
          <p:nvPr/>
        </p:nvSpPr>
        <p:spPr>
          <a:xfrm>
            <a:off x="500034" y="3786190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Slunce 19"/>
          <p:cNvSpPr/>
          <p:nvPr/>
        </p:nvSpPr>
        <p:spPr>
          <a:xfrm>
            <a:off x="500034" y="2214554"/>
            <a:ext cx="285752" cy="285752"/>
          </a:xfrm>
          <a:prstGeom prst="su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hlinkClick r:id="rId3"/>
              </a:rPr>
              <a:t>http://cs.wikipedia.org/wiki/Soubor:Karel_Svoboda_Defenestrace.jpg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http://cs.wikipedia.org/wiki/Soubor:Hans_von_Aachen_003.jpg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http://cs.wikipedia.org/wiki/Soubor:Gerard_van_Honthorst_006.jpg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http://cs.wikipedia.org/wiki/Soubor:27p.png</a:t>
            </a:r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Zdroje odkazů: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6632722"/>
              </p:ext>
            </p:extLst>
          </p:nvPr>
        </p:nvGraphicFramePr>
        <p:xfrm>
          <a:off x="1835696" y="54000"/>
          <a:ext cx="5403328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6085003" imgH="7662201" progId="Word.Document.12">
                  <p:embed/>
                </p:oleObj>
              </mc:Choice>
              <mc:Fallback>
                <p:oleObj name="Dokument" r:id="rId4" imgW="6085003" imgH="766220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835696" y="54000"/>
                        <a:ext cx="5403328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49285561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1434605</TotalTime>
  <Words>865</Words>
  <Application>Microsoft Office PowerPoint</Application>
  <PresentationFormat>Předvádění na obrazovce (4:3)</PresentationFormat>
  <Paragraphs>195</Paragraphs>
  <Slides>21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Papír</vt:lpstr>
      <vt:lpstr>Dokument aplikace Microsoft Word</vt:lpstr>
      <vt:lpstr>Prezentace aplikace PowerPoint</vt:lpstr>
      <vt:lpstr>ANOTACE:</vt:lpstr>
      <vt:lpstr>Třicetiletá válka a exulanti</vt:lpstr>
      <vt:lpstr> Křížovka</vt:lpstr>
      <vt:lpstr>Křížovka</vt:lpstr>
      <vt:lpstr>Staroměstská exekuce</vt:lpstr>
      <vt:lpstr>Dějiny udatného českého národa</vt:lpstr>
      <vt:lpstr>Třicetiletá válka</vt:lpstr>
      <vt:lpstr>Nejznámější exulant</vt:lpstr>
      <vt:lpstr>Jan Amos Komenský</vt:lpstr>
      <vt:lpstr>„Učitel národů“</vt:lpstr>
      <vt:lpstr>Pedagogické zásady</vt:lpstr>
      <vt:lpstr>Vzdělávání</vt:lpstr>
      <vt:lpstr>Komenského názory na svět</vt:lpstr>
      <vt:lpstr>Komenského díla</vt:lpstr>
      <vt:lpstr>Kšaft umírající matky Jednoty bratrské</vt:lpstr>
      <vt:lpstr>Dějiny udatného českého národa</vt:lpstr>
      <vt:lpstr>K letopočtu přiřaď událost  </vt:lpstr>
      <vt:lpstr>      Připiš k následujícím osobnostem jejich povolání </vt:lpstr>
      <vt:lpstr>Zdroje odkazů: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admin</cp:lastModifiedBy>
  <cp:revision>100</cp:revision>
  <dcterms:created xsi:type="dcterms:W3CDTF">2012-03-01T13:47:43Z</dcterms:created>
  <dcterms:modified xsi:type="dcterms:W3CDTF">2012-07-11T10:44:52Z</dcterms:modified>
</cp:coreProperties>
</file>