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6" r:id="rId4"/>
    <p:sldId id="257" r:id="rId5"/>
    <p:sldId id="263" r:id="rId6"/>
    <p:sldId id="258" r:id="rId7"/>
    <p:sldId id="259" r:id="rId8"/>
    <p:sldId id="261" r:id="rId9"/>
    <p:sldId id="262" r:id="rId10"/>
    <p:sldId id="266" r:id="rId11"/>
    <p:sldId id="260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7A7D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AA3A6E2-F08B-42CA-AD77-DB0E354E7BAB}" type="presOf" srcId="{1D8420EA-BFA0-403B-80F5-647FA396CC45}" destId="{8467D0EB-87A2-4285-8ACA-0398EFBF29BC}" srcOrd="1" destOrd="0" presId="urn:microsoft.com/office/officeart/2005/8/layout/target3"/>
    <dgm:cxn modelId="{7EBADCC7-7A74-4513-BF4F-574130FB94E5}" type="presOf" srcId="{100B6B2E-82E6-4C11-B19B-F2DB3A0EA64F}" destId="{645AA564-2E9E-4954-AD87-AE01782CEC59}" srcOrd="0" destOrd="0" presId="urn:microsoft.com/office/officeart/2005/8/layout/target3"/>
    <dgm:cxn modelId="{2737B0C6-9BDB-43DD-998F-BA959957327D}" type="presOf" srcId="{130831A4-0540-4EC5-8F5A-93030E89D2D9}" destId="{F69CC921-512E-49F4-824C-A648EC5F27A5}" srcOrd="0" destOrd="0" presId="urn:microsoft.com/office/officeart/2005/8/layout/target3"/>
    <dgm:cxn modelId="{F555E749-42F0-4B9B-9765-23A069A125C3}" type="presOf" srcId="{130831A4-0540-4EC5-8F5A-93030E89D2D9}" destId="{8E23E229-92FC-49D1-B5FE-0303176B8A4E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8040C1BE-69DD-4E45-AE74-F2FA632D6EF2}" type="presOf" srcId="{27FE2D31-D344-4B63-A89A-A89AB0D9F3E3}" destId="{FE47432B-CA46-450C-8D8F-66C300A95B52}" srcOrd="0" destOrd="0" presId="urn:microsoft.com/office/officeart/2005/8/layout/target3"/>
    <dgm:cxn modelId="{2635154A-D681-4BD2-9299-D4E7EA099B65}" type="presOf" srcId="{914700B9-77B5-440A-A438-DE98B6D4894D}" destId="{E73F1C26-6DCD-4001-88B9-355E01E2BCE7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6CED16CD-3982-49C9-8D21-9CE6E1079B71}" type="presOf" srcId="{100B6B2E-82E6-4C11-B19B-F2DB3A0EA64F}" destId="{DBA8199F-D892-4A8E-A352-2B7844050E09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388CF6F1-37AC-4F77-AA35-8872FF4754CA}" type="presOf" srcId="{914700B9-77B5-440A-A438-DE98B6D4894D}" destId="{BD9AF279-D483-48F2-BBBD-45F8E8923512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F67EDD32-F150-4049-98D1-5F0480BA7455}" type="presOf" srcId="{1D8420EA-BFA0-403B-80F5-647FA396CC45}" destId="{F7B3C0B7-F0F7-4F49-B02C-3630F8C5FAE5}" srcOrd="0" destOrd="0" presId="urn:microsoft.com/office/officeart/2005/8/layout/target3"/>
    <dgm:cxn modelId="{C787D0E8-C94A-4F2B-8CFC-E48E27927773}" type="presParOf" srcId="{FE47432B-CA46-450C-8D8F-66C300A95B52}" destId="{B522209E-30D0-49D6-A340-2D383A11C668}" srcOrd="0" destOrd="0" presId="urn:microsoft.com/office/officeart/2005/8/layout/target3"/>
    <dgm:cxn modelId="{76F42D0A-6704-42E4-B910-CC6DA1783789}" type="presParOf" srcId="{FE47432B-CA46-450C-8D8F-66C300A95B52}" destId="{ED5A8377-51D5-4DC5-B0E7-680166966720}" srcOrd="1" destOrd="0" presId="urn:microsoft.com/office/officeart/2005/8/layout/target3"/>
    <dgm:cxn modelId="{60F2038F-CDD8-4054-AA3D-5948575315FA}" type="presParOf" srcId="{FE47432B-CA46-450C-8D8F-66C300A95B52}" destId="{F69CC921-512E-49F4-824C-A648EC5F27A5}" srcOrd="2" destOrd="0" presId="urn:microsoft.com/office/officeart/2005/8/layout/target3"/>
    <dgm:cxn modelId="{B089D9A0-C26B-4171-9A08-59433778B081}" type="presParOf" srcId="{FE47432B-CA46-450C-8D8F-66C300A95B52}" destId="{61C9CE18-EDA6-4EDF-BA1C-09779D38FBBF}" srcOrd="3" destOrd="0" presId="urn:microsoft.com/office/officeart/2005/8/layout/target3"/>
    <dgm:cxn modelId="{0C5DC02B-866D-491A-9222-6B9878D27771}" type="presParOf" srcId="{FE47432B-CA46-450C-8D8F-66C300A95B52}" destId="{D60DEAAB-7AFE-435A-ACF6-18851E4B0426}" srcOrd="4" destOrd="0" presId="urn:microsoft.com/office/officeart/2005/8/layout/target3"/>
    <dgm:cxn modelId="{0ED2861D-1FA6-4CE4-AE3A-75A7E510518C}" type="presParOf" srcId="{FE47432B-CA46-450C-8D8F-66C300A95B52}" destId="{F7B3C0B7-F0F7-4F49-B02C-3630F8C5FAE5}" srcOrd="5" destOrd="0" presId="urn:microsoft.com/office/officeart/2005/8/layout/target3"/>
    <dgm:cxn modelId="{B954DD02-CE39-4F65-B63A-EF06D9FA8FA6}" type="presParOf" srcId="{FE47432B-CA46-450C-8D8F-66C300A95B52}" destId="{C9DA9446-E2D3-4F6A-8960-3CADFBF870B8}" srcOrd="6" destOrd="0" presId="urn:microsoft.com/office/officeart/2005/8/layout/target3"/>
    <dgm:cxn modelId="{9EAB417D-94EE-498A-8092-C490BCAD839D}" type="presParOf" srcId="{FE47432B-CA46-450C-8D8F-66C300A95B52}" destId="{9726EC6F-D322-4CD3-B489-1BE3DF7CE70B}" srcOrd="7" destOrd="0" presId="urn:microsoft.com/office/officeart/2005/8/layout/target3"/>
    <dgm:cxn modelId="{717A3E99-626E-45C0-BBAE-B7CB57BF4F47}" type="presParOf" srcId="{FE47432B-CA46-450C-8D8F-66C300A95B52}" destId="{645AA564-2E9E-4954-AD87-AE01782CEC59}" srcOrd="8" destOrd="0" presId="urn:microsoft.com/office/officeart/2005/8/layout/target3"/>
    <dgm:cxn modelId="{A10A3211-CCFE-4FFE-9D78-E9EEF96A105A}" type="presParOf" srcId="{FE47432B-CA46-450C-8D8F-66C300A95B52}" destId="{8538CAC4-6A86-42B8-B5AF-2FF155DB9D02}" srcOrd="9" destOrd="0" presId="urn:microsoft.com/office/officeart/2005/8/layout/target3"/>
    <dgm:cxn modelId="{C03BFF82-B3D2-4774-9EE4-70ED9F9E1708}" type="presParOf" srcId="{FE47432B-CA46-450C-8D8F-66C300A95B52}" destId="{26FD6024-A07F-46D0-8BC0-B5E595C5673D}" srcOrd="10" destOrd="0" presId="urn:microsoft.com/office/officeart/2005/8/layout/target3"/>
    <dgm:cxn modelId="{53C97D07-FA5B-42EB-9D29-70F098660197}" type="presParOf" srcId="{FE47432B-CA46-450C-8D8F-66C300A95B52}" destId="{E73F1C26-6DCD-4001-88B9-355E01E2BCE7}" srcOrd="11" destOrd="0" presId="urn:microsoft.com/office/officeart/2005/8/layout/target3"/>
    <dgm:cxn modelId="{EC2828CC-B2A4-4108-8F8B-09ED7A11C785}" type="presParOf" srcId="{FE47432B-CA46-450C-8D8F-66C300A95B52}" destId="{8E23E229-92FC-49D1-B5FE-0303176B8A4E}" srcOrd="12" destOrd="0" presId="urn:microsoft.com/office/officeart/2005/8/layout/target3"/>
    <dgm:cxn modelId="{A2776B33-E1A2-4690-9ACE-597C117E9844}" type="presParOf" srcId="{FE47432B-CA46-450C-8D8F-66C300A95B52}" destId="{8467D0EB-87A2-4285-8ACA-0398EFBF29BC}" srcOrd="13" destOrd="0" presId="urn:microsoft.com/office/officeart/2005/8/layout/target3"/>
    <dgm:cxn modelId="{C6E1931A-CEA4-45F4-91E7-C57846FFF972}" type="presParOf" srcId="{FE47432B-CA46-450C-8D8F-66C300A95B52}" destId="{DBA8199F-D892-4A8E-A352-2B7844050E09}" srcOrd="14" destOrd="0" presId="urn:microsoft.com/office/officeart/2005/8/layout/target3"/>
    <dgm:cxn modelId="{EB6CC673-9472-4D7A-85AF-1EF0BF43AA8B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590DD-DB36-4E0B-A1BF-6315C486324F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91BC3E3-BC1A-4613-84E1-DAFFC3B374C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>
    <p:newsflash/>
    <p:sndAc>
      <p:stSnd>
        <p:snd r:embed="rId1" name="whoosh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88590DD-DB36-4E0B-A1BF-6315C486324F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F91BC3E3-BC1A-4613-84E1-DAFFC3B374C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newsflash/>
    <p:sndAc>
      <p:stSnd>
        <p:snd r:embed="rId1" name="whoosh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590DD-DB36-4E0B-A1BF-6315C486324F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BC3E3-BC1A-4613-84E1-DAFFC3B374C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newsflash/>
    <p:sndAc>
      <p:stSnd>
        <p:snd r:embed="rId1" name="whoosh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590DD-DB36-4E0B-A1BF-6315C486324F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BC3E3-BC1A-4613-84E1-DAFFC3B374C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newsflash/>
    <p:sndAc>
      <p:stSnd>
        <p:snd r:embed="rId1" name="whoosh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BC3E3-BC1A-4613-84E1-DAFFC3B374C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590DD-DB36-4E0B-A1BF-6315C486324F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newsflash/>
    <p:sndAc>
      <p:stSnd>
        <p:snd r:embed="rId1" name="whoosh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590DD-DB36-4E0B-A1BF-6315C486324F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BC3E3-BC1A-4613-84E1-DAFFC3B374C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newsflash/>
    <p:sndAc>
      <p:stSnd>
        <p:snd r:embed="rId1" name="whoosh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590DD-DB36-4E0B-A1BF-6315C486324F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BC3E3-BC1A-4613-84E1-DAFFC3B374C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newsflash/>
    <p:sndAc>
      <p:stSnd>
        <p:snd r:embed="rId1" name="whoosh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88590DD-DB36-4E0B-A1BF-6315C486324F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91BC3E3-BC1A-4613-84E1-DAFFC3B374C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>
    <p:newsflash/>
    <p:sndAc>
      <p:stSnd>
        <p:snd r:embed="rId1" name="whoosh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590DD-DB36-4E0B-A1BF-6315C486324F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91BC3E3-BC1A-4613-84E1-DAFFC3B374C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>
    <p:newsflash/>
    <p:sndAc>
      <p:stSnd>
        <p:snd r:embed="rId1" name="whoosh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590DD-DB36-4E0B-A1BF-6315C486324F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BC3E3-BC1A-4613-84E1-DAFFC3B374C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newsflash/>
    <p:sndAc>
      <p:stSnd>
        <p:snd r:embed="rId1" name="whoosh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590DD-DB36-4E0B-A1BF-6315C486324F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BC3E3-BC1A-4613-84E1-DAFFC3B374C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newsflash/>
    <p:sndAc>
      <p:stSnd>
        <p:snd r:embed="rId1" name="whoosh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8590DD-DB36-4E0B-A1BF-6315C486324F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F91BC3E3-BC1A-4613-84E1-DAFFC3B374C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newsflash/>
    <p:sndAc>
      <p:stSnd>
        <p:snd r:embed="rId13" name="whoosh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wmf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8.wmf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oly_Trinity_Column.jpg" TargetMode="External"/><Relationship Id="rId7" Type="http://schemas.openxmlformats.org/officeDocument/2006/relationships/hyperlink" Target="http://cs.wikipedia.org/wiki/Kostel_Jana_Nepomuck%C3%A9ho_na_Zelen%C3%A9_ho%C5%99e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raha_Staromestske_namesti_Mikulas.jpg" TargetMode="External"/><Relationship Id="rId5" Type="http://schemas.openxmlformats.org/officeDocument/2006/relationships/hyperlink" Target="http://cs.wikipedia.org/wiki/Soubor:Petr_Brandl.jpg" TargetMode="External"/><Relationship Id="rId4" Type="http://schemas.openxmlformats.org/officeDocument/2006/relationships/hyperlink" Target="http://cs.wikipedia.org/wiki/Soubor:Wenceslas_Hollar_-_Prospect_of_York_Castle_(State_1)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0.emf"/><Relationship Id="rId5" Type="http://schemas.openxmlformats.org/officeDocument/2006/relationships/oleObject" Target="../embeddings/Dokument_aplikace_Microsoft_Word_97_20031.doc"/><Relationship Id="rId4" Type="http://schemas.openxmlformats.org/officeDocument/2006/relationships/oleObject" Target="../embeddings/oleObject1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598820"/>
              </p:ext>
            </p:extLst>
          </p:nvPr>
        </p:nvGraphicFramePr>
        <p:xfrm>
          <a:off x="1691680" y="2852936"/>
          <a:ext cx="7056784" cy="2222176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Calibri" pitchFamily="34" charset="0"/>
                          <a:cs typeface="Calibri" pitchFamily="34" charset="0"/>
                        </a:rPr>
                        <a:t>NÁZEV</a:t>
                      </a:r>
                      <a:r>
                        <a:rPr lang="cs-CZ" sz="1400" b="0" baseline="0" dirty="0" smtClean="0">
                          <a:latin typeface="Calibri" pitchFamily="34" charset="0"/>
                          <a:cs typeface="Calibri" pitchFamily="34" charset="0"/>
                        </a:rPr>
                        <a:t> A ČÍSLO MATERIÁLU:</a:t>
                      </a:r>
                      <a:endParaRPr lang="cs-CZ" sz="1400" b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VY_32_INOVACE_20_S06-D-7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VYTVOŘENO: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AUTOR: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OBLAST: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společnost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OBOR: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Dějepis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6721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SADA: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Dějepis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NÁZEV VZDĚLÁVACÍHO MATERIÁLU: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Baroko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29200"/>
            <a:ext cx="5752465" cy="12560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p:transition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2348103"/>
              </p:ext>
            </p:extLst>
          </p:nvPr>
        </p:nvGraphicFramePr>
        <p:xfrm>
          <a:off x="539552" y="3573016"/>
          <a:ext cx="8280920" cy="25603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426719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ROČNÍK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DRUH UČEBNÍHO MATERIÁLU: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- pracovní list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STUPEŇ</a:t>
                      </a:r>
                      <a:r>
                        <a:rPr lang="cs-CZ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A TYP VZDĚLÁVÁNÍ: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POMŮCKY: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CÍL – INOVACE: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METODICKÉ POKYNY: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Součástí prezentace je i 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 zaměřený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seznámení žáka se základními rysy barokní kultury a připomenutí staveb  barokního stylu na našem území.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si uvědomuje časové zařazení uměleckého slohu, jeho základních stavebních rysů a významných památek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dále umí rozpoznat odlišnosti mezi jednotlivými  stavebními slohy. 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p:transition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4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Dějepis   7. ročník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6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6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Baroko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5" descr="C:\Users\Aja\AppData\Local\Microsoft\Windows\Temporary Internet Files\Content.IE5\I8913PAD\MC90032479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9058" y="1357298"/>
            <a:ext cx="1859013" cy="107157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/>
              <a:t> 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Na www. wikipedia.cz nalezni odpovědi na otázky:</a:t>
            </a:r>
            <a:r>
              <a:rPr lang="cs-CZ" dirty="0" smtClean="0"/>
              <a:t> </a:t>
            </a:r>
          </a:p>
          <a:p>
            <a:pPr lvl="0"/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Co znamená slovo </a:t>
            </a:r>
            <a:r>
              <a:rPr lang="cs-CZ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barroca ?		______________________________</a:t>
            </a:r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Jaká země je kolébkou baroka?	</a:t>
            </a:r>
            <a:r>
              <a:rPr lang="cs-CZ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______________________________</a:t>
            </a:r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r>
              <a:rPr lang="cs-CZ" b="1" dirty="0" smtClean="0">
                <a:solidFill>
                  <a:schemeClr val="tx1">
                    <a:lumMod val="9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Na časovou osu zakresli období baroka v Evropě a slohy před a po něm.   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4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Všeobecné informace </a:t>
            </a:r>
            <a:endParaRPr lang="cs-CZ" sz="44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5143504" y="2000240"/>
            <a:ext cx="3629044" cy="714380"/>
          </a:xfrm>
          <a:prstGeom prst="ellipse">
            <a:avLst/>
          </a:prstGeom>
          <a:solidFill>
            <a:srgbClr val="B7A7D1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Perla nepravidelného tvaru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5214942" y="2928934"/>
            <a:ext cx="3629044" cy="714380"/>
          </a:xfrm>
          <a:prstGeom prst="ellipse">
            <a:avLst/>
          </a:prstGeom>
          <a:solidFill>
            <a:srgbClr val="B7A7D1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Vznikl v Itálii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571472" y="4643446"/>
            <a:ext cx="8072494" cy="571504"/>
          </a:xfrm>
          <a:prstGeom prst="rightArrow">
            <a:avLst/>
          </a:prstGeom>
          <a:solidFill>
            <a:srgbClr val="B7A7D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Šipka dolů 8"/>
          <p:cNvSpPr/>
          <p:nvPr/>
        </p:nvSpPr>
        <p:spPr>
          <a:xfrm>
            <a:off x="2928926" y="4643446"/>
            <a:ext cx="484632" cy="978408"/>
          </a:xfrm>
          <a:prstGeom prst="downArrow">
            <a:avLst/>
          </a:prstGeom>
          <a:solidFill>
            <a:srgbClr val="B7A7D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Šipka dolů 10"/>
          <p:cNvSpPr/>
          <p:nvPr/>
        </p:nvSpPr>
        <p:spPr>
          <a:xfrm>
            <a:off x="5786446" y="4643446"/>
            <a:ext cx="484632" cy="978408"/>
          </a:xfrm>
          <a:prstGeom prst="downArrow">
            <a:avLst/>
          </a:prstGeom>
          <a:solidFill>
            <a:srgbClr val="B7A7D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Elipsa 13"/>
          <p:cNvSpPr/>
          <p:nvPr/>
        </p:nvSpPr>
        <p:spPr>
          <a:xfrm>
            <a:off x="357158" y="5286388"/>
            <a:ext cx="2143140" cy="642942"/>
          </a:xfrm>
          <a:prstGeom prst="ellipse">
            <a:avLst/>
          </a:prstGeom>
          <a:solidFill>
            <a:srgbClr val="B7A7D1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renesance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6500826" y="5286388"/>
            <a:ext cx="2143140" cy="642942"/>
          </a:xfrm>
          <a:prstGeom prst="ellipse">
            <a:avLst/>
          </a:prstGeom>
          <a:solidFill>
            <a:srgbClr val="B7A7D1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rokoko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3500430" y="5357826"/>
            <a:ext cx="2143140" cy="642942"/>
          </a:xfrm>
          <a:prstGeom prst="ellipse">
            <a:avLst/>
          </a:prstGeom>
          <a:solidFill>
            <a:srgbClr val="B7A7D1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baroko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2714612" y="5715016"/>
            <a:ext cx="928694" cy="414334"/>
          </a:xfrm>
          <a:prstGeom prst="ellipse">
            <a:avLst/>
          </a:prstGeom>
          <a:solidFill>
            <a:srgbClr val="B7A7D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1600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5643570" y="5715016"/>
            <a:ext cx="928694" cy="414334"/>
          </a:xfrm>
          <a:prstGeom prst="ellipse">
            <a:avLst/>
          </a:prstGeom>
          <a:solidFill>
            <a:srgbClr val="B7A7D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1750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C:\Users\Aja\AppData\Local\Microsoft\Windows\Temporary Internet Files\Content.IE5\B5C89PBA\MC90001315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43834" y="214290"/>
            <a:ext cx="1093654" cy="1058846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7" grpId="0" animBg="1"/>
      <p:bldP spid="8" grpId="0" animBg="1"/>
      <p:bldP spid="9" grpId="0" animBg="1"/>
      <p:bldP spid="11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500438"/>
            <a:ext cx="8401080" cy="3000396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cs-CZ" dirty="0" smtClean="0"/>
              <a:t>V Kutné Hoře se nachází gotický chrám sv.  …………………………….</a:t>
            </a:r>
          </a:p>
          <a:p>
            <a:pPr lvl="0"/>
            <a:r>
              <a:rPr lang="cs-CZ" dirty="0" smtClean="0"/>
              <a:t>Typická románská stavba kruhového půdorysu se nazývá  .……………………</a:t>
            </a:r>
          </a:p>
          <a:p>
            <a:pPr lvl="0"/>
            <a:r>
              <a:rPr lang="cs-CZ" dirty="0" smtClean="0"/>
              <a:t>Nástěnná malba vytvořená do vlhké omítky se nazývá ………………</a:t>
            </a:r>
          </a:p>
          <a:p>
            <a:pPr lvl="0"/>
            <a:r>
              <a:rPr lang="cs-CZ" dirty="0" smtClean="0"/>
              <a:t>Umělecký styl typický pro raný středověk, který vystřídal románský sloh, se nazývá …………………….</a:t>
            </a:r>
          </a:p>
          <a:p>
            <a:pPr lvl="0"/>
            <a:r>
              <a:rPr lang="cs-CZ" dirty="0" smtClean="0"/>
              <a:t>Architektonický prvek, který symbolizuje modlící se ruce, se nazývá lomený ________________</a:t>
            </a:r>
          </a:p>
          <a:p>
            <a:pPr lvl="0"/>
            <a:r>
              <a:rPr lang="cs-CZ" dirty="0" smtClean="0"/>
              <a:t>Malba připomínající psaníčko se jmenuje……………………………………</a:t>
            </a:r>
          </a:p>
          <a:p>
            <a:endParaRPr lang="cs-CZ" dirty="0" smtClean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357167"/>
            <a:ext cx="8286808" cy="3000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596" y="357166"/>
            <a:ext cx="8429684" cy="3071833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</p:pic>
      <p:pic>
        <p:nvPicPr>
          <p:cNvPr id="1030" name="Picture 6" descr="C:\Users\Aja\AppData\Local\Microsoft\Windows\Temporary Internet Files\Content.IE5\U2E7PW9E\MC90030478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143900" y="5786454"/>
            <a:ext cx="746122" cy="696899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Rozděl následující české barokní umělce podle povolání, která dělali:</a:t>
            </a:r>
          </a:p>
          <a:p>
            <a:pPr algn="ctr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4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 A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Bohuslav Balbín                  </a:t>
            </a:r>
            <a:r>
              <a:rPr lang="cs-CZ" sz="24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B </a:t>
            </a:r>
            <a:r>
              <a:rPr lang="cs-CZ" sz="2400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- Matyáš Braun                          </a:t>
            </a:r>
            <a:r>
              <a:rPr lang="cs-CZ" sz="24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2400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- Karel Škréta       </a:t>
            </a:r>
            <a:r>
              <a:rPr lang="cs-CZ" sz="24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400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- Petr Brandl        </a:t>
            </a:r>
            <a:r>
              <a:rPr lang="cs-CZ" sz="24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2400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- Antonín Koniáš                </a:t>
            </a:r>
            <a:r>
              <a:rPr lang="cs-CZ" sz="24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400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- Adam Václav Michna z Otradovic</a:t>
            </a:r>
          </a:p>
          <a:p>
            <a:pPr>
              <a:buNone/>
            </a:pPr>
            <a:r>
              <a:rPr lang="cs-CZ" b="1" i="1" dirty="0" smtClean="0">
                <a:solidFill>
                  <a:schemeClr val="bg1"/>
                </a:solidFill>
              </a:rPr>
              <a:t> 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4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Čeští barokní umělci</a:t>
            </a:r>
            <a:endParaRPr lang="cs-CZ" sz="44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1538" y="3714752"/>
            <a:ext cx="7429552" cy="2714644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</p:pic>
      <p:sp>
        <p:nvSpPr>
          <p:cNvPr id="5" name="Elipsa 4"/>
          <p:cNvSpPr/>
          <p:nvPr/>
        </p:nvSpPr>
        <p:spPr>
          <a:xfrm>
            <a:off x="1857356" y="5000636"/>
            <a:ext cx="842962" cy="500066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Elipsa 5"/>
          <p:cNvSpPr/>
          <p:nvPr/>
        </p:nvSpPr>
        <p:spPr>
          <a:xfrm>
            <a:off x="1857356" y="5572140"/>
            <a:ext cx="842962" cy="500066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Elipsa 6"/>
          <p:cNvSpPr/>
          <p:nvPr/>
        </p:nvSpPr>
        <p:spPr>
          <a:xfrm>
            <a:off x="5286380" y="5572140"/>
            <a:ext cx="842962" cy="500066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>
            <a:off x="6858016" y="5000636"/>
            <a:ext cx="842962" cy="500066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Elipsa 8"/>
          <p:cNvSpPr/>
          <p:nvPr/>
        </p:nvSpPr>
        <p:spPr>
          <a:xfrm>
            <a:off x="5214942" y="5000636"/>
            <a:ext cx="842962" cy="500066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Elipsa 9"/>
          <p:cNvSpPr/>
          <p:nvPr/>
        </p:nvSpPr>
        <p:spPr>
          <a:xfrm>
            <a:off x="3500430" y="5000636"/>
            <a:ext cx="842962" cy="500066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95" name="Picture 23" descr="C:\Users\Aja\AppData\Local\Microsoft\Windows\Temporary Internet Files\Content.IE5\4QJ46L3Y\MC90032277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929586" y="1285860"/>
            <a:ext cx="968734" cy="1471124"/>
          </a:xfrm>
          <a:prstGeom prst="rect">
            <a:avLst/>
          </a:prstGeom>
          <a:noFill/>
        </p:spPr>
      </p:pic>
      <p:pic>
        <p:nvPicPr>
          <p:cNvPr id="3074" name="Picture 2" descr="C:\Users\Aja\AppData\Local\Microsoft\Windows\Temporary Internet Files\Content.IE5\XFT84EKL\MC90032283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72066" y="428604"/>
            <a:ext cx="1147712" cy="1214446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Vrcholné dílo evropského baroka</a:t>
            </a:r>
            <a:endParaRPr lang="cs-CZ" sz="40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Jak se stavba jmenuje?</a:t>
            </a:r>
          </a:p>
          <a:p>
            <a:pPr>
              <a:buNone/>
            </a:pPr>
            <a:endParaRPr lang="cs-CZ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lvl="0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Kde ji nalezneš?</a:t>
            </a:r>
          </a:p>
          <a:p>
            <a:pPr>
              <a:buNone/>
            </a:pPr>
            <a:endParaRPr lang="cs-CZ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Kdy byla stavba postavena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628" y="1571612"/>
            <a:ext cx="3571900" cy="4616631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</p:pic>
      <p:sp>
        <p:nvSpPr>
          <p:cNvPr id="7" name="Elipsa 6"/>
          <p:cNvSpPr/>
          <p:nvPr/>
        </p:nvSpPr>
        <p:spPr>
          <a:xfrm>
            <a:off x="428596" y="3929066"/>
            <a:ext cx="4429156" cy="914400"/>
          </a:xfrm>
          <a:prstGeom prst="ellipse">
            <a:avLst/>
          </a:prstGeom>
          <a:solidFill>
            <a:srgbClr val="B7A7D1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Sloup Nejsvětější Trojice 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285720" y="2143116"/>
            <a:ext cx="4429156" cy="928694"/>
          </a:xfrm>
          <a:prstGeom prst="ellipse">
            <a:avLst/>
          </a:prstGeom>
          <a:solidFill>
            <a:srgbClr val="B7A7D1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 Olomouci 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1214414" y="5643578"/>
            <a:ext cx="3700482" cy="785818"/>
          </a:xfrm>
          <a:prstGeom prst="ellipse">
            <a:avLst/>
          </a:prstGeom>
          <a:solidFill>
            <a:srgbClr val="B7A7D1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Poč. 18. století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 descr="C:\Users\Aja\AppData\Local\Microsoft\Windows\Temporary Internet Files\Content.IE5\105ORQWU\MC90021199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4" y="285728"/>
            <a:ext cx="1182666" cy="1000132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33460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Barokní umělci</a:t>
            </a:r>
            <a:endParaRPr lang="cs-CZ" sz="40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500034" y="1500174"/>
            <a:ext cx="4059936" cy="45720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Jeden z nejlepších, ale zároveň i nejplodnějších umělců své doby, rytec, portrétista, krajinář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4648200" y="428604"/>
            <a:ext cx="4059936" cy="566739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Český malíř, jeden z hlavních představitelů vrcholného baroka v Čechách.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786" y="1285860"/>
            <a:ext cx="3714776" cy="2143140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43504" y="1928801"/>
            <a:ext cx="3143272" cy="3223869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</p:pic>
      <p:sp>
        <p:nvSpPr>
          <p:cNvPr id="12" name="Elipsa 11"/>
          <p:cNvSpPr/>
          <p:nvPr/>
        </p:nvSpPr>
        <p:spPr>
          <a:xfrm>
            <a:off x="857224" y="3571876"/>
            <a:ext cx="3286148" cy="914400"/>
          </a:xfrm>
          <a:prstGeom prst="ellipse">
            <a:avLst/>
          </a:prstGeom>
          <a:solidFill>
            <a:srgbClr val="B7A7D1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Václav Hollar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5357818" y="5357826"/>
            <a:ext cx="3143272" cy="914400"/>
          </a:xfrm>
          <a:prstGeom prst="ellipse">
            <a:avLst/>
          </a:prstGeom>
          <a:solidFill>
            <a:srgbClr val="B7A7D1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Petr Brandl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" name="Picture 5" descr="C:\Users\Aja\AppData\Local\Microsoft\Windows\Temporary Internet Files\Content.IE5\I8913PAD\MC90032479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8596" y="285728"/>
            <a:ext cx="1298680" cy="809103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57158" y="251610"/>
            <a:ext cx="8329642" cy="1119990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Barokní stavby</a:t>
            </a:r>
            <a:endParaRPr lang="cs-CZ" sz="40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Poznáš barokní stavby?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.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2000240"/>
            <a:ext cx="3071834" cy="3786214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57818" y="2214554"/>
            <a:ext cx="2714644" cy="3714776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</p:pic>
      <p:sp>
        <p:nvSpPr>
          <p:cNvPr id="10" name="Elipsa 9"/>
          <p:cNvSpPr/>
          <p:nvPr/>
        </p:nvSpPr>
        <p:spPr>
          <a:xfrm>
            <a:off x="857224" y="5857892"/>
            <a:ext cx="3500462" cy="714380"/>
          </a:xfrm>
          <a:prstGeom prst="ellipse">
            <a:avLst/>
          </a:prstGeom>
          <a:solidFill>
            <a:srgbClr val="B7A7D1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Chrám sv. Mikuláše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5000628" y="1000108"/>
            <a:ext cx="3714776" cy="914400"/>
          </a:xfrm>
          <a:prstGeom prst="ellipse">
            <a:avLst/>
          </a:prstGeom>
          <a:solidFill>
            <a:srgbClr val="B7A7D1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Kostel svatého Jana Nepomuckého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 descr="C:\Users\Aja\AppData\Local\Microsoft\Windows\Temporary Internet Files\Content.IE5\24U6KV5S\MC90030863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8596" y="357166"/>
            <a:ext cx="1000132" cy="900106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Dějiny udatného českého národa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http://www.ceskatelevize.cz/ivysilani/10177109865-dejiny-udatneho-ceskeho-naroda/208552116230067-baroko/</a:t>
            </a:r>
            <a:endParaRPr lang="cs-CZ" sz="3200" b="1" dirty="0">
              <a:solidFill>
                <a:srgbClr val="7030A0"/>
              </a:solidFill>
            </a:endParaRPr>
          </a:p>
        </p:txBody>
      </p:sp>
      <p:pic>
        <p:nvPicPr>
          <p:cNvPr id="1026" name="Picture 2" descr="C:\Users\Aja\Desktop\Výstřižek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4857752" y="1500174"/>
            <a:ext cx="3775415" cy="4439061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Všechny uveřejněné odkazy [cit. 2012-01-01]. Dostupné pod licencí Public domain na WWW: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http://cs.wikipedia.org/wiki/Soubor:Holy_Trinity_Column.jpg</a:t>
            </a: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http://cs.wikipedia.org/wiki/Soubor:Wenceslas_Hollar_-_Prospect_of_York_Castle_%28State_1%29.jpg</a:t>
            </a: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http://cs.wikipedia.org/wiki/Soubor:Petr_Brandl.jpg</a:t>
            </a: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http://cs.wikipedia.org/wiki/Soubor:Praha_Staromestske_namesti_Mikulas.jpg</a:t>
            </a: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http://cs.wikipedia.org/wiki/Kostel_Jana_Nepomuck%C3%A9ho_na_Zelen%C3%A9_ho%C5%99e</a:t>
            </a: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7030A0"/>
                </a:solidFill>
              </a:rPr>
              <a:t>Klipart (volně ke stažení Microsoft Office)</a:t>
            </a: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Zdroje obrázků</a:t>
            </a:r>
            <a:endParaRPr lang="cs-CZ" sz="40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7661918"/>
              </p:ext>
            </p:extLst>
          </p:nvPr>
        </p:nvGraphicFramePr>
        <p:xfrm>
          <a:off x="2339752" y="54000"/>
          <a:ext cx="4560787" cy="680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cument" r:id="rId5" imgW="6173182" imgH="9210867" progId="Word.Document.8">
                  <p:embed/>
                </p:oleObj>
              </mc:Choice>
              <mc:Fallback>
                <p:oleObj name="Document" r:id="rId5" imgW="6173182" imgH="9210867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339752" y="54000"/>
                        <a:ext cx="4560787" cy="6804000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>
                        <a:solidFill>
                          <a:schemeClr val="bg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66997430"/>
      </p:ext>
    </p:extLst>
  </p:cSld>
  <p:clrMapOvr>
    <a:masterClrMapping/>
  </p:clrMapOvr>
  <p:transition>
    <p:newsflash/>
    <p:sndAc>
      <p:stSnd>
        <p:snd r:embed="rId3" name="whoosh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222</TotalTime>
  <Words>333</Words>
  <Application>Microsoft Office PowerPoint</Application>
  <PresentationFormat>Předvádění na obrazovce (4:3)</PresentationFormat>
  <Paragraphs>117</Paragraphs>
  <Slides>12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Papír</vt:lpstr>
      <vt:lpstr>Document</vt:lpstr>
      <vt:lpstr>Prezentace aplikace PowerPoint</vt:lpstr>
      <vt:lpstr>ANOTACE:</vt:lpstr>
      <vt:lpstr>  Baroko</vt:lpstr>
      <vt:lpstr> Všeobecné informace </vt:lpstr>
      <vt:lpstr>.</vt:lpstr>
      <vt:lpstr> Čeští barokní umělci</vt:lpstr>
      <vt:lpstr>           Vrcholné dílo evropského baroka</vt:lpstr>
      <vt:lpstr>        Barokní umělci</vt:lpstr>
      <vt:lpstr>         Barokní stavby</vt:lpstr>
      <vt:lpstr>Dějiny udatného českého národa</vt:lpstr>
      <vt:lpstr>Zdroje obrázků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Baroko</dc:title>
  <dc:creator>Aja</dc:creator>
  <cp:lastModifiedBy>admin</cp:lastModifiedBy>
  <cp:revision>46</cp:revision>
  <dcterms:created xsi:type="dcterms:W3CDTF">2012-01-15T17:10:13Z</dcterms:created>
  <dcterms:modified xsi:type="dcterms:W3CDTF">2012-07-11T10:47:42Z</dcterms:modified>
</cp:coreProperties>
</file>