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6" r:id="rId2"/>
    <p:sldId id="257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Příklady typu 50+25, 45-20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VY_32_INOVACE_4B30M2_Příklady typu 50+25, 45-20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VY_32_INOVACE_4B30M2_Příklady typu 50+25, 45-20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Příklady typu 50+25, 45-20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09154"/>
      </p:ext>
    </p:extLst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768292"/>
      </p:ext>
    </p:extLst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257138"/>
      </p:ext>
    </p:extLst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003806"/>
      </p:ext>
    </p:extLst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564904"/>
      </p:ext>
    </p:extLst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564410"/>
      </p:ext>
    </p:extLst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515376"/>
      </p:ext>
    </p:extLst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8420514"/>
      </p:ext>
    </p:extLst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338657"/>
      </p:ext>
    </p:extLst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351374"/>
      </p:ext>
    </p:extLst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797714"/>
      </p:ext>
    </p:extLst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31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67728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DUM je zaměřen na sčítání a odčítání dvojciferných </a:t>
            </a:r>
            <a:r>
              <a:rPr lang="cs-CZ" dirty="0" smtClean="0"/>
              <a:t>čísel.</a:t>
            </a:r>
            <a:endParaRPr lang="cs-CZ" dirty="0" smtClean="0"/>
          </a:p>
          <a:p>
            <a:r>
              <a:rPr lang="cs-CZ" dirty="0" smtClean="0"/>
              <a:t>Je určen pro žáky 2. ročníku. </a:t>
            </a:r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Činnost s interaktivní tabulí zvyšuje u dětí aktivitu, je zajímavá, jednotlivé snímky lze využít k různým činnostem, žáci pracují s názornými ukázkami, které přispívají k pochopení učiva.</a:t>
            </a:r>
          </a:p>
          <a:p>
            <a:r>
              <a:rPr lang="cs-CZ" dirty="0" smtClean="0"/>
              <a:t>Pomůcky: cvičné </a:t>
            </a:r>
            <a:r>
              <a:rPr lang="cs-CZ" dirty="0" smtClean="0"/>
              <a:t>peníze.</a:t>
            </a: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lvl="1"/>
            <a:r>
              <a:rPr lang="cs-CZ" dirty="0" smtClean="0"/>
              <a:t>Snímek 3 – žáci dopisují fixem příklady, mohou je i demonstrovat cvičnými penězi, pro názornost sčítání přesuneme desítky na sebe do jednoho „komínu</a:t>
            </a:r>
            <a:r>
              <a:rPr lang="cs-CZ" dirty="0" smtClean="0"/>
              <a:t>“.</a:t>
            </a:r>
            <a:endParaRPr lang="cs-CZ" dirty="0" smtClean="0"/>
          </a:p>
          <a:p>
            <a:pPr lvl="1"/>
            <a:r>
              <a:rPr lang="cs-CZ" dirty="0" smtClean="0"/>
              <a:t>Snímek 4 – doporučuji použít program Q </a:t>
            </a:r>
            <a:r>
              <a:rPr lang="cs-CZ" dirty="0" err="1" smtClean="0"/>
              <a:t>Draw</a:t>
            </a:r>
            <a:r>
              <a:rPr lang="cs-CZ" dirty="0" smtClean="0"/>
              <a:t>, žáci mohou příklady posouvat, vypisovat na tabulku </a:t>
            </a:r>
            <a:r>
              <a:rPr lang="cs-CZ" dirty="0" smtClean="0"/>
              <a:t>.</a:t>
            </a:r>
            <a:endParaRPr lang="cs-CZ" dirty="0" smtClean="0"/>
          </a:p>
          <a:p>
            <a:pPr lvl="1"/>
            <a:r>
              <a:rPr lang="cs-CZ" dirty="0" smtClean="0"/>
              <a:t>Snímek 5 – příklady lze použít k procvičování učiva i ke  kontrole zvládnutého </a:t>
            </a:r>
            <a:r>
              <a:rPr lang="cs-CZ" dirty="0" smtClean="0"/>
              <a:t>učiva.</a:t>
            </a:r>
            <a:endParaRPr lang="cs-CZ" dirty="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cs-CZ" dirty="0" smtClean="0"/>
              <a:t>Zapiš příklady ke </a:t>
            </a:r>
            <a:r>
              <a:rPr lang="cs-CZ" dirty="0" smtClean="0"/>
              <a:t>znázornění.</a:t>
            </a:r>
            <a:endParaRPr lang="cs-CZ" dirty="0"/>
          </a:p>
        </p:txBody>
      </p:sp>
      <p:sp>
        <p:nvSpPr>
          <p:cNvPr id="3" name="Plechovka 2"/>
          <p:cNvSpPr/>
          <p:nvPr/>
        </p:nvSpPr>
        <p:spPr>
          <a:xfrm>
            <a:off x="395536" y="3284984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" name="Plechovka 3"/>
          <p:cNvSpPr/>
          <p:nvPr/>
        </p:nvSpPr>
        <p:spPr>
          <a:xfrm>
            <a:off x="395536" y="3717032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Plechovka 4"/>
          <p:cNvSpPr/>
          <p:nvPr/>
        </p:nvSpPr>
        <p:spPr>
          <a:xfrm>
            <a:off x="395536" y="3573016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6" name="Plechovka 5"/>
          <p:cNvSpPr/>
          <p:nvPr/>
        </p:nvSpPr>
        <p:spPr>
          <a:xfrm>
            <a:off x="395536" y="3429000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7" name="Plechovka 6"/>
          <p:cNvSpPr/>
          <p:nvPr/>
        </p:nvSpPr>
        <p:spPr>
          <a:xfrm>
            <a:off x="395536" y="1988840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8" name="Plechovka 7"/>
          <p:cNvSpPr/>
          <p:nvPr/>
        </p:nvSpPr>
        <p:spPr>
          <a:xfrm>
            <a:off x="395536" y="2132856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9" name="Plechovka 8"/>
          <p:cNvSpPr/>
          <p:nvPr/>
        </p:nvSpPr>
        <p:spPr>
          <a:xfrm>
            <a:off x="395536" y="2276872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0" name="Plechovka 9"/>
          <p:cNvSpPr/>
          <p:nvPr/>
        </p:nvSpPr>
        <p:spPr>
          <a:xfrm>
            <a:off x="1763688" y="1700808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1" name="Plechovka 10"/>
          <p:cNvSpPr/>
          <p:nvPr/>
        </p:nvSpPr>
        <p:spPr>
          <a:xfrm>
            <a:off x="1763688" y="1844824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2" name="Plechovka 11"/>
          <p:cNvSpPr/>
          <p:nvPr/>
        </p:nvSpPr>
        <p:spPr>
          <a:xfrm>
            <a:off x="1763688" y="2276872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Plechovka 12"/>
          <p:cNvSpPr/>
          <p:nvPr/>
        </p:nvSpPr>
        <p:spPr>
          <a:xfrm>
            <a:off x="1763688" y="1988840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4" name="Plechovka 13"/>
          <p:cNvSpPr/>
          <p:nvPr/>
        </p:nvSpPr>
        <p:spPr>
          <a:xfrm>
            <a:off x="1763688" y="2132856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5" name="Plechovka 14"/>
          <p:cNvSpPr/>
          <p:nvPr/>
        </p:nvSpPr>
        <p:spPr>
          <a:xfrm>
            <a:off x="1835696" y="4941168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6" name="Plechovka 15"/>
          <p:cNvSpPr/>
          <p:nvPr/>
        </p:nvSpPr>
        <p:spPr>
          <a:xfrm>
            <a:off x="1835696" y="3717032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7" name="Plechovka 16"/>
          <p:cNvSpPr/>
          <p:nvPr/>
        </p:nvSpPr>
        <p:spPr>
          <a:xfrm>
            <a:off x="1835696" y="3573016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8" name="Plechovka 17"/>
          <p:cNvSpPr/>
          <p:nvPr/>
        </p:nvSpPr>
        <p:spPr>
          <a:xfrm>
            <a:off x="1835696" y="4797152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9" name="Plechovka 18"/>
          <p:cNvSpPr/>
          <p:nvPr/>
        </p:nvSpPr>
        <p:spPr>
          <a:xfrm>
            <a:off x="1835696" y="4653136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0" name="Plechovka 19"/>
          <p:cNvSpPr/>
          <p:nvPr/>
        </p:nvSpPr>
        <p:spPr>
          <a:xfrm>
            <a:off x="1835696" y="6381328"/>
            <a:ext cx="576064" cy="144016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1" name="Plechovka 20"/>
          <p:cNvSpPr/>
          <p:nvPr/>
        </p:nvSpPr>
        <p:spPr>
          <a:xfrm>
            <a:off x="467544" y="6381328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2" name="Plechovka 21"/>
          <p:cNvSpPr/>
          <p:nvPr/>
        </p:nvSpPr>
        <p:spPr>
          <a:xfrm>
            <a:off x="467544" y="6237312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3" name="Plechovka 22"/>
          <p:cNvSpPr/>
          <p:nvPr/>
        </p:nvSpPr>
        <p:spPr>
          <a:xfrm>
            <a:off x="395536" y="4509120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4" name="Plechovka 23"/>
          <p:cNvSpPr/>
          <p:nvPr/>
        </p:nvSpPr>
        <p:spPr>
          <a:xfrm>
            <a:off x="395536" y="4941168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5" name="Plechovka 24"/>
          <p:cNvSpPr/>
          <p:nvPr/>
        </p:nvSpPr>
        <p:spPr>
          <a:xfrm>
            <a:off x="395536" y="4797152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6" name="Plechovka 25"/>
          <p:cNvSpPr/>
          <p:nvPr/>
        </p:nvSpPr>
        <p:spPr>
          <a:xfrm>
            <a:off x="395536" y="4653136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7" name="Plechovka 26"/>
          <p:cNvSpPr/>
          <p:nvPr/>
        </p:nvSpPr>
        <p:spPr>
          <a:xfrm>
            <a:off x="467544" y="5661248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8" name="Plechovka 27"/>
          <p:cNvSpPr/>
          <p:nvPr/>
        </p:nvSpPr>
        <p:spPr>
          <a:xfrm>
            <a:off x="467544" y="6093296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9" name="Plechovka 28"/>
          <p:cNvSpPr/>
          <p:nvPr/>
        </p:nvSpPr>
        <p:spPr>
          <a:xfrm>
            <a:off x="467544" y="5949280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0" name="Plechovka 29"/>
          <p:cNvSpPr/>
          <p:nvPr/>
        </p:nvSpPr>
        <p:spPr>
          <a:xfrm>
            <a:off x="467544" y="5805264"/>
            <a:ext cx="576064" cy="144016"/>
          </a:xfrm>
          <a:prstGeom prst="can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1" name="Plechovka 30"/>
          <p:cNvSpPr/>
          <p:nvPr/>
        </p:nvSpPr>
        <p:spPr>
          <a:xfrm>
            <a:off x="5508104" y="2276872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2" name="Plechovka 31"/>
          <p:cNvSpPr/>
          <p:nvPr/>
        </p:nvSpPr>
        <p:spPr>
          <a:xfrm>
            <a:off x="5508104" y="2132856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3" name="Plechovka 32"/>
          <p:cNvSpPr/>
          <p:nvPr/>
        </p:nvSpPr>
        <p:spPr>
          <a:xfrm>
            <a:off x="5508104" y="1556792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4" name="Plechovka 33"/>
          <p:cNvSpPr/>
          <p:nvPr/>
        </p:nvSpPr>
        <p:spPr>
          <a:xfrm>
            <a:off x="5508104" y="1988840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5" name="Plechovka 34"/>
          <p:cNvSpPr/>
          <p:nvPr/>
        </p:nvSpPr>
        <p:spPr>
          <a:xfrm>
            <a:off x="5508104" y="1844824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36" name="Plechovka 35"/>
          <p:cNvSpPr/>
          <p:nvPr/>
        </p:nvSpPr>
        <p:spPr>
          <a:xfrm>
            <a:off x="5508104" y="1700808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1" name="Plechovka 40"/>
          <p:cNvSpPr/>
          <p:nvPr/>
        </p:nvSpPr>
        <p:spPr>
          <a:xfrm>
            <a:off x="5508104" y="3284984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2" name="Plechovka 41"/>
          <p:cNvSpPr/>
          <p:nvPr/>
        </p:nvSpPr>
        <p:spPr>
          <a:xfrm>
            <a:off x="5508104" y="3717032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3" name="Plechovka 42"/>
          <p:cNvSpPr/>
          <p:nvPr/>
        </p:nvSpPr>
        <p:spPr>
          <a:xfrm>
            <a:off x="5508104" y="3573016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4" name="Plechovka 43"/>
          <p:cNvSpPr/>
          <p:nvPr/>
        </p:nvSpPr>
        <p:spPr>
          <a:xfrm>
            <a:off x="5508104" y="3429000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5" name="Plechovka 44"/>
          <p:cNvSpPr/>
          <p:nvPr/>
        </p:nvSpPr>
        <p:spPr>
          <a:xfrm>
            <a:off x="5508104" y="4365104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6" name="Plechovka 45"/>
          <p:cNvSpPr/>
          <p:nvPr/>
        </p:nvSpPr>
        <p:spPr>
          <a:xfrm>
            <a:off x="5508104" y="4509120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7" name="Plechovka 46"/>
          <p:cNvSpPr/>
          <p:nvPr/>
        </p:nvSpPr>
        <p:spPr>
          <a:xfrm>
            <a:off x="5508104" y="4941168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8" name="Plechovka 47"/>
          <p:cNvSpPr/>
          <p:nvPr/>
        </p:nvSpPr>
        <p:spPr>
          <a:xfrm>
            <a:off x="5508104" y="4653136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9" name="Plechovka 48"/>
          <p:cNvSpPr/>
          <p:nvPr/>
        </p:nvSpPr>
        <p:spPr>
          <a:xfrm>
            <a:off x="5508104" y="4797152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0" name="Plechovka 49"/>
          <p:cNvSpPr/>
          <p:nvPr/>
        </p:nvSpPr>
        <p:spPr>
          <a:xfrm>
            <a:off x="5508104" y="5805264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1" name="Plechovka 50"/>
          <p:cNvSpPr/>
          <p:nvPr/>
        </p:nvSpPr>
        <p:spPr>
          <a:xfrm>
            <a:off x="5508104" y="5949280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2" name="Plechovka 51"/>
          <p:cNvSpPr/>
          <p:nvPr/>
        </p:nvSpPr>
        <p:spPr>
          <a:xfrm>
            <a:off x="5508104" y="6381328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3" name="Plechovka 52"/>
          <p:cNvSpPr/>
          <p:nvPr/>
        </p:nvSpPr>
        <p:spPr>
          <a:xfrm>
            <a:off x="5508104" y="6093296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4" name="Plechovka 53"/>
          <p:cNvSpPr/>
          <p:nvPr/>
        </p:nvSpPr>
        <p:spPr>
          <a:xfrm>
            <a:off x="5508104" y="6237312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5" name="Plechovka 54"/>
          <p:cNvSpPr/>
          <p:nvPr/>
        </p:nvSpPr>
        <p:spPr>
          <a:xfrm>
            <a:off x="5508104" y="5661248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6" name="Plechovka 55"/>
          <p:cNvSpPr/>
          <p:nvPr/>
        </p:nvSpPr>
        <p:spPr>
          <a:xfrm>
            <a:off x="5508104" y="5517232"/>
            <a:ext cx="576064" cy="144016"/>
          </a:xfrm>
          <a:prstGeom prst="ca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7" name="Elipsa 56"/>
          <p:cNvSpPr/>
          <p:nvPr/>
        </p:nvSpPr>
        <p:spPr>
          <a:xfrm>
            <a:off x="1043608" y="2276872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0" name="Elipsa 59"/>
          <p:cNvSpPr/>
          <p:nvPr/>
        </p:nvSpPr>
        <p:spPr>
          <a:xfrm>
            <a:off x="1043608" y="2132856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1" name="Elipsa 60"/>
          <p:cNvSpPr/>
          <p:nvPr/>
        </p:nvSpPr>
        <p:spPr>
          <a:xfrm>
            <a:off x="2483768" y="4941168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2" name="Elipsa 61"/>
          <p:cNvSpPr/>
          <p:nvPr/>
        </p:nvSpPr>
        <p:spPr>
          <a:xfrm>
            <a:off x="2627784" y="4797152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3" name="Elipsa 62"/>
          <p:cNvSpPr/>
          <p:nvPr/>
        </p:nvSpPr>
        <p:spPr>
          <a:xfrm>
            <a:off x="2483768" y="4725144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4" name="Elipsa 63"/>
          <p:cNvSpPr/>
          <p:nvPr/>
        </p:nvSpPr>
        <p:spPr>
          <a:xfrm>
            <a:off x="2627784" y="6381328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5" name="Elipsa 64"/>
          <p:cNvSpPr/>
          <p:nvPr/>
        </p:nvSpPr>
        <p:spPr>
          <a:xfrm>
            <a:off x="1043608" y="3717032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6" name="Elipsa 65"/>
          <p:cNvSpPr/>
          <p:nvPr/>
        </p:nvSpPr>
        <p:spPr>
          <a:xfrm>
            <a:off x="2555776" y="6165304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7" name="Elipsa 66"/>
          <p:cNvSpPr/>
          <p:nvPr/>
        </p:nvSpPr>
        <p:spPr>
          <a:xfrm>
            <a:off x="2771800" y="6381328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8" name="Elipsa 67"/>
          <p:cNvSpPr/>
          <p:nvPr/>
        </p:nvSpPr>
        <p:spPr>
          <a:xfrm>
            <a:off x="2915816" y="6381328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9" name="Elipsa 68"/>
          <p:cNvSpPr/>
          <p:nvPr/>
        </p:nvSpPr>
        <p:spPr>
          <a:xfrm>
            <a:off x="2771800" y="6165304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0" name="Elipsa 69"/>
          <p:cNvSpPr/>
          <p:nvPr/>
        </p:nvSpPr>
        <p:spPr>
          <a:xfrm>
            <a:off x="1259632" y="3789040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1" name="Elipsa 70"/>
          <p:cNvSpPr/>
          <p:nvPr/>
        </p:nvSpPr>
        <p:spPr>
          <a:xfrm>
            <a:off x="1187624" y="3573016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2" name="Elipsa 71"/>
          <p:cNvSpPr/>
          <p:nvPr/>
        </p:nvSpPr>
        <p:spPr>
          <a:xfrm>
            <a:off x="1187624" y="3356992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3" name="Elipsa 72"/>
          <p:cNvSpPr/>
          <p:nvPr/>
        </p:nvSpPr>
        <p:spPr>
          <a:xfrm>
            <a:off x="1043608" y="3429000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4" name="Elipsa 73"/>
          <p:cNvSpPr/>
          <p:nvPr/>
        </p:nvSpPr>
        <p:spPr>
          <a:xfrm>
            <a:off x="1043608" y="3212976"/>
            <a:ext cx="144016" cy="144016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5" name="Elipsa 74"/>
          <p:cNvSpPr/>
          <p:nvPr/>
        </p:nvSpPr>
        <p:spPr>
          <a:xfrm>
            <a:off x="6228184" y="2276872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6" name="Elipsa 75"/>
          <p:cNvSpPr/>
          <p:nvPr/>
        </p:nvSpPr>
        <p:spPr>
          <a:xfrm>
            <a:off x="6372200" y="2132856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7" name="Elipsa 76"/>
          <p:cNvSpPr/>
          <p:nvPr/>
        </p:nvSpPr>
        <p:spPr>
          <a:xfrm>
            <a:off x="6228184" y="2060848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8" name="Elipsa 77"/>
          <p:cNvSpPr/>
          <p:nvPr/>
        </p:nvSpPr>
        <p:spPr>
          <a:xfrm>
            <a:off x="6300192" y="3717032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9" name="Elipsa 78"/>
          <p:cNvSpPr/>
          <p:nvPr/>
        </p:nvSpPr>
        <p:spPr>
          <a:xfrm>
            <a:off x="6444208" y="3573016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0" name="Elipsa 79"/>
          <p:cNvSpPr/>
          <p:nvPr/>
        </p:nvSpPr>
        <p:spPr>
          <a:xfrm>
            <a:off x="6300192" y="3501008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1" name="Elipsa 80"/>
          <p:cNvSpPr/>
          <p:nvPr/>
        </p:nvSpPr>
        <p:spPr>
          <a:xfrm>
            <a:off x="6372200" y="4941168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2" name="Elipsa 81"/>
          <p:cNvSpPr/>
          <p:nvPr/>
        </p:nvSpPr>
        <p:spPr>
          <a:xfrm>
            <a:off x="6516216" y="4797152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3" name="Elipsa 82"/>
          <p:cNvSpPr/>
          <p:nvPr/>
        </p:nvSpPr>
        <p:spPr>
          <a:xfrm>
            <a:off x="6372200" y="4725144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5" name="Elipsa 84"/>
          <p:cNvSpPr/>
          <p:nvPr/>
        </p:nvSpPr>
        <p:spPr>
          <a:xfrm>
            <a:off x="6516216" y="6237312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6" name="Elipsa 85"/>
          <p:cNvSpPr/>
          <p:nvPr/>
        </p:nvSpPr>
        <p:spPr>
          <a:xfrm>
            <a:off x="6372200" y="6165304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7" name="Elipsa 86"/>
          <p:cNvSpPr/>
          <p:nvPr/>
        </p:nvSpPr>
        <p:spPr>
          <a:xfrm>
            <a:off x="6660232" y="3717032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8" name="Elipsa 87"/>
          <p:cNvSpPr/>
          <p:nvPr/>
        </p:nvSpPr>
        <p:spPr>
          <a:xfrm>
            <a:off x="6804248" y="3573016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9" name="Elipsa 88"/>
          <p:cNvSpPr/>
          <p:nvPr/>
        </p:nvSpPr>
        <p:spPr>
          <a:xfrm>
            <a:off x="6660232" y="3501008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90" name="Elipsa 89"/>
          <p:cNvSpPr/>
          <p:nvPr/>
        </p:nvSpPr>
        <p:spPr>
          <a:xfrm>
            <a:off x="6948264" y="3717032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91" name="Elipsa 90"/>
          <p:cNvSpPr/>
          <p:nvPr/>
        </p:nvSpPr>
        <p:spPr>
          <a:xfrm>
            <a:off x="6588224" y="5013176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92" name="Elipsa 91"/>
          <p:cNvSpPr/>
          <p:nvPr/>
        </p:nvSpPr>
        <p:spPr>
          <a:xfrm>
            <a:off x="6948264" y="3501008"/>
            <a:ext cx="144016" cy="1440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cxnSp>
        <p:nvCxnSpPr>
          <p:cNvPr id="94" name="Přímá spojovací čára 93"/>
          <p:cNvCxnSpPr/>
          <p:nvPr/>
        </p:nvCxnSpPr>
        <p:spPr>
          <a:xfrm flipH="1">
            <a:off x="5364088" y="6165304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ovací čára 94"/>
          <p:cNvCxnSpPr/>
          <p:nvPr/>
        </p:nvCxnSpPr>
        <p:spPr>
          <a:xfrm flipH="1">
            <a:off x="5364088" y="1628800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ovací čára 95"/>
          <p:cNvCxnSpPr/>
          <p:nvPr/>
        </p:nvCxnSpPr>
        <p:spPr>
          <a:xfrm flipH="1">
            <a:off x="5364088" y="3501008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ovací čára 96"/>
          <p:cNvCxnSpPr/>
          <p:nvPr/>
        </p:nvCxnSpPr>
        <p:spPr>
          <a:xfrm flipH="1">
            <a:off x="5364088" y="3356992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ovací čára 97"/>
          <p:cNvCxnSpPr/>
          <p:nvPr/>
        </p:nvCxnSpPr>
        <p:spPr>
          <a:xfrm flipH="1">
            <a:off x="5364088" y="2060848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čára 98"/>
          <p:cNvCxnSpPr/>
          <p:nvPr/>
        </p:nvCxnSpPr>
        <p:spPr>
          <a:xfrm flipH="1">
            <a:off x="5364088" y="1916832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ovací čára 99"/>
          <p:cNvCxnSpPr/>
          <p:nvPr/>
        </p:nvCxnSpPr>
        <p:spPr>
          <a:xfrm flipH="1">
            <a:off x="5364088" y="1772816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ovací čára 100"/>
          <p:cNvCxnSpPr/>
          <p:nvPr/>
        </p:nvCxnSpPr>
        <p:spPr>
          <a:xfrm flipH="1">
            <a:off x="5364088" y="6021288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ovací čára 101"/>
          <p:cNvCxnSpPr/>
          <p:nvPr/>
        </p:nvCxnSpPr>
        <p:spPr>
          <a:xfrm flipH="1">
            <a:off x="5364088" y="4437112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ovací čára 102"/>
          <p:cNvCxnSpPr/>
          <p:nvPr/>
        </p:nvCxnSpPr>
        <p:spPr>
          <a:xfrm flipH="1">
            <a:off x="5364088" y="5877272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ovací čára 103"/>
          <p:cNvCxnSpPr/>
          <p:nvPr/>
        </p:nvCxnSpPr>
        <p:spPr>
          <a:xfrm flipH="1">
            <a:off x="5364088" y="5733256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ovací čára 104"/>
          <p:cNvCxnSpPr/>
          <p:nvPr/>
        </p:nvCxnSpPr>
        <p:spPr>
          <a:xfrm flipH="1">
            <a:off x="5364088" y="5589240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ovací čára 108"/>
          <p:cNvCxnSpPr/>
          <p:nvPr/>
        </p:nvCxnSpPr>
        <p:spPr>
          <a:xfrm>
            <a:off x="1475656" y="6021288"/>
            <a:ext cx="0" cy="2880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Přímá spojovací čára 111"/>
          <p:cNvCxnSpPr/>
          <p:nvPr/>
        </p:nvCxnSpPr>
        <p:spPr>
          <a:xfrm>
            <a:off x="1331640" y="6165304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4" name="Přímá spojovací čára 113"/>
          <p:cNvCxnSpPr/>
          <p:nvPr/>
        </p:nvCxnSpPr>
        <p:spPr>
          <a:xfrm>
            <a:off x="1475656" y="4725144"/>
            <a:ext cx="0" cy="2880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5" name="Přímá spojovací čára 114"/>
          <p:cNvCxnSpPr/>
          <p:nvPr/>
        </p:nvCxnSpPr>
        <p:spPr>
          <a:xfrm>
            <a:off x="1331640" y="4869160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Přímá spojovací čára 115"/>
          <p:cNvCxnSpPr/>
          <p:nvPr/>
        </p:nvCxnSpPr>
        <p:spPr>
          <a:xfrm>
            <a:off x="1475656" y="2060848"/>
            <a:ext cx="0" cy="2880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Přímá spojovací čára 116"/>
          <p:cNvCxnSpPr/>
          <p:nvPr/>
        </p:nvCxnSpPr>
        <p:spPr>
          <a:xfrm>
            <a:off x="1331640" y="2204864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8" name="Přímá spojovací čára 117"/>
          <p:cNvCxnSpPr/>
          <p:nvPr/>
        </p:nvCxnSpPr>
        <p:spPr>
          <a:xfrm>
            <a:off x="1475656" y="3356992"/>
            <a:ext cx="0" cy="2880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Přímá spojovací čára 118"/>
          <p:cNvCxnSpPr/>
          <p:nvPr/>
        </p:nvCxnSpPr>
        <p:spPr>
          <a:xfrm>
            <a:off x="1331640" y="3501008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Přímá spojovací čára 120"/>
          <p:cNvCxnSpPr/>
          <p:nvPr/>
        </p:nvCxnSpPr>
        <p:spPr>
          <a:xfrm>
            <a:off x="2699792" y="2492896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2" name="Přímá spojovací čára 121"/>
          <p:cNvCxnSpPr/>
          <p:nvPr/>
        </p:nvCxnSpPr>
        <p:spPr>
          <a:xfrm>
            <a:off x="6732240" y="4005064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3" name="Přímá spojovací čára 122"/>
          <p:cNvCxnSpPr/>
          <p:nvPr/>
        </p:nvCxnSpPr>
        <p:spPr>
          <a:xfrm>
            <a:off x="6876256" y="5157192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Přímá spojovací čára 123"/>
          <p:cNvCxnSpPr/>
          <p:nvPr/>
        </p:nvCxnSpPr>
        <p:spPr>
          <a:xfrm>
            <a:off x="6948264" y="6453336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Přímá spojovací čára 124"/>
          <p:cNvCxnSpPr/>
          <p:nvPr/>
        </p:nvCxnSpPr>
        <p:spPr>
          <a:xfrm>
            <a:off x="2843808" y="3933056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Přímá spojovací čára 125"/>
          <p:cNvCxnSpPr/>
          <p:nvPr/>
        </p:nvCxnSpPr>
        <p:spPr>
          <a:xfrm>
            <a:off x="2915816" y="5085184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7" name="Přímá spojovací čára 126"/>
          <p:cNvCxnSpPr/>
          <p:nvPr/>
        </p:nvCxnSpPr>
        <p:spPr>
          <a:xfrm>
            <a:off x="3275856" y="6525344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8" name="Přímá spojovací čára 127"/>
          <p:cNvCxnSpPr/>
          <p:nvPr/>
        </p:nvCxnSpPr>
        <p:spPr>
          <a:xfrm>
            <a:off x="6732240" y="2564904"/>
            <a:ext cx="18722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cs-CZ" dirty="0" smtClean="0"/>
              <a:t>Příklady vybarvi podle </a:t>
            </a:r>
            <a:r>
              <a:rPr lang="cs-CZ" dirty="0" smtClean="0"/>
              <a:t>výsledku.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99592" y="1556792"/>
            <a:ext cx="792088" cy="57606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64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2987824" y="1556792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74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4932040" y="1556792"/>
            <a:ext cx="792088" cy="57606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84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6876256" y="1556792"/>
            <a:ext cx="792088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94</a:t>
            </a:r>
            <a:endParaRPr lang="cs-CZ" sz="3600" dirty="0"/>
          </a:p>
        </p:txBody>
      </p:sp>
      <p:sp>
        <p:nvSpPr>
          <p:cNvPr id="8" name="Obdélník 7"/>
          <p:cNvSpPr/>
          <p:nvPr/>
        </p:nvSpPr>
        <p:spPr>
          <a:xfrm>
            <a:off x="611560" y="29969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84-10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979712" y="29969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24+50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76056" y="47971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44+30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04248" y="47971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34+40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1560" y="47971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14+80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804248" y="3861048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64+30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91880" y="47971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70+24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979712" y="5733256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20+74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491880" y="3861048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94-20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076056" y="5661248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34+60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11560" y="5733256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94-10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076056" y="3861048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34+50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491880" y="5733256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30+54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804248" y="5589240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20+64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979712" y="3861048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10+74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491880" y="29969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30+34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11560" y="3861048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40+24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979712" y="47971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84-20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076056" y="29969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94-30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732240" y="2996952"/>
            <a:ext cx="115212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74-10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Vypočítej příklady, potom odsuň obdélníčky a zjisti, zda jsi počítal </a:t>
            </a:r>
            <a:r>
              <a:rPr lang="cs-CZ" sz="3200" dirty="0" smtClean="0"/>
              <a:t>správně.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458616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25+30=55</a:t>
            </a:r>
          </a:p>
          <a:p>
            <a:r>
              <a:rPr lang="cs-CZ" dirty="0" smtClean="0"/>
              <a:t>48+10=58</a:t>
            </a:r>
          </a:p>
          <a:p>
            <a:r>
              <a:rPr lang="cs-CZ" dirty="0" smtClean="0"/>
              <a:t>60+27=87</a:t>
            </a:r>
          </a:p>
          <a:p>
            <a:r>
              <a:rPr lang="cs-CZ" dirty="0" smtClean="0"/>
              <a:t>53+40=93</a:t>
            </a:r>
          </a:p>
          <a:p>
            <a:r>
              <a:rPr lang="cs-CZ" dirty="0" smtClean="0"/>
              <a:t>30+34=64</a:t>
            </a:r>
          </a:p>
          <a:p>
            <a:r>
              <a:rPr lang="cs-CZ" dirty="0" smtClean="0"/>
              <a:t>81+10=91</a:t>
            </a:r>
          </a:p>
          <a:p>
            <a:r>
              <a:rPr lang="cs-CZ" dirty="0" smtClean="0"/>
              <a:t>20+72=92</a:t>
            </a:r>
          </a:p>
          <a:p>
            <a:r>
              <a:rPr lang="cs-CZ" dirty="0" smtClean="0"/>
              <a:t>40+19=59</a:t>
            </a:r>
          </a:p>
          <a:p>
            <a:r>
              <a:rPr lang="cs-CZ" dirty="0" smtClean="0"/>
              <a:t>76+10=86</a:t>
            </a:r>
          </a:p>
          <a:p>
            <a:r>
              <a:rPr lang="cs-CZ" dirty="0" smtClean="0"/>
              <a:t>50+23=73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280412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65-20=45</a:t>
            </a:r>
          </a:p>
          <a:p>
            <a:r>
              <a:rPr lang="cs-CZ" dirty="0" smtClean="0"/>
              <a:t>34-10=24</a:t>
            </a:r>
          </a:p>
          <a:p>
            <a:r>
              <a:rPr lang="cs-CZ" dirty="0" smtClean="0"/>
              <a:t>57-30=27</a:t>
            </a:r>
          </a:p>
          <a:p>
            <a:r>
              <a:rPr lang="cs-CZ" dirty="0" smtClean="0"/>
              <a:t>76-40=36</a:t>
            </a:r>
          </a:p>
          <a:p>
            <a:r>
              <a:rPr lang="cs-CZ" dirty="0" smtClean="0"/>
              <a:t>81-70=11</a:t>
            </a:r>
          </a:p>
          <a:p>
            <a:r>
              <a:rPr lang="cs-CZ" dirty="0" smtClean="0"/>
              <a:t>43-10=33</a:t>
            </a:r>
          </a:p>
          <a:p>
            <a:r>
              <a:rPr lang="cs-CZ" dirty="0" smtClean="0"/>
              <a:t>92-50=42</a:t>
            </a:r>
          </a:p>
          <a:p>
            <a:r>
              <a:rPr lang="cs-CZ" dirty="0" smtClean="0"/>
              <a:t>68-10=58</a:t>
            </a:r>
          </a:p>
          <a:p>
            <a:r>
              <a:rPr lang="cs-CZ" dirty="0" smtClean="0"/>
              <a:t>75-30=45</a:t>
            </a:r>
          </a:p>
          <a:p>
            <a:r>
              <a:rPr lang="cs-CZ" dirty="0" smtClean="0"/>
              <a:t>89-20=69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907704" y="4293096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907704" y="3861048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907704" y="3429000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907704" y="2996952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907704" y="2564904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907704" y="2060848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907704" y="1628800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012160" y="1628800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907704" y="5589240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907704" y="5157192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907704" y="4725144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12160" y="2060848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12160" y="2564904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012160" y="2996952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012160" y="3429000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012160" y="3861048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012160" y="4293096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012160" y="4725144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6012160" y="5157192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6012160" y="5589240"/>
            <a:ext cx="432048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</TotalTime>
  <Words>315</Words>
  <Application>Microsoft Office PowerPoint</Application>
  <PresentationFormat>Předvádění na obrazovce (4:3)</PresentationFormat>
  <Paragraphs>145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Zapiš příklady ke znázornění.</vt:lpstr>
      <vt:lpstr>Příklady vybarvi podle výsledku.</vt:lpstr>
      <vt:lpstr>Vypočítej příklady, potom odsuň obdélníčky a zjisti, zda jsi počítal správně.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97</cp:revision>
  <dcterms:created xsi:type="dcterms:W3CDTF">2011-08-21T15:31:45Z</dcterms:created>
  <dcterms:modified xsi:type="dcterms:W3CDTF">2012-03-08T15:36:28Z</dcterms:modified>
</cp:coreProperties>
</file>