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60" r:id="rId5"/>
    <p:sldId id="262" r:id="rId6"/>
    <p:sldId id="264" r:id="rId7"/>
    <p:sldId id="266" r:id="rId8"/>
    <p:sldId id="267" r:id="rId9"/>
    <p:sldId id="268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52A726B-3ECD-4A20-B832-3FA8091683E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B6AD86F-BED5-47DE-95B6-A7D389BEC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52A726B-3ECD-4A20-B832-3FA8091683E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B6AD86F-BED5-47DE-95B6-A7D389BEC3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52A726B-3ECD-4A20-B832-3FA8091683E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B6AD86F-BED5-47DE-95B6-A7D389BEC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726B-3ECD-4A20-B832-3FA8091683E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AD86F-BED5-47DE-95B6-A7D389BEC3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726B-3ECD-4A20-B832-3FA8091683E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AD86F-BED5-47DE-95B6-A7D389BEC3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52A726B-3ECD-4A20-B832-3FA8091683E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B6AD86F-BED5-47DE-95B6-A7D389BEC3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726B-3ECD-4A20-B832-3FA8091683E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AD86F-BED5-47DE-95B6-A7D389BEC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52A726B-3ECD-4A20-B832-3FA8091683E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B6AD86F-BED5-47DE-95B6-A7D389BEC3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52A726B-3ECD-4A20-B832-3FA8091683E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B6AD86F-BED5-47DE-95B6-A7D389BEC3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726B-3ECD-4A20-B832-3FA8091683E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AD86F-BED5-47DE-95B6-A7D389BEC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726B-3ECD-4A20-B832-3FA8091683E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AD86F-BED5-47DE-95B6-A7D389BEC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52A726B-3ECD-4A20-B832-3FA8091683E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B6AD86F-BED5-47DE-95B6-A7D389BEC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620688"/>
            <a:ext cx="6390456" cy="1102274"/>
          </a:xfrm>
        </p:spPr>
        <p:txBody>
          <a:bodyPr>
            <a:normAutofit/>
          </a:bodyPr>
          <a:lstStyle/>
          <a:p>
            <a:r>
              <a:rPr lang="cs-CZ" sz="5400" cap="none" dirty="0" smtClean="0">
                <a:ln w="18000">
                  <a:solidFill>
                    <a:schemeClr val="accent1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Oběhová soustava</a:t>
            </a:r>
            <a:endParaRPr lang="cs-CZ" sz="5400" cap="none" dirty="0">
              <a:ln w="18000">
                <a:solidFill>
                  <a:schemeClr val="accent1">
                    <a:lumMod val="75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" name="Obrázek 3" descr="oběhová soustav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51920" y="2420888"/>
            <a:ext cx="2336648" cy="398292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24536"/>
          </a:xfrm>
        </p:spPr>
        <p:txBody>
          <a:bodyPr>
            <a:normAutofit fontScale="55000" lnSpcReduction="20000"/>
          </a:bodyPr>
          <a:lstStyle/>
          <a:p>
            <a:pPr marL="88900" indent="20638">
              <a:buNone/>
            </a:pPr>
            <a:r>
              <a:rPr lang="cs-CZ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Číslo projektu: CZ.1.07/1.4.00/21.2963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Výukový materiál č.: VY_INOVACE_32_14_Oběhová soustava</a:t>
            </a:r>
          </a:p>
          <a:p>
            <a:pPr marL="88900" indent="20638">
              <a:buNone/>
            </a:pPr>
            <a:r>
              <a:rPr lang="cs-CZ" dirty="0" smtClean="0"/>
              <a:t> </a:t>
            </a:r>
          </a:p>
          <a:p>
            <a:pPr marL="88900" indent="20638">
              <a:buNone/>
            </a:pPr>
            <a:r>
              <a:rPr lang="cs-CZ" dirty="0" smtClean="0"/>
              <a:t>Vypracoval: </a:t>
            </a:r>
            <a:r>
              <a:rPr lang="cs-CZ" b="1" i="1" dirty="0" smtClean="0"/>
              <a:t>Mgr. Ondřej </a:t>
            </a:r>
            <a:r>
              <a:rPr lang="cs-CZ" b="1" i="1" dirty="0" err="1" smtClean="0"/>
              <a:t>Vraj</a:t>
            </a: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 </a:t>
            </a:r>
          </a:p>
          <a:p>
            <a:pPr marL="88900" indent="20638">
              <a:buNone/>
            </a:pPr>
            <a:r>
              <a:rPr lang="cs-CZ" dirty="0" smtClean="0"/>
              <a:t>Určeno pro 8. ročník </a:t>
            </a:r>
            <a:r>
              <a:rPr lang="cs-CZ" i="1" dirty="0" smtClean="0"/>
              <a:t>ZŠ</a:t>
            </a:r>
            <a:r>
              <a:rPr lang="cs-CZ" dirty="0" smtClean="0"/>
              <a:t> praktické</a:t>
            </a:r>
          </a:p>
          <a:p>
            <a:pPr marL="88900" indent="20638">
              <a:buNone/>
            </a:pPr>
            <a:r>
              <a:rPr lang="cs-CZ" dirty="0" smtClean="0"/>
              <a:t>Vzdělávací oblast: Člověk a příroda</a:t>
            </a:r>
          </a:p>
          <a:p>
            <a:pPr marL="88900" indent="20638">
              <a:buNone/>
            </a:pPr>
            <a:r>
              <a:rPr lang="cs-CZ" dirty="0" smtClean="0"/>
              <a:t>Vzdělávací obor: Přírodopis</a:t>
            </a:r>
          </a:p>
          <a:p>
            <a:pPr marL="88900" indent="20638">
              <a:buNone/>
            </a:pPr>
            <a:r>
              <a:rPr lang="cs-CZ" dirty="0" smtClean="0"/>
              <a:t>Tematický okruh: </a:t>
            </a:r>
            <a:r>
              <a:rPr lang="cs-CZ" dirty="0" smtClean="0"/>
              <a:t>Přírodopis pro 8. </a:t>
            </a:r>
            <a:r>
              <a:rPr lang="cs-CZ" smtClean="0"/>
              <a:t>ročník ZŠ praktické</a:t>
            </a: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Vytvořeno dne: 20. 3. 2012</a:t>
            </a:r>
          </a:p>
          <a:p>
            <a:pPr marL="88900" indent="20638">
              <a:buNone/>
            </a:pPr>
            <a:r>
              <a:rPr lang="cs-CZ" dirty="0" err="1" smtClean="0"/>
              <a:t>Odpilotováno</a:t>
            </a:r>
            <a:r>
              <a:rPr lang="cs-CZ" dirty="0" smtClean="0"/>
              <a:t> ve výuce dne: 20. 3. 3012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r>
              <a:rPr lang="cs-CZ" dirty="0" smtClean="0"/>
              <a:t>Anotace: Prezentace </a:t>
            </a:r>
            <a:r>
              <a:rPr lang="cs-CZ" dirty="0" err="1" smtClean="0"/>
              <a:t>Powerpoint</a:t>
            </a:r>
            <a:r>
              <a:rPr lang="cs-CZ" dirty="0" smtClean="0"/>
              <a:t> určená žákům 8. ročníku ZŠ praktické jako doplněk k výuce a opakování látky o krvi a oběhové soustavě. Může být použita jako kvíz pro jednotlivce či skupinu žáků.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724942"/>
          </a:xfrm>
        </p:spPr>
        <p:txBody>
          <a:bodyPr>
            <a:normAutofit/>
          </a:bodyPr>
          <a:lstStyle/>
          <a:p>
            <a:r>
              <a:rPr lang="cs-CZ" sz="4000" b="1" cap="none" dirty="0" smtClean="0">
                <a:ln w="18000">
                  <a:solidFill>
                    <a:schemeClr val="accent1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Oběhová soustava </a:t>
            </a:r>
            <a:endParaRPr lang="cs-CZ" sz="4000" b="1" cap="none" dirty="0">
              <a:ln w="18000">
                <a:solidFill>
                  <a:schemeClr val="accent1">
                    <a:lumMod val="75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467600" cy="36724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ln w="18000">
                  <a:solidFill>
                    <a:schemeClr val="accent1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Krev a její složení</a:t>
            </a:r>
          </a:p>
          <a:p>
            <a:pPr>
              <a:buNone/>
            </a:pPr>
            <a:endParaRPr lang="cs-CZ" sz="3200" b="1" dirty="0" smtClean="0">
              <a:ln w="18000">
                <a:solidFill>
                  <a:schemeClr val="accent1">
                    <a:lumMod val="75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>
              <a:buNone/>
            </a:pPr>
            <a:r>
              <a:rPr lang="cs-CZ" dirty="0" smtClean="0"/>
              <a:t>Krev je neprůhledná červená tekutina.</a:t>
            </a:r>
          </a:p>
          <a:p>
            <a:pPr>
              <a:buNone/>
            </a:pPr>
            <a:r>
              <a:rPr lang="cs-CZ" dirty="0" smtClean="0"/>
              <a:t>Člověk má přes 5 litrů krve. </a:t>
            </a:r>
          </a:p>
          <a:p>
            <a:pPr>
              <a:buNone/>
            </a:pPr>
            <a:r>
              <a:rPr lang="cs-CZ" dirty="0" smtClean="0"/>
              <a:t>Krev rozvádí po těle živiny a kyslík. </a:t>
            </a:r>
          </a:p>
          <a:p>
            <a:pPr>
              <a:buNone/>
            </a:pPr>
            <a:r>
              <a:rPr lang="cs-CZ" dirty="0" smtClean="0"/>
              <a:t>Pomáhá chránit tělo před nemocemi. </a:t>
            </a:r>
          </a:p>
          <a:p>
            <a:pPr>
              <a:buNone/>
            </a:pPr>
            <a:r>
              <a:rPr lang="cs-CZ" dirty="0" smtClean="0"/>
              <a:t>Účastní se udržování stálé tělesné teploty.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File:Fresh bloo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548680"/>
            <a:ext cx="2232248" cy="33567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724942"/>
          </a:xfrm>
        </p:spPr>
        <p:txBody>
          <a:bodyPr>
            <a:normAutofit/>
          </a:bodyPr>
          <a:lstStyle/>
          <a:p>
            <a:r>
              <a:rPr lang="cs-CZ" sz="4000" b="1" cap="none" dirty="0" smtClean="0">
                <a:ln w="18000">
                  <a:solidFill>
                    <a:schemeClr val="accent1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Oběhová soustava </a:t>
            </a:r>
            <a:endParaRPr lang="cs-CZ" sz="4000" b="1" cap="none" dirty="0">
              <a:ln w="18000">
                <a:solidFill>
                  <a:schemeClr val="accent1">
                    <a:lumMod val="75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467600" cy="489654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>
                <a:ln w="18000">
                  <a:solidFill>
                    <a:schemeClr val="accent1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Krev a její složení</a:t>
            </a:r>
          </a:p>
          <a:p>
            <a:pPr>
              <a:buNone/>
            </a:pPr>
            <a:endParaRPr lang="cs-CZ" sz="3200" b="1" dirty="0" smtClean="0">
              <a:ln w="18000">
                <a:solidFill>
                  <a:schemeClr val="accent1">
                    <a:lumMod val="75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>
              <a:buNone/>
            </a:pPr>
            <a:r>
              <a:rPr lang="cs-CZ" dirty="0" smtClean="0"/>
              <a:t>Krev se skládá z:</a:t>
            </a:r>
          </a:p>
          <a:p>
            <a:r>
              <a:rPr lang="cs-CZ" b="1" dirty="0" smtClean="0"/>
              <a:t>Krevní plazmy</a:t>
            </a:r>
          </a:p>
          <a:p>
            <a:pPr>
              <a:buNone/>
            </a:pPr>
            <a:r>
              <a:rPr lang="cs-CZ" dirty="0" smtClean="0"/>
              <a:t> - žlutá tekutina, obsahuje obranné látky</a:t>
            </a:r>
          </a:p>
          <a:p>
            <a:r>
              <a:rPr lang="cs-CZ" b="1" dirty="0" smtClean="0"/>
              <a:t>Červených krvinek</a:t>
            </a:r>
          </a:p>
          <a:p>
            <a:pPr>
              <a:buNone/>
            </a:pPr>
            <a:r>
              <a:rPr lang="cs-CZ" dirty="0" smtClean="0"/>
              <a:t> -  rozvádí po těle kyslík a odvádí oxid uhličitý</a:t>
            </a:r>
          </a:p>
          <a:p>
            <a:r>
              <a:rPr lang="cs-CZ" b="1" dirty="0" smtClean="0"/>
              <a:t>Bílých krvinek</a:t>
            </a:r>
          </a:p>
          <a:p>
            <a:pPr>
              <a:buNone/>
            </a:pPr>
            <a:r>
              <a:rPr lang="cs-CZ" dirty="0" smtClean="0"/>
              <a:t> - chrání organismus před onemocněním</a:t>
            </a:r>
          </a:p>
          <a:p>
            <a:r>
              <a:rPr lang="cs-CZ" b="1" dirty="0" smtClean="0"/>
              <a:t>Krevních destiček</a:t>
            </a:r>
          </a:p>
          <a:p>
            <a:pPr>
              <a:buNone/>
            </a:pPr>
            <a:r>
              <a:rPr lang="cs-CZ" dirty="0" smtClean="0"/>
              <a:t> - umožňují srážení krve v ranách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File:Fresh bloo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548680"/>
            <a:ext cx="2232248" cy="33567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724942"/>
          </a:xfrm>
        </p:spPr>
        <p:txBody>
          <a:bodyPr>
            <a:normAutofit/>
          </a:bodyPr>
          <a:lstStyle/>
          <a:p>
            <a:r>
              <a:rPr lang="cs-CZ" sz="4000" b="1" cap="none" dirty="0" smtClean="0">
                <a:ln w="18000">
                  <a:solidFill>
                    <a:schemeClr val="accent1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Oběhová soustava </a:t>
            </a:r>
            <a:endParaRPr lang="cs-CZ" sz="4000" b="1" cap="none" dirty="0">
              <a:ln w="18000">
                <a:solidFill>
                  <a:schemeClr val="accent1">
                    <a:lumMod val="75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467600" cy="489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ln w="18000">
                  <a:solidFill>
                    <a:schemeClr val="accent1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Srdce</a:t>
            </a:r>
          </a:p>
          <a:p>
            <a:pPr>
              <a:buNone/>
            </a:pPr>
            <a:endParaRPr lang="cs-CZ" sz="3200" b="1" dirty="0" smtClean="0">
              <a:ln w="18000">
                <a:solidFill>
                  <a:schemeClr val="accent1">
                    <a:lumMod val="75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>
              <a:buNone/>
            </a:pPr>
            <a:r>
              <a:rPr lang="cs-CZ" dirty="0" smtClean="0"/>
              <a:t>Dutý svalový orgán</a:t>
            </a:r>
          </a:p>
          <a:p>
            <a:pPr>
              <a:buNone/>
            </a:pPr>
            <a:r>
              <a:rPr lang="cs-CZ" dirty="0" smtClean="0"/>
              <a:t>Slouží jako čerpadlo krve</a:t>
            </a:r>
          </a:p>
          <a:p>
            <a:pPr>
              <a:buNone/>
            </a:pPr>
            <a:r>
              <a:rPr lang="cs-CZ" dirty="0" smtClean="0"/>
              <a:t>Leží v hrudní dutině mezi plícemi</a:t>
            </a:r>
          </a:p>
          <a:p>
            <a:pPr>
              <a:buNone/>
            </a:pPr>
            <a:r>
              <a:rPr lang="cs-CZ" dirty="0" smtClean="0"/>
              <a:t>Skládá se ze 4 částí: levé předsíně a levé komory, pravé předsíně a pravé komory</a:t>
            </a:r>
          </a:p>
          <a:p>
            <a:pPr>
              <a:buNone/>
            </a:pPr>
            <a:r>
              <a:rPr lang="cs-CZ" dirty="0" smtClean="0"/>
              <a:t>Svým smršťováním rozvádí krev do celého těla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File:Heart frontally PD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76672"/>
            <a:ext cx="2381672" cy="28083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ěhová soustav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72200" y="332656"/>
            <a:ext cx="2336648" cy="398292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724942"/>
          </a:xfrm>
        </p:spPr>
        <p:txBody>
          <a:bodyPr>
            <a:normAutofit/>
          </a:bodyPr>
          <a:lstStyle/>
          <a:p>
            <a:r>
              <a:rPr lang="cs-CZ" sz="4000" b="1" cap="none" dirty="0" smtClean="0">
                <a:ln w="18000">
                  <a:solidFill>
                    <a:schemeClr val="accent1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Oběhová soustava </a:t>
            </a:r>
            <a:endParaRPr lang="cs-CZ" sz="4000" b="1" cap="none" dirty="0">
              <a:ln w="18000">
                <a:solidFill>
                  <a:schemeClr val="accent1">
                    <a:lumMod val="75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467600" cy="489654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>
                <a:ln w="18000">
                  <a:solidFill>
                    <a:schemeClr val="accent1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Cévní soustava</a:t>
            </a:r>
          </a:p>
          <a:p>
            <a:pPr>
              <a:buNone/>
            </a:pPr>
            <a:endParaRPr lang="cs-CZ" sz="3200" b="1" dirty="0" smtClean="0">
              <a:ln w="18000">
                <a:solidFill>
                  <a:schemeClr val="accent1">
                    <a:lumMod val="75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>
              <a:buNone/>
            </a:pPr>
            <a:r>
              <a:rPr lang="cs-CZ" dirty="0" smtClean="0"/>
              <a:t>Krev je do celého těla rozváděna pomocí cév</a:t>
            </a:r>
          </a:p>
          <a:p>
            <a:pPr>
              <a:buNone/>
            </a:pPr>
            <a:r>
              <a:rPr lang="cs-CZ" dirty="0" smtClean="0"/>
              <a:t>Dělíme je na:</a:t>
            </a:r>
          </a:p>
          <a:p>
            <a:r>
              <a:rPr lang="cs-CZ" b="1" dirty="0" smtClean="0"/>
              <a:t>tepny </a:t>
            </a:r>
          </a:p>
          <a:p>
            <a:pPr>
              <a:buNone/>
            </a:pPr>
            <a:r>
              <a:rPr lang="cs-CZ" dirty="0" smtClean="0"/>
              <a:t> - odvádějí krev od srdce </a:t>
            </a:r>
          </a:p>
          <a:p>
            <a:r>
              <a:rPr lang="cs-CZ" b="1" dirty="0" smtClean="0"/>
              <a:t>žíly</a:t>
            </a:r>
          </a:p>
          <a:p>
            <a:pPr>
              <a:buNone/>
            </a:pPr>
            <a:r>
              <a:rPr lang="cs-CZ" b="1" dirty="0" smtClean="0"/>
              <a:t> - </a:t>
            </a:r>
            <a:r>
              <a:rPr lang="cs-CZ" dirty="0" smtClean="0"/>
              <a:t>přivádí krev do srdce</a:t>
            </a:r>
          </a:p>
          <a:p>
            <a:r>
              <a:rPr lang="cs-CZ" b="1" dirty="0" smtClean="0"/>
              <a:t>vlásečnice</a:t>
            </a:r>
          </a:p>
          <a:p>
            <a:pPr>
              <a:buNone/>
            </a:pPr>
            <a:r>
              <a:rPr lang="cs-CZ" dirty="0" smtClean="0"/>
              <a:t> - nejtenčí cévy, umožňují přechod kyslíku a živin do tkání</a:t>
            </a: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620688"/>
            <a:ext cx="630172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Zopakujme si, </a:t>
            </a:r>
          </a:p>
          <a:p>
            <a:pPr algn="ctr"/>
            <a:r>
              <a:rPr lang="cs-CZ" sz="5400" b="1" cap="none" spc="0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 jsme se naučili</a:t>
            </a:r>
            <a:r>
              <a:rPr lang="cs-CZ" sz="54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Obrázek 4" descr="MP90040734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91880" y="2564904"/>
            <a:ext cx="2144712" cy="277646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80676" y="5517232"/>
            <a:ext cx="886332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Klikni, přečti si pozorně otázku a odpověz na ni.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Po dalším kliknutí se dozvíš správnou odpověď.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4420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6840334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Kolik litrů krve má zdravý dospělý člověk?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K čemu slouží krev?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Co je součástí krve?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Jaké známe cévy?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899592" y="1556792"/>
            <a:ext cx="218874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indent="265113" algn="ctr"/>
            <a:r>
              <a:rPr lang="cs-CZ" sz="2800" b="1" cap="none" spc="0" dirty="0" smtClean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Asi 5 litrů.</a:t>
            </a:r>
            <a:endParaRPr lang="cs-CZ" sz="2800" b="1" cap="none" spc="0" dirty="0">
              <a:ln w="11430"/>
              <a:solidFill>
                <a:schemeClr val="bg2">
                  <a:lumMod val="2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2" y="2780928"/>
            <a:ext cx="684076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Rozvádí kyslík a živiny po celém těle.</a:t>
            </a:r>
            <a:endParaRPr lang="cs-CZ" sz="2800" b="1" cap="none" spc="0" dirty="0">
              <a:ln w="11430"/>
              <a:solidFill>
                <a:schemeClr val="bg2">
                  <a:lumMod val="2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4005064"/>
            <a:ext cx="7848872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cap="none" spc="0" dirty="0" smtClean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Krevní plazma, červené krvinky, bílé krvink</a:t>
            </a:r>
            <a:r>
              <a:rPr lang="cs-CZ" sz="2800" b="1" dirty="0" smtClean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 a krevní destičky.</a:t>
            </a:r>
            <a:endParaRPr lang="cs-CZ" sz="2800" b="1" cap="none" spc="0" dirty="0">
              <a:ln w="11430"/>
              <a:solidFill>
                <a:schemeClr val="bg2">
                  <a:lumMod val="2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5805264"/>
            <a:ext cx="428790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Tepny, žíl</a:t>
            </a:r>
            <a:r>
              <a:rPr lang="cs-CZ" sz="2800" b="1" dirty="0" smtClean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 a vlásečnice.</a:t>
            </a:r>
            <a:endParaRPr lang="cs-CZ" sz="2800" b="1" cap="none" spc="0" dirty="0">
              <a:ln w="11430"/>
              <a:solidFill>
                <a:schemeClr val="bg2">
                  <a:lumMod val="2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6596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24744"/>
            <a:ext cx="3714478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1">
                    <a:lumMod val="50000"/>
                  </a:schemeClr>
                </a:solidFill>
                <a:effectLst>
                  <a:innerShdw blurRad="63500" dist="50800" dir="18900000">
                    <a:prstClr val="black">
                      <a:alpha val="50000"/>
                    </a:prstClr>
                  </a:innerShdw>
                </a:effectLst>
              </a:rPr>
              <a:t>Jsi u cíle.</a:t>
            </a:r>
          </a:p>
          <a:p>
            <a:endParaRPr lang="cs-CZ" sz="6600" dirty="0" smtClean="0">
              <a:ln>
                <a:solidFill>
                  <a:schemeClr val="accent1">
                    <a:lumMod val="75000"/>
                  </a:schemeClr>
                </a:solidFill>
              </a:ln>
              <a:solidFill>
                <a:schemeClr val="accent1">
                  <a:lumMod val="50000"/>
                </a:schemeClr>
              </a:solidFill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  <a:p>
            <a:r>
              <a:rPr lang="cs-CZ" sz="6600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1">
                    <a:lumMod val="50000"/>
                  </a:schemeClr>
                </a:solidFill>
                <a:effectLst>
                  <a:innerShdw blurRad="63500" dist="50800" dir="18900000">
                    <a:prstClr val="black">
                      <a:alpha val="50000"/>
                    </a:prstClr>
                  </a:innerShdw>
                </a:effectLst>
              </a:rPr>
              <a:t>Gratuluji.</a:t>
            </a:r>
            <a:endParaRPr lang="cs-CZ" sz="6600" dirty="0">
              <a:ln>
                <a:solidFill>
                  <a:schemeClr val="accent1">
                    <a:lumMod val="75000"/>
                  </a:schemeClr>
                </a:solidFill>
              </a:ln>
              <a:solidFill>
                <a:schemeClr val="accent1">
                  <a:lumMod val="50000"/>
                </a:schemeClr>
              </a:solidFill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pic>
        <p:nvPicPr>
          <p:cNvPr id="3" name="Obrázek 2" descr="MP90042444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60032" y="2996952"/>
            <a:ext cx="3824385" cy="25784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900" dirty="0" smtClean="0"/>
              <a:t>obr. 1: SANSCULOTTE. File:Grafik </a:t>
            </a:r>
            <a:r>
              <a:rPr lang="cs-CZ" sz="1900" dirty="0" err="1" smtClean="0"/>
              <a:t>blutkreislauf.jpg</a:t>
            </a:r>
            <a:r>
              <a:rPr lang="cs-CZ" sz="1900" dirty="0" smtClean="0"/>
              <a:t>. </a:t>
            </a:r>
            <a:r>
              <a:rPr lang="cs-CZ" sz="1900" i="1" dirty="0" err="1" smtClean="0"/>
              <a:t>Wikimedia</a:t>
            </a:r>
            <a:r>
              <a:rPr lang="cs-CZ" sz="1900" i="1" dirty="0" smtClean="0"/>
              <a:t> </a:t>
            </a:r>
            <a:r>
              <a:rPr lang="cs-CZ" sz="1900" i="1" dirty="0" err="1" smtClean="0"/>
              <a:t>Commons</a:t>
            </a:r>
            <a:r>
              <a:rPr lang="cs-CZ" sz="1900" dirty="0" smtClean="0"/>
              <a:t> [online]. 22. 9. 2005 [cit. 2012-03-20]. Dostupné z: http://commons.wikimedia.org/wiki/File:Grafik_blutkreislauf.jpg </a:t>
            </a:r>
          </a:p>
          <a:p>
            <a:pPr>
              <a:buNone/>
            </a:pPr>
            <a:r>
              <a:rPr lang="cs-CZ" sz="1900" dirty="0" smtClean="0"/>
              <a:t>obr. 2: ASTUDILLO, César. File:Fresh </a:t>
            </a:r>
            <a:r>
              <a:rPr lang="cs-CZ" sz="1900" dirty="0" err="1" smtClean="0"/>
              <a:t>blood.jpg</a:t>
            </a:r>
            <a:r>
              <a:rPr lang="cs-CZ" sz="1900" dirty="0" smtClean="0"/>
              <a:t>. </a:t>
            </a:r>
            <a:r>
              <a:rPr lang="cs-CZ" sz="1900" i="1" dirty="0" err="1" smtClean="0"/>
              <a:t>Wikimedia</a:t>
            </a:r>
            <a:r>
              <a:rPr lang="cs-CZ" sz="1900" i="1" dirty="0" smtClean="0"/>
              <a:t> </a:t>
            </a:r>
            <a:r>
              <a:rPr lang="cs-CZ" sz="1900" i="1" dirty="0" err="1" smtClean="0"/>
              <a:t>Commons</a:t>
            </a:r>
            <a:r>
              <a:rPr lang="cs-CZ" sz="1900" dirty="0" smtClean="0"/>
              <a:t> [online]. 23. 4. 2009 [cit. 2012-03-20]. Dostupné z: http://commons.wikimedia.org/wiki/File:Fresh_blood.jpg?uselang=cs </a:t>
            </a:r>
          </a:p>
          <a:p>
            <a:pPr>
              <a:buNone/>
            </a:pPr>
            <a:r>
              <a:rPr lang="cs-CZ" sz="1900" dirty="0" smtClean="0"/>
              <a:t>obr.3: EKKO. File:Heart </a:t>
            </a:r>
            <a:r>
              <a:rPr lang="cs-CZ" sz="1900" dirty="0" err="1" smtClean="0"/>
              <a:t>frontally</a:t>
            </a:r>
            <a:r>
              <a:rPr lang="cs-CZ" sz="1900" dirty="0" smtClean="0"/>
              <a:t> </a:t>
            </a:r>
            <a:r>
              <a:rPr lang="cs-CZ" sz="1900" dirty="0" err="1" smtClean="0"/>
              <a:t>PDA.jpg</a:t>
            </a:r>
            <a:r>
              <a:rPr lang="cs-CZ" sz="1900" dirty="0" smtClean="0"/>
              <a:t>. </a:t>
            </a:r>
            <a:r>
              <a:rPr lang="cs-CZ" sz="1900" i="1" dirty="0" err="1" smtClean="0"/>
              <a:t>Wikimedia</a:t>
            </a:r>
            <a:r>
              <a:rPr lang="cs-CZ" sz="1900" i="1" dirty="0" smtClean="0"/>
              <a:t> </a:t>
            </a:r>
            <a:r>
              <a:rPr lang="cs-CZ" sz="1900" i="1" dirty="0" err="1" smtClean="0"/>
              <a:t>Commons</a:t>
            </a:r>
            <a:r>
              <a:rPr lang="cs-CZ" sz="1900" dirty="0" smtClean="0"/>
              <a:t> [online]. 2006 [cit. 2012-03-20]. Dostupné z: http://commons.wikimedia.org/wiki/File:Heart_frontally_PDA.jpg </a:t>
            </a:r>
          </a:p>
          <a:p>
            <a:pPr>
              <a:buNone/>
            </a:pPr>
            <a:r>
              <a:rPr lang="cs-CZ" sz="1900" dirty="0" smtClean="0">
                <a:hlinkClick r:id="rId2"/>
              </a:rPr>
              <a:t>www.office.</a:t>
            </a:r>
            <a:r>
              <a:rPr lang="cs-CZ" sz="1900" dirty="0" err="1" smtClean="0">
                <a:hlinkClick r:id="rId2"/>
              </a:rPr>
              <a:t>microsoft.com</a:t>
            </a:r>
            <a:endParaRPr lang="cs-CZ" sz="19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261</TotalTime>
  <Words>368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Oběhová soustava</vt:lpstr>
      <vt:lpstr>Snímek 2</vt:lpstr>
      <vt:lpstr>Oběhová soustava </vt:lpstr>
      <vt:lpstr>Oběhová soustava </vt:lpstr>
      <vt:lpstr>Oběhová soustava </vt:lpstr>
      <vt:lpstr>Oběhová soustava </vt:lpstr>
      <vt:lpstr>Snímek 7</vt:lpstr>
      <vt:lpstr>Snímek 8</vt:lpstr>
      <vt:lpstr>Snímek 9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Oběhová soustava</dc:title>
  <dc:creator>Credo o.p.s.</dc:creator>
  <cp:lastModifiedBy>Credo o.p.s.</cp:lastModifiedBy>
  <cp:revision>29</cp:revision>
  <dcterms:created xsi:type="dcterms:W3CDTF">2012-04-30T06:28:49Z</dcterms:created>
  <dcterms:modified xsi:type="dcterms:W3CDTF">2012-06-04T08:07:22Z</dcterms:modified>
</cp:coreProperties>
</file>