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67" r:id="rId2"/>
    <p:sldId id="268" r:id="rId3"/>
    <p:sldId id="271" r:id="rId4"/>
    <p:sldId id="257" r:id="rId5"/>
    <p:sldId id="258" r:id="rId6"/>
    <p:sldId id="259" r:id="rId7"/>
    <p:sldId id="260" r:id="rId8"/>
    <p:sldId id="261" r:id="rId9"/>
    <p:sldId id="262" r:id="rId10"/>
    <p:sldId id="272" r:id="rId11"/>
    <p:sldId id="265" r:id="rId12"/>
    <p:sldId id="266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57C0D-C10F-4330-B7DA-2CFD7CF18A71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A13AC-54F9-4CA8-BC70-A25175EBC7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08075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A13AC-54F9-4CA8-BC70-A25175EBC798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22928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B7AE07-EB3F-475A-BA30-0B75724A493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EEB014-2445-4789-89A9-9BFC667BDC6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dumy.cz/material/15214-travici-soustava-clovek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20242" y="1268760"/>
            <a:ext cx="610353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Trávi</a:t>
            </a:r>
            <a:r>
              <a:rPr lang="cs-CZ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cí soustava</a:t>
            </a:r>
          </a:p>
        </p:txBody>
      </p:sp>
      <p:pic>
        <p:nvPicPr>
          <p:cNvPr id="4" name="Obrázek 3" descr="MP9004096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2708920"/>
            <a:ext cx="3284984" cy="32849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793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8640"/>
            <a:ext cx="5762625" cy="12287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827584" y="1556792"/>
            <a:ext cx="8136904" cy="5203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900"/>
              </a:lnSpc>
              <a:buNone/>
            </a:pPr>
            <a:r>
              <a:rPr lang="cs-CZ" dirty="0" smtClean="0"/>
              <a:t>Základní škola a Střední škola CREDO, o.p.s.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Číslo projektu: CZ.1.07/1.4.00/21.2963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Výukový materiál č.: VY_INOVACE_32_18_Trávicí soustava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 Vypracoval: Mgr. Ondřej </a:t>
            </a:r>
            <a:r>
              <a:rPr lang="cs-CZ" dirty="0" err="1" smtClean="0"/>
              <a:t>Vraj</a:t>
            </a:r>
            <a:endParaRPr lang="cs-CZ" dirty="0" smtClean="0"/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 Určeno pro 8. ročník </a:t>
            </a:r>
            <a:r>
              <a:rPr lang="cs-CZ" i="1" dirty="0" smtClean="0"/>
              <a:t>ZŠ </a:t>
            </a:r>
            <a:r>
              <a:rPr lang="cs-CZ" dirty="0" smtClean="0"/>
              <a:t>praktické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Vzdělávací oblast: Člověk a příroda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Vzdělávací obor: Přírodopis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Tematický okruh: </a:t>
            </a:r>
            <a:r>
              <a:rPr lang="cs-CZ" dirty="0" smtClean="0"/>
              <a:t>Přírodopis pro 8. </a:t>
            </a:r>
            <a:r>
              <a:rPr lang="cs-CZ" smtClean="0"/>
              <a:t>ročník ZŠ praktické</a:t>
            </a:r>
            <a:endParaRPr lang="cs-CZ" dirty="0" smtClean="0"/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Vytvořeno dne: 16. 4. 2012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Anotace:  Výukový materiál pro žáky s lehkou mentální retardací k tématu trávicí 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soustava. Materiál je určený k práci na PC, dotykových monitorech, lze však 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použít i na interaktivní tabule. Druhá část materiálu obsahuje test určený k </a:t>
            </a:r>
          </a:p>
          <a:p>
            <a:pPr>
              <a:lnSpc>
                <a:spcPts val="2900"/>
              </a:lnSpc>
              <a:buNone/>
            </a:pPr>
            <a:r>
              <a:rPr lang="cs-CZ" dirty="0" smtClean="0"/>
              <a:t>procvičení probírané látky.</a:t>
            </a:r>
          </a:p>
          <a:p>
            <a:endParaRPr lang="cs-CZ" dirty="0"/>
          </a:p>
        </p:txBody>
      </p:sp>
      <p:pic>
        <p:nvPicPr>
          <p:cNvPr id="4" name="Obrázek 3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484784"/>
            <a:ext cx="2772308" cy="8640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920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7" y="980728"/>
            <a:ext cx="7776863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Trávicí soustava</a:t>
            </a:r>
            <a:endParaRPr lang="cs-CZ" sz="3200" dirty="0" smtClean="0"/>
          </a:p>
          <a:p>
            <a:r>
              <a:rPr lang="cs-CZ" dirty="0" smtClean="0"/>
              <a:t> </a:t>
            </a:r>
          </a:p>
          <a:p>
            <a:r>
              <a:rPr lang="cs-CZ" sz="2800" dirty="0" smtClean="0"/>
              <a:t>Je to systém orgánů, v nichž probíhá trávení živin a jejich vstřebávání do krve. Nestrávené zbytky jsou vylučovány ve formě výkalů. Trávicí soustava je tvořena dutinou ústní, hltanem, jícnem, žaludkem, tenkým a tlustým střevem a konečníkem.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 descr="t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0"/>
            <a:ext cx="4733925" cy="6705600"/>
          </a:xfrm>
          <a:prstGeom prst="rect">
            <a:avLst/>
          </a:prstGeom>
        </p:spPr>
      </p:pic>
      <p:cxnSp>
        <p:nvCxnSpPr>
          <p:cNvPr id="5" name="Přímá spojnice se šipkou 4"/>
          <p:cNvCxnSpPr/>
          <p:nvPr/>
        </p:nvCxnSpPr>
        <p:spPr>
          <a:xfrm>
            <a:off x="611560" y="1484784"/>
            <a:ext cx="288032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4300079" y="2060848"/>
            <a:ext cx="192810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4860032" y="3861048"/>
            <a:ext cx="22322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613416" y="5229200"/>
            <a:ext cx="341496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51520" y="5229200"/>
            <a:ext cx="302433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1619672" y="6381328"/>
            <a:ext cx="25202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4300077" y="2703669"/>
            <a:ext cx="221613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699344" y="973013"/>
            <a:ext cx="25282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utina ústní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501856" y="1556641"/>
            <a:ext cx="12025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hltan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505061" y="2223742"/>
            <a:ext cx="11112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jícen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121037" y="3345018"/>
            <a:ext cx="17059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žaludek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264131" y="4703937"/>
            <a:ext cx="2674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enké střevo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281004" y="4703938"/>
            <a:ext cx="26773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lusté střevo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621497" y="5877271"/>
            <a:ext cx="19784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konečník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20" name="Přímá spojovací šipka 19"/>
          <p:cNvCxnSpPr/>
          <p:nvPr/>
        </p:nvCxnSpPr>
        <p:spPr>
          <a:xfrm>
            <a:off x="539552" y="4149080"/>
            <a:ext cx="288032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1061520" y="3501008"/>
            <a:ext cx="11962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játra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417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9" grpId="0"/>
      <p:bldP spid="30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323528" y="1052736"/>
            <a:ext cx="552417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Dutina ústní</a:t>
            </a:r>
          </a:p>
          <a:p>
            <a:r>
              <a:rPr lang="cs-CZ" sz="2800" dirty="0" smtClean="0"/>
              <a:t>V </a:t>
            </a:r>
            <a:r>
              <a:rPr lang="cs-CZ" sz="2800" b="1" dirty="0" smtClean="0"/>
              <a:t>dutině ústní</a:t>
            </a:r>
            <a:r>
              <a:rPr lang="cs-CZ" sz="2800" dirty="0" smtClean="0"/>
              <a:t> je potrava zpracovávána a mísena se </a:t>
            </a:r>
            <a:r>
              <a:rPr lang="cs-CZ" sz="2800" b="1" dirty="0" smtClean="0"/>
              <a:t>slinami</a:t>
            </a:r>
            <a:r>
              <a:rPr lang="cs-CZ" sz="2800" dirty="0" smtClean="0"/>
              <a:t>. Tomu napomáhají </a:t>
            </a:r>
            <a:r>
              <a:rPr lang="cs-CZ" sz="2800" b="1" dirty="0" smtClean="0"/>
              <a:t>zuby</a:t>
            </a:r>
            <a:r>
              <a:rPr lang="cs-CZ" sz="2800" dirty="0" smtClean="0"/>
              <a:t>. Dítě má 20 zubů, dospělý člověk 32. Sliny navlhčují a změkčují potravu a pomáhají při polykání. </a:t>
            </a:r>
            <a:r>
              <a:rPr lang="cs-CZ" sz="2800" b="1" dirty="0" smtClean="0"/>
              <a:t>Jazyk </a:t>
            </a:r>
            <a:r>
              <a:rPr lang="cs-CZ" sz="2800" dirty="0" smtClean="0"/>
              <a:t>posouvá potravu dále do krku. Pomocí jazyka rozeznáváme různé chutě.</a:t>
            </a:r>
          </a:p>
          <a:p>
            <a:endParaRPr lang="cs-CZ" sz="2800" dirty="0"/>
          </a:p>
        </p:txBody>
      </p:sp>
      <p:pic>
        <p:nvPicPr>
          <p:cNvPr id="6" name="Obrázek 5" descr="MP9004224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1052736"/>
            <a:ext cx="2506638" cy="29969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627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sp>
        <p:nvSpPr>
          <p:cNvPr id="20" name="Obdélník 19"/>
          <p:cNvSpPr/>
          <p:nvPr/>
        </p:nvSpPr>
        <p:spPr>
          <a:xfrm>
            <a:off x="5868144" y="920370"/>
            <a:ext cx="10935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hltan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868144" y="1412776"/>
            <a:ext cx="10086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jícen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24" name="Přímá spojnice se šipkou 23"/>
          <p:cNvCxnSpPr/>
          <p:nvPr/>
        </p:nvCxnSpPr>
        <p:spPr>
          <a:xfrm>
            <a:off x="5554889" y="1412776"/>
            <a:ext cx="200544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5554889" y="1844824"/>
            <a:ext cx="200544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683568" y="1705163"/>
            <a:ext cx="48713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Hltan a jícen </a:t>
            </a:r>
            <a:r>
              <a:rPr lang="cs-CZ" sz="2800" dirty="0" smtClean="0"/>
              <a:t>tvoří trubici, která spojuje dutinu ústní s žaludkem – tudy putuje</a:t>
            </a:r>
          </a:p>
          <a:p>
            <a:r>
              <a:rPr lang="cs-CZ" sz="2800" dirty="0" smtClean="0"/>
              <a:t>potrava do žaludku</a:t>
            </a:r>
            <a:r>
              <a:rPr lang="cs-CZ" dirty="0" smtClean="0"/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359311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sp>
        <p:nvSpPr>
          <p:cNvPr id="5" name="Obdélník 4"/>
          <p:cNvSpPr/>
          <p:nvPr/>
        </p:nvSpPr>
        <p:spPr>
          <a:xfrm>
            <a:off x="5843278" y="2132856"/>
            <a:ext cx="17059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žaludek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5580112" y="2636912"/>
            <a:ext cx="22322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83569" y="1484784"/>
            <a:ext cx="532859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Žaludek</a:t>
            </a:r>
            <a:r>
              <a:rPr lang="cs-CZ" dirty="0" smtClean="0"/>
              <a:t> </a:t>
            </a:r>
            <a:r>
              <a:rPr lang="cs-CZ" sz="2800" dirty="0" smtClean="0"/>
              <a:t>je naplněn žaludečními šťávami, které se smísí s potravou. Vznikne kašovitá hmota, která je dále zpracovávána.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72630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sp>
        <p:nvSpPr>
          <p:cNvPr id="4" name="Obdélník 3"/>
          <p:cNvSpPr/>
          <p:nvPr/>
        </p:nvSpPr>
        <p:spPr>
          <a:xfrm>
            <a:off x="4276475" y="2438311"/>
            <a:ext cx="23984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enké střevo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283968" y="3501008"/>
            <a:ext cx="280230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4274872" y="3023085"/>
            <a:ext cx="24000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/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cs-CZ" sz="32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lusté střevo</a:t>
            </a:r>
            <a:endParaRPr lang="cs-CZ" sz="32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6588224" y="2924944"/>
            <a:ext cx="972108" cy="31993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4283968" y="2924944"/>
            <a:ext cx="23042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67544" y="1052736"/>
            <a:ext cx="417646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Střeva</a:t>
            </a:r>
            <a:r>
              <a:rPr lang="cs-CZ" dirty="0" smtClean="0"/>
              <a:t> </a:t>
            </a:r>
          </a:p>
          <a:p>
            <a:r>
              <a:rPr lang="cs-CZ" sz="2800" dirty="0" smtClean="0"/>
              <a:t>Rozlišujeme tenké střevo a tlusté střevo. Z tenkého střeva jsou odváděny</a:t>
            </a:r>
          </a:p>
          <a:p>
            <a:r>
              <a:rPr lang="cs-CZ" sz="2800" dirty="0" smtClean="0"/>
              <a:t>živiny do krve a celého těla. V tlustém střevě se nestrávené zbytky jídla zahušťují a míří do konečníku.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55731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08312" cy="39248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softEdge rad="127000"/>
          </a:effectLst>
        </p:spPr>
      </p:pic>
      <p:cxnSp>
        <p:nvCxnSpPr>
          <p:cNvPr id="3" name="Přímá spojnice se šipkou 2"/>
          <p:cNvCxnSpPr/>
          <p:nvPr/>
        </p:nvCxnSpPr>
        <p:spPr>
          <a:xfrm>
            <a:off x="4896036" y="4040959"/>
            <a:ext cx="252028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5002223" y="3539186"/>
            <a:ext cx="19784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konečník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1412776"/>
            <a:ext cx="53798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</a:t>
            </a:r>
            <a:r>
              <a:rPr lang="cs-CZ" dirty="0" smtClean="0"/>
              <a:t> </a:t>
            </a:r>
            <a:r>
              <a:rPr lang="cs-CZ" sz="3600" b="1" dirty="0" smtClean="0">
                <a:solidFill>
                  <a:srgbClr val="002060"/>
                </a:solidFill>
              </a:rPr>
              <a:t>konečníku </a:t>
            </a:r>
            <a:r>
              <a:rPr lang="cs-CZ" sz="2800" dirty="0" smtClean="0"/>
              <a:t>se shromažďují látky, které přichází z tlustého střeva. Poté jdou z těla ven </a:t>
            </a:r>
          </a:p>
          <a:p>
            <a:r>
              <a:rPr lang="cs-CZ" sz="2800" dirty="0"/>
              <a:t>j</a:t>
            </a:r>
            <a:r>
              <a:rPr lang="cs-CZ" sz="2800" dirty="0" smtClean="0"/>
              <a:t>ako stolice.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8914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t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404664"/>
            <a:ext cx="2468633" cy="3496816"/>
          </a:xfrm>
          <a:prstGeom prst="rect">
            <a:avLst/>
          </a:prstGeom>
          <a:solidFill>
            <a:schemeClr val="accent1">
              <a:alpha val="0"/>
            </a:schemeClr>
          </a:solidFill>
        </p:spPr>
      </p:pic>
      <p:cxnSp>
        <p:nvCxnSpPr>
          <p:cNvPr id="4" name="Přímá spojovací šipka 3"/>
          <p:cNvCxnSpPr/>
          <p:nvPr/>
        </p:nvCxnSpPr>
        <p:spPr>
          <a:xfrm>
            <a:off x="5364088" y="2564904"/>
            <a:ext cx="187220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5292080" y="1988840"/>
            <a:ext cx="11962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játra</a:t>
            </a:r>
            <a:endParaRPr lang="cs-CZ" sz="3600" b="1" cap="none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412776"/>
            <a:ext cx="398429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Játra</a:t>
            </a:r>
          </a:p>
          <a:p>
            <a:r>
              <a:rPr lang="cs-CZ" sz="2800" dirty="0" smtClean="0"/>
              <a:t>Jsou zásobárnou živin </a:t>
            </a:r>
          </a:p>
          <a:p>
            <a:r>
              <a:rPr lang="cs-CZ" sz="2800" dirty="0" smtClean="0"/>
              <a:t>a vitamínů, zneškodňují </a:t>
            </a:r>
          </a:p>
          <a:p>
            <a:r>
              <a:rPr lang="cs-CZ" sz="2800" dirty="0" smtClean="0"/>
              <a:t>se v nich škodlivé látky </a:t>
            </a:r>
          </a:p>
          <a:p>
            <a:r>
              <a:rPr lang="cs-CZ" sz="2800" dirty="0" smtClean="0"/>
              <a:t>a tvoří </a:t>
            </a:r>
            <a:r>
              <a:rPr lang="cs-CZ" sz="2800" b="1" dirty="0" smtClean="0"/>
              <a:t>žluč</a:t>
            </a:r>
            <a:r>
              <a:rPr lang="cs-CZ" sz="2800" dirty="0" smtClean="0"/>
              <a:t>, která </a:t>
            </a:r>
          </a:p>
          <a:p>
            <a:r>
              <a:rPr lang="cs-CZ" sz="2800" dirty="0" smtClean="0"/>
              <a:t>usnadňuje trávení tuků.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47664" y="1052736"/>
            <a:ext cx="60608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Zopakujme si,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 jsme se naučili</a:t>
            </a:r>
            <a:r>
              <a:rPr lang="cs-CZ" sz="5400" b="1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cs-CZ" sz="54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Obrázek 3" descr="MP9004223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3068960"/>
            <a:ext cx="2420888" cy="242088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99592" y="5626894"/>
            <a:ext cx="756084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Klikni, přečti si pozorně otázku a odpověz na ni.</a:t>
            </a:r>
          </a:p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Po dalším kliknutí se dozvíš správnou odpověď.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344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80728"/>
            <a:ext cx="527253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Co patří do trávicí soustavy?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Co se nachází v dutině ústní?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Dutinu ústní s žaludkem spojuje: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Čím je naplněn žaludek?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-34387" y="1536174"/>
            <a:ext cx="866628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indent="265113" algn="ctr"/>
            <a:r>
              <a:rPr lang="cs-CZ" sz="28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Dutina ústní, hltan, jícen, žaludek, tenké střevo, </a:t>
            </a:r>
          </a:p>
          <a:p>
            <a:pPr indent="265113"/>
            <a:r>
              <a:rPr lang="cs-CZ" sz="28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tlusté střevo, konečník, játra</a:t>
            </a:r>
            <a:endParaRPr lang="cs-CZ" sz="28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3248551"/>
            <a:ext cx="403244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Zuby, jazyk a sliny</a:t>
            </a:r>
            <a:endParaRPr lang="cs-CZ" sz="28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4437112"/>
            <a:ext cx="49685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Hltan a jícen – tvoří trubici</a:t>
            </a:r>
            <a:endParaRPr lang="cs-CZ" sz="28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9182" y="5720487"/>
            <a:ext cx="37225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Žaludečními šťávami</a:t>
            </a:r>
            <a:endParaRPr lang="cs-CZ" sz="28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659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04858" y="790503"/>
            <a:ext cx="732123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 pravda, že potrava putuje prvně do tlustého </a:t>
            </a:r>
          </a:p>
          <a:p>
            <a:r>
              <a:rPr lang="cs-CZ" sz="2800" dirty="0" smtClean="0"/>
              <a:t>střeva a poté do tenkého?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Odkud vychází stolice?</a:t>
            </a:r>
          </a:p>
          <a:p>
            <a:endParaRPr lang="cs-CZ" sz="2800" dirty="0"/>
          </a:p>
          <a:p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392647" y="1728419"/>
            <a:ext cx="29884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Ne, je to naopak </a:t>
            </a:r>
            <a:endParaRPr lang="cs-CZ" sz="28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37056" y="2970530"/>
            <a:ext cx="22965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 konečníku</a:t>
            </a:r>
            <a:endParaRPr lang="cs-CZ" sz="28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07704" y="4797152"/>
            <a:ext cx="384609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KONEC!</a:t>
            </a:r>
            <a:endParaRPr lang="cs-CZ" sz="66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pic>
        <p:nvPicPr>
          <p:cNvPr id="7" name="Obrázek 6" descr="MP9004243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3356992"/>
            <a:ext cx="2780928" cy="27809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550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052736"/>
            <a:ext cx="74888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</a:t>
            </a:r>
          </a:p>
          <a:p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KROULÍKOVÁ, Jarmila; KROULÍK, Josef. </a:t>
            </a:r>
            <a:r>
              <a:rPr lang="cs-CZ" i="1" dirty="0" smtClean="0"/>
              <a:t>Přírodopis pro osmý ročník zvláštní školy</a:t>
            </a:r>
            <a:r>
              <a:rPr lang="cs-CZ" dirty="0" smtClean="0"/>
              <a:t>. Praha: Septima, 1995, ISBN 80-85801-36-1.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LUKOVSKÁ, Hana. Trávicí soustava člověka. In: </a:t>
            </a:r>
            <a:r>
              <a:rPr lang="cs-CZ" i="1" dirty="0" err="1" smtClean="0"/>
              <a:t>DUMy</a:t>
            </a:r>
            <a:r>
              <a:rPr lang="cs-CZ" i="1" dirty="0" smtClean="0"/>
              <a:t>.</a:t>
            </a:r>
            <a:r>
              <a:rPr lang="cs-CZ" i="1" dirty="0" err="1" smtClean="0"/>
              <a:t>cz</a:t>
            </a:r>
            <a:r>
              <a:rPr lang="cs-CZ" dirty="0" smtClean="0"/>
              <a:t> [online]. 12. 4. 2012[cit. 2012-04-16]. Dostupné z: </a:t>
            </a:r>
            <a:r>
              <a:rPr lang="cs-CZ" dirty="0" smtClean="0">
                <a:hlinkClick r:id="rId2"/>
              </a:rPr>
              <a:t>http://dumy.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material</a:t>
            </a:r>
            <a:r>
              <a:rPr lang="cs-CZ" dirty="0" smtClean="0">
                <a:hlinkClick r:id="rId2"/>
              </a:rPr>
              <a:t>/15214-</a:t>
            </a:r>
            <a:r>
              <a:rPr lang="cs-CZ" dirty="0" err="1" smtClean="0">
                <a:hlinkClick r:id="rId2"/>
              </a:rPr>
              <a:t>travici</a:t>
            </a:r>
            <a:r>
              <a:rPr lang="cs-CZ" dirty="0" smtClean="0">
                <a:hlinkClick r:id="rId2"/>
              </a:rPr>
              <a:t>-soustava-</a:t>
            </a:r>
            <a:r>
              <a:rPr lang="cs-CZ" dirty="0" err="1" smtClean="0">
                <a:hlinkClick r:id="rId2"/>
              </a:rPr>
              <a:t>cloveka</a:t>
            </a:r>
            <a:r>
              <a:rPr lang="cs-CZ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8696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426</TotalTime>
  <Words>319</Words>
  <Application>Microsoft Office PowerPoint</Application>
  <PresentationFormat>Předvádění na obrazovce (4:3)</PresentationFormat>
  <Paragraphs>83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lukovska</dc:creator>
  <cp:lastModifiedBy>Credo o.p.s.</cp:lastModifiedBy>
  <cp:revision>36</cp:revision>
  <dcterms:created xsi:type="dcterms:W3CDTF">2012-04-08T15:00:53Z</dcterms:created>
  <dcterms:modified xsi:type="dcterms:W3CDTF">2012-06-04T08:08:09Z</dcterms:modified>
</cp:coreProperties>
</file>