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7"/>
  </p:notesMasterIdLst>
  <p:sldIdLst>
    <p:sldId id="256" r:id="rId2"/>
    <p:sldId id="257" r:id="rId3"/>
    <p:sldId id="261" r:id="rId4"/>
    <p:sldId id="264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10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Dělení dvěma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VY_32_INOVACE_4B36M2_Dělení dvěma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VY_32_INOVACE_4B36M2_Dělení dvěma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Dělení dvěma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63867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53997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509154"/>
      </p:ext>
    </p:extLst>
  </p:cSld>
  <p:clrMapOvr>
    <a:masterClrMapping/>
  </p:clrMapOvr>
  <p:transition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5768292"/>
      </p:ext>
    </p:extLst>
  </p:cSld>
  <p:clrMapOvr>
    <a:masterClrMapping/>
  </p:clrMapOvr>
  <p:transition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8257138"/>
      </p:ext>
    </p:extLst>
  </p:cSld>
  <p:clrMapOvr>
    <a:masterClrMapping/>
  </p:clrMapOvr>
  <p:transition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6003806"/>
      </p:ext>
    </p:extLst>
  </p:cSld>
  <p:clrMapOvr>
    <a:masterClrMapping/>
  </p:clrMapOvr>
  <p:transition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6564904"/>
      </p:ext>
    </p:extLst>
  </p:cSld>
  <p:clrMapOvr>
    <a:masterClrMapping/>
  </p:clrMapOvr>
  <p:transition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5564410"/>
      </p:ext>
    </p:extLst>
  </p:cSld>
  <p:clrMapOvr>
    <a:masterClrMapping/>
  </p:clrMapOvr>
  <p:transition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515376"/>
      </p:ext>
    </p:extLst>
  </p:cSld>
  <p:clrMapOvr>
    <a:masterClrMapping/>
  </p:clrMapOvr>
  <p:transition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8420514"/>
      </p:ext>
    </p:extLst>
  </p:cSld>
  <p:clrMapOvr>
    <a:masterClrMapping/>
  </p:clrMapOvr>
  <p:transition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3338657"/>
      </p:ext>
    </p:extLst>
  </p:cSld>
  <p:clrMapOvr>
    <a:masterClrMapping/>
  </p:clrMapOvr>
  <p:transition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8351374"/>
      </p:ext>
    </p:extLst>
  </p:cSld>
  <p:clrMapOvr>
    <a:masterClrMapping/>
  </p:clrMapOvr>
  <p:transition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3797714"/>
      </p:ext>
    </p:extLst>
  </p:cSld>
  <p:clrMapOvr>
    <a:masterClrMapping/>
  </p:clrMapOvr>
  <p:transition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9310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>
    <p:wipe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7840134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DUM je zaměřen na pochopení principu dělení dvěma a na vyvození a procvičování příkladů na dělení dvěma. </a:t>
            </a:r>
          </a:p>
          <a:p>
            <a:r>
              <a:rPr lang="cs-CZ" dirty="0" smtClean="0"/>
              <a:t>Je určen pro žáky 2. ročníku. 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Žáci pracují s názornými ukázkami, které přispívají k pochopení učiva, jednotlivé činnosti potřebné pro splnění úkolů provádí prakticky, tento způsob práce vzbuzuje u dětí aktivitu</a:t>
            </a:r>
            <a:r>
              <a:rPr lang="cs-CZ" dirty="0" smtClean="0"/>
              <a:t>.</a:t>
            </a:r>
          </a:p>
          <a:p>
            <a:r>
              <a:rPr lang="cs-CZ" dirty="0" smtClean="0"/>
              <a:t>Zdroje obrázků: </a:t>
            </a:r>
            <a:r>
              <a:rPr lang="cs-CZ" smtClean="0"/>
              <a:t>klipart PowerPoint</a:t>
            </a: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lvl="1"/>
            <a:r>
              <a:rPr lang="cs-CZ" dirty="0" smtClean="0"/>
              <a:t>Snímek 3 – žáci posouvají jednotlivé předměty perem a zapisují fixem příklad</a:t>
            </a:r>
          </a:p>
          <a:p>
            <a:pPr lvl="1"/>
            <a:r>
              <a:rPr lang="cs-CZ" dirty="0" smtClean="0"/>
              <a:t>Snímek 4 – žáci posouvají jednotlivé předměty perem a zapisují fixem příklad, při vymýšlení slovních úloh se zaměříme na výstižnou tvorbu otázek</a:t>
            </a:r>
          </a:p>
          <a:p>
            <a:pPr lvl="1"/>
            <a:r>
              <a:rPr lang="cs-CZ" dirty="0" smtClean="0"/>
              <a:t>Snímek 5 – žáci kroužkují kolečka po dvou a zapisují výsledek a příklad na násobení (použijí fix nebo program Q </a:t>
            </a:r>
            <a:r>
              <a:rPr lang="cs-CZ" dirty="0" err="1" smtClean="0"/>
              <a:t>Draw</a:t>
            </a:r>
            <a:r>
              <a:rPr lang="cs-CZ" dirty="0" smtClean="0"/>
              <a:t>).</a:t>
            </a:r>
          </a:p>
          <a:p>
            <a:pPr lvl="1"/>
            <a:endParaRPr lang="cs-CZ" dirty="0" smtClean="0"/>
          </a:p>
          <a:p>
            <a:pPr lvl="1"/>
            <a:endParaRPr lang="cs-CZ" dirty="0" smtClean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Zaoblený obdélník 57"/>
          <p:cNvSpPr/>
          <p:nvPr/>
        </p:nvSpPr>
        <p:spPr>
          <a:xfrm>
            <a:off x="179512" y="5733256"/>
            <a:ext cx="2376264" cy="504056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9" name="Zaoblený obdélník 58"/>
          <p:cNvSpPr/>
          <p:nvPr/>
        </p:nvSpPr>
        <p:spPr>
          <a:xfrm>
            <a:off x="2627784" y="5733256"/>
            <a:ext cx="2376264" cy="504056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Zaoblený obdélník 59"/>
          <p:cNvSpPr/>
          <p:nvPr/>
        </p:nvSpPr>
        <p:spPr>
          <a:xfrm>
            <a:off x="5508104" y="5733256"/>
            <a:ext cx="1368152" cy="504056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1" name="Zaoblený obdélník 60"/>
          <p:cNvSpPr/>
          <p:nvPr/>
        </p:nvSpPr>
        <p:spPr>
          <a:xfrm>
            <a:off x="7020272" y="5733256"/>
            <a:ext cx="1368152" cy="504056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004048" y="2132856"/>
            <a:ext cx="1634480" cy="504056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732240" y="2132856"/>
            <a:ext cx="1634480" cy="504056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179512" y="3861048"/>
            <a:ext cx="2232248" cy="504056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Zaoblený obdélník 27"/>
          <p:cNvSpPr/>
          <p:nvPr/>
        </p:nvSpPr>
        <p:spPr>
          <a:xfrm>
            <a:off x="2483768" y="3861048"/>
            <a:ext cx="2232248" cy="504056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Rozděl obrázky tak, aby bylo v obou obdélnících stejně a zapiš příklad na dělení.</a:t>
            </a:r>
            <a:endParaRPr lang="cs-CZ" sz="2400" dirty="0"/>
          </a:p>
        </p:txBody>
      </p:sp>
      <p:sp>
        <p:nvSpPr>
          <p:cNvPr id="3" name="Srdce 2"/>
          <p:cNvSpPr/>
          <p:nvPr/>
        </p:nvSpPr>
        <p:spPr>
          <a:xfrm>
            <a:off x="683568" y="1700808"/>
            <a:ext cx="288032" cy="288032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1043608" y="1700808"/>
            <a:ext cx="288032" cy="288032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Srdce 4"/>
          <p:cNvSpPr/>
          <p:nvPr/>
        </p:nvSpPr>
        <p:spPr>
          <a:xfrm>
            <a:off x="1763688" y="1700808"/>
            <a:ext cx="288032" cy="288032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Srdce 5"/>
          <p:cNvSpPr/>
          <p:nvPr/>
        </p:nvSpPr>
        <p:spPr>
          <a:xfrm>
            <a:off x="1403648" y="1700808"/>
            <a:ext cx="288032" cy="288032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Srdce 6"/>
          <p:cNvSpPr/>
          <p:nvPr/>
        </p:nvSpPr>
        <p:spPr>
          <a:xfrm>
            <a:off x="2123728" y="1700808"/>
            <a:ext cx="288032" cy="288032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Srdce 7"/>
          <p:cNvSpPr/>
          <p:nvPr/>
        </p:nvSpPr>
        <p:spPr>
          <a:xfrm>
            <a:off x="2483768" y="1700808"/>
            <a:ext cx="288032" cy="288032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Srdce 8"/>
          <p:cNvSpPr/>
          <p:nvPr/>
        </p:nvSpPr>
        <p:spPr>
          <a:xfrm>
            <a:off x="2843808" y="1700808"/>
            <a:ext cx="288032" cy="288032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Srdce 9"/>
          <p:cNvSpPr/>
          <p:nvPr/>
        </p:nvSpPr>
        <p:spPr>
          <a:xfrm>
            <a:off x="3203848" y="1700808"/>
            <a:ext cx="288032" cy="288032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smicípá hvězda 14"/>
          <p:cNvSpPr/>
          <p:nvPr/>
        </p:nvSpPr>
        <p:spPr>
          <a:xfrm>
            <a:off x="395536" y="3429000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smicípá hvězda 15"/>
          <p:cNvSpPr/>
          <p:nvPr/>
        </p:nvSpPr>
        <p:spPr>
          <a:xfrm>
            <a:off x="755576" y="3429000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smicípá hvězda 16"/>
          <p:cNvSpPr/>
          <p:nvPr/>
        </p:nvSpPr>
        <p:spPr>
          <a:xfrm>
            <a:off x="1115616" y="3429000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smicípá hvězda 17"/>
          <p:cNvSpPr/>
          <p:nvPr/>
        </p:nvSpPr>
        <p:spPr>
          <a:xfrm>
            <a:off x="1475656" y="3429000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smicípá hvězda 18"/>
          <p:cNvSpPr/>
          <p:nvPr/>
        </p:nvSpPr>
        <p:spPr>
          <a:xfrm>
            <a:off x="1835696" y="3429000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smicípá hvězda 19"/>
          <p:cNvSpPr/>
          <p:nvPr/>
        </p:nvSpPr>
        <p:spPr>
          <a:xfrm>
            <a:off x="2195736" y="3429000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smicípá hvězda 20"/>
          <p:cNvSpPr/>
          <p:nvPr/>
        </p:nvSpPr>
        <p:spPr>
          <a:xfrm>
            <a:off x="2555776" y="3429000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smicípá hvězda 21"/>
          <p:cNvSpPr/>
          <p:nvPr/>
        </p:nvSpPr>
        <p:spPr>
          <a:xfrm>
            <a:off x="2915816" y="3429000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smicípá hvězda 22"/>
          <p:cNvSpPr/>
          <p:nvPr/>
        </p:nvSpPr>
        <p:spPr>
          <a:xfrm>
            <a:off x="3275856" y="3429000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smicípá hvězda 23"/>
          <p:cNvSpPr/>
          <p:nvPr/>
        </p:nvSpPr>
        <p:spPr>
          <a:xfrm>
            <a:off x="3635896" y="3429000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smicípá hvězda 24"/>
          <p:cNvSpPr/>
          <p:nvPr/>
        </p:nvSpPr>
        <p:spPr>
          <a:xfrm>
            <a:off x="3995936" y="3429000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smicípá hvězda 25"/>
          <p:cNvSpPr/>
          <p:nvPr/>
        </p:nvSpPr>
        <p:spPr>
          <a:xfrm>
            <a:off x="4355976" y="3429000"/>
            <a:ext cx="288032" cy="288032"/>
          </a:xfrm>
          <a:prstGeom prst="star8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Slunce 28"/>
          <p:cNvSpPr/>
          <p:nvPr/>
        </p:nvSpPr>
        <p:spPr>
          <a:xfrm>
            <a:off x="6732240" y="1556792"/>
            <a:ext cx="432048" cy="432048"/>
          </a:xfrm>
          <a:prstGeom prst="sun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Slunce 29"/>
          <p:cNvSpPr/>
          <p:nvPr/>
        </p:nvSpPr>
        <p:spPr>
          <a:xfrm>
            <a:off x="5220072" y="1556792"/>
            <a:ext cx="432048" cy="432048"/>
          </a:xfrm>
          <a:prstGeom prst="sun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Slunce 30"/>
          <p:cNvSpPr/>
          <p:nvPr/>
        </p:nvSpPr>
        <p:spPr>
          <a:xfrm>
            <a:off x="5724128" y="1556792"/>
            <a:ext cx="432048" cy="432048"/>
          </a:xfrm>
          <a:prstGeom prst="sun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Slunce 31"/>
          <p:cNvSpPr/>
          <p:nvPr/>
        </p:nvSpPr>
        <p:spPr>
          <a:xfrm>
            <a:off x="6228184" y="1556792"/>
            <a:ext cx="432048" cy="432048"/>
          </a:xfrm>
          <a:prstGeom prst="sun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Slunce 32"/>
          <p:cNvSpPr/>
          <p:nvPr/>
        </p:nvSpPr>
        <p:spPr>
          <a:xfrm>
            <a:off x="7236296" y="1556792"/>
            <a:ext cx="432048" cy="432048"/>
          </a:xfrm>
          <a:prstGeom prst="sun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Slunce 33"/>
          <p:cNvSpPr/>
          <p:nvPr/>
        </p:nvSpPr>
        <p:spPr>
          <a:xfrm>
            <a:off x="7740352" y="1556792"/>
            <a:ext cx="432048" cy="432048"/>
          </a:xfrm>
          <a:prstGeom prst="sun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Zaoblený obdélník 34"/>
          <p:cNvSpPr/>
          <p:nvPr/>
        </p:nvSpPr>
        <p:spPr>
          <a:xfrm>
            <a:off x="395536" y="2132856"/>
            <a:ext cx="1634480" cy="504056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2123728" y="2132856"/>
            <a:ext cx="1634480" cy="504056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7" name="Veselý obličej 36"/>
          <p:cNvSpPr/>
          <p:nvPr/>
        </p:nvSpPr>
        <p:spPr>
          <a:xfrm>
            <a:off x="6444208" y="3429000"/>
            <a:ext cx="360040" cy="288032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Veselý obličej 37"/>
          <p:cNvSpPr/>
          <p:nvPr/>
        </p:nvSpPr>
        <p:spPr>
          <a:xfrm>
            <a:off x="6012160" y="3429000"/>
            <a:ext cx="360040" cy="288032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Veselý obličej 38"/>
          <p:cNvSpPr/>
          <p:nvPr/>
        </p:nvSpPr>
        <p:spPr>
          <a:xfrm>
            <a:off x="7308304" y="3429000"/>
            <a:ext cx="360040" cy="288032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0" name="Veselý obličej 39"/>
          <p:cNvSpPr/>
          <p:nvPr/>
        </p:nvSpPr>
        <p:spPr>
          <a:xfrm>
            <a:off x="6876256" y="3429000"/>
            <a:ext cx="360040" cy="288032"/>
          </a:xfrm>
          <a:prstGeom prst="smileyFac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Zaoblený obdélník 40"/>
          <p:cNvSpPr/>
          <p:nvPr/>
        </p:nvSpPr>
        <p:spPr>
          <a:xfrm>
            <a:off x="5364088" y="3861048"/>
            <a:ext cx="1368152" cy="504056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6876256" y="3861048"/>
            <a:ext cx="1368152" cy="504056"/>
          </a:xfrm>
          <a:prstGeom prst="round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3" name="Měsíc 42"/>
          <p:cNvSpPr/>
          <p:nvPr/>
        </p:nvSpPr>
        <p:spPr>
          <a:xfrm>
            <a:off x="6300192" y="5229200"/>
            <a:ext cx="432048" cy="432048"/>
          </a:xfrm>
          <a:prstGeom prst="mo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4" name="Měsíc 43"/>
          <p:cNvSpPr/>
          <p:nvPr/>
        </p:nvSpPr>
        <p:spPr>
          <a:xfrm>
            <a:off x="6804248" y="5229200"/>
            <a:ext cx="432048" cy="432048"/>
          </a:xfrm>
          <a:prstGeom prst="mo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Symbol „Zákaz“ 45"/>
          <p:cNvSpPr/>
          <p:nvPr/>
        </p:nvSpPr>
        <p:spPr>
          <a:xfrm>
            <a:off x="395536" y="5229200"/>
            <a:ext cx="360040" cy="360040"/>
          </a:xfrm>
          <a:prstGeom prst="noSmok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7" name="Symbol „Zákaz“ 46"/>
          <p:cNvSpPr/>
          <p:nvPr/>
        </p:nvSpPr>
        <p:spPr>
          <a:xfrm>
            <a:off x="827584" y="5229200"/>
            <a:ext cx="360040" cy="360040"/>
          </a:xfrm>
          <a:prstGeom prst="noSmok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8" name="Symbol „Zákaz“ 47"/>
          <p:cNvSpPr/>
          <p:nvPr/>
        </p:nvSpPr>
        <p:spPr>
          <a:xfrm>
            <a:off x="1259632" y="5229200"/>
            <a:ext cx="360040" cy="360040"/>
          </a:xfrm>
          <a:prstGeom prst="noSmok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9" name="Symbol „Zákaz“ 48"/>
          <p:cNvSpPr/>
          <p:nvPr/>
        </p:nvSpPr>
        <p:spPr>
          <a:xfrm>
            <a:off x="1691680" y="5229200"/>
            <a:ext cx="360040" cy="360040"/>
          </a:xfrm>
          <a:prstGeom prst="noSmok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Symbol „Zákaz“ 49"/>
          <p:cNvSpPr/>
          <p:nvPr/>
        </p:nvSpPr>
        <p:spPr>
          <a:xfrm>
            <a:off x="2123728" y="5229200"/>
            <a:ext cx="360040" cy="360040"/>
          </a:xfrm>
          <a:prstGeom prst="noSmok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1" name="Symbol „Zákaz“ 50"/>
          <p:cNvSpPr/>
          <p:nvPr/>
        </p:nvSpPr>
        <p:spPr>
          <a:xfrm>
            <a:off x="2555776" y="5229200"/>
            <a:ext cx="360040" cy="360040"/>
          </a:xfrm>
          <a:prstGeom prst="noSmok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2" name="Symbol „Zákaz“ 51"/>
          <p:cNvSpPr/>
          <p:nvPr/>
        </p:nvSpPr>
        <p:spPr>
          <a:xfrm>
            <a:off x="2987824" y="5229200"/>
            <a:ext cx="360040" cy="360040"/>
          </a:xfrm>
          <a:prstGeom prst="noSmok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3" name="Symbol „Zákaz“ 52"/>
          <p:cNvSpPr/>
          <p:nvPr/>
        </p:nvSpPr>
        <p:spPr>
          <a:xfrm>
            <a:off x="3419872" y="5229200"/>
            <a:ext cx="360040" cy="360040"/>
          </a:xfrm>
          <a:prstGeom prst="noSmok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6" name="Symbol „Zákaz“ 55"/>
          <p:cNvSpPr/>
          <p:nvPr/>
        </p:nvSpPr>
        <p:spPr>
          <a:xfrm>
            <a:off x="3851920" y="5229200"/>
            <a:ext cx="360040" cy="360040"/>
          </a:xfrm>
          <a:prstGeom prst="noSmok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7" name="Symbol „Zákaz“ 56"/>
          <p:cNvSpPr/>
          <p:nvPr/>
        </p:nvSpPr>
        <p:spPr>
          <a:xfrm>
            <a:off x="4283968" y="5229200"/>
            <a:ext cx="360040" cy="360040"/>
          </a:xfrm>
          <a:prstGeom prst="noSmoking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63" name="Přímá spojovací čára 62"/>
          <p:cNvCxnSpPr/>
          <p:nvPr/>
        </p:nvCxnSpPr>
        <p:spPr>
          <a:xfrm>
            <a:off x="179512" y="3212976"/>
            <a:ext cx="835292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>
            <a:off x="179512" y="6741368"/>
            <a:ext cx="835292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/>
          <p:nvPr/>
        </p:nvCxnSpPr>
        <p:spPr>
          <a:xfrm>
            <a:off x="179512" y="5085184"/>
            <a:ext cx="835292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Ubírej po dvou a zapisuj podle vzoru. </a:t>
            </a:r>
            <a:br>
              <a:rPr lang="cs-CZ" sz="2400" dirty="0" smtClean="0"/>
            </a:br>
            <a:r>
              <a:rPr lang="cs-CZ" sz="2400" dirty="0" smtClean="0"/>
              <a:t>Utvoř slovní úlohu a odpověz na to, co jsme vypočítali.</a:t>
            </a:r>
            <a:endParaRPr lang="cs-CZ" sz="2400" dirty="0"/>
          </a:p>
        </p:txBody>
      </p:sp>
      <p:pic>
        <p:nvPicPr>
          <p:cNvPr id="1026" name="Picture 2" descr="C:\Documents and Settings\Švehlovi\Local Settings\Temporary Internet Files\Content.IE5\GLRQKX6W\MC9004119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628800"/>
            <a:ext cx="562415" cy="509926"/>
          </a:xfrm>
          <a:prstGeom prst="rect">
            <a:avLst/>
          </a:prstGeom>
          <a:noFill/>
        </p:spPr>
      </p:pic>
      <p:pic>
        <p:nvPicPr>
          <p:cNvPr id="4" name="Picture 2" descr="C:\Documents and Settings\Švehlovi\Local Settings\Temporary Internet Files\Content.IE5\GLRQKX6W\MC9004119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628800"/>
            <a:ext cx="562415" cy="509926"/>
          </a:xfrm>
          <a:prstGeom prst="rect">
            <a:avLst/>
          </a:prstGeom>
          <a:noFill/>
        </p:spPr>
      </p:pic>
      <p:pic>
        <p:nvPicPr>
          <p:cNvPr id="5" name="Picture 2" descr="C:\Documents and Settings\Švehlovi\Local Settings\Temporary Internet Files\Content.IE5\GLRQKX6W\MC9004119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628800"/>
            <a:ext cx="562415" cy="509926"/>
          </a:xfrm>
          <a:prstGeom prst="rect">
            <a:avLst/>
          </a:prstGeom>
          <a:noFill/>
        </p:spPr>
      </p:pic>
      <p:pic>
        <p:nvPicPr>
          <p:cNvPr id="6" name="Picture 2" descr="C:\Documents and Settings\Švehlovi\Local Settings\Temporary Internet Files\Content.IE5\GLRQKX6W\MC9004119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628800"/>
            <a:ext cx="562415" cy="509926"/>
          </a:xfrm>
          <a:prstGeom prst="rect">
            <a:avLst/>
          </a:prstGeom>
          <a:noFill/>
        </p:spPr>
      </p:pic>
      <p:pic>
        <p:nvPicPr>
          <p:cNvPr id="7" name="Picture 2" descr="C:\Documents and Settings\Švehlovi\Local Settings\Temporary Internet Files\Content.IE5\GLRQKX6W\MC9004119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628800"/>
            <a:ext cx="562415" cy="509926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79512" y="2924944"/>
            <a:ext cx="3816424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10-2 -2  -2  -2  -2=0</a:t>
            </a:r>
            <a:endParaRPr lang="cs-CZ" sz="3600" dirty="0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827584" y="2132856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1259632" y="3501008"/>
            <a:ext cx="144016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10:2=5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700808"/>
            <a:ext cx="552531" cy="522358"/>
          </a:xfrm>
          <a:prstGeom prst="rect">
            <a:avLst/>
          </a:prstGeom>
          <a:noFill/>
        </p:spPr>
      </p:pic>
      <p:pic>
        <p:nvPicPr>
          <p:cNvPr id="14" name="Picture 3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1700808"/>
            <a:ext cx="552531" cy="522358"/>
          </a:xfrm>
          <a:prstGeom prst="rect">
            <a:avLst/>
          </a:prstGeom>
          <a:noFill/>
        </p:spPr>
      </p:pic>
      <p:pic>
        <p:nvPicPr>
          <p:cNvPr id="15" name="Picture 3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1700808"/>
            <a:ext cx="552531" cy="522358"/>
          </a:xfrm>
          <a:prstGeom prst="rect">
            <a:avLst/>
          </a:prstGeom>
          <a:noFill/>
        </p:spPr>
      </p:pic>
      <p:pic>
        <p:nvPicPr>
          <p:cNvPr id="16" name="Picture 3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1700808"/>
            <a:ext cx="552531" cy="522358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4139952" y="2924944"/>
            <a:ext cx="3672408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8-</a:t>
            </a:r>
            <a:endParaRPr lang="cs-CZ" sz="3600" dirty="0"/>
          </a:p>
        </p:txBody>
      </p:sp>
      <p:sp>
        <p:nvSpPr>
          <p:cNvPr id="18" name="Obdélník 17"/>
          <p:cNvSpPr/>
          <p:nvPr/>
        </p:nvSpPr>
        <p:spPr>
          <a:xfrm>
            <a:off x="5220072" y="3501008"/>
            <a:ext cx="144016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8" name="Picture 4" descr="C:\Documents and Settings\Švehlovi\Local Settings\Temporary Internet Files\Content.IE5\ZSWH02WO\MC90044171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4365104"/>
            <a:ext cx="507504" cy="507504"/>
          </a:xfrm>
          <a:prstGeom prst="rect">
            <a:avLst/>
          </a:prstGeom>
          <a:noFill/>
        </p:spPr>
      </p:pic>
      <p:pic>
        <p:nvPicPr>
          <p:cNvPr id="20" name="Picture 4" descr="C:\Documents and Settings\Švehlovi\Local Settings\Temporary Internet Files\Content.IE5\ZSWH02WO\MC90044171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4365104"/>
            <a:ext cx="507504" cy="507504"/>
          </a:xfrm>
          <a:prstGeom prst="rect">
            <a:avLst/>
          </a:prstGeom>
          <a:noFill/>
        </p:spPr>
      </p:pic>
      <p:pic>
        <p:nvPicPr>
          <p:cNvPr id="21" name="Picture 4" descr="C:\Documents and Settings\Švehlovi\Local Settings\Temporary Internet Files\Content.IE5\ZSWH02WO\MC90044171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4365104"/>
            <a:ext cx="507504" cy="507504"/>
          </a:xfrm>
          <a:prstGeom prst="rect">
            <a:avLst/>
          </a:prstGeom>
          <a:noFill/>
        </p:spPr>
      </p:pic>
      <p:pic>
        <p:nvPicPr>
          <p:cNvPr id="22" name="Picture 4" descr="C:\Documents and Settings\Švehlovi\Local Settings\Temporary Internet Files\Content.IE5\ZSWH02WO\MC90044171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4365104"/>
            <a:ext cx="507504" cy="507504"/>
          </a:xfrm>
          <a:prstGeom prst="rect">
            <a:avLst/>
          </a:prstGeom>
          <a:noFill/>
        </p:spPr>
      </p:pic>
      <p:pic>
        <p:nvPicPr>
          <p:cNvPr id="23" name="Picture 4" descr="C:\Documents and Settings\Švehlovi\Local Settings\Temporary Internet Files\Content.IE5\ZSWH02WO\MC90044171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4365104"/>
            <a:ext cx="507504" cy="507504"/>
          </a:xfrm>
          <a:prstGeom prst="rect">
            <a:avLst/>
          </a:prstGeom>
          <a:noFill/>
        </p:spPr>
      </p:pic>
      <p:pic>
        <p:nvPicPr>
          <p:cNvPr id="24" name="Picture 4" descr="C:\Documents and Settings\Švehlovi\Local Settings\Temporary Internet Files\Content.IE5\ZSWH02WO\MC90044171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4365104"/>
            <a:ext cx="507504" cy="507504"/>
          </a:xfrm>
          <a:prstGeom prst="rect">
            <a:avLst/>
          </a:prstGeom>
          <a:noFill/>
        </p:spPr>
      </p:pic>
      <p:sp>
        <p:nvSpPr>
          <p:cNvPr id="25" name="Obdélník 24"/>
          <p:cNvSpPr/>
          <p:nvPr/>
        </p:nvSpPr>
        <p:spPr>
          <a:xfrm>
            <a:off x="251520" y="5661248"/>
            <a:ext cx="3672408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12-</a:t>
            </a:r>
            <a:endParaRPr lang="cs-CZ" sz="3600" dirty="0"/>
          </a:p>
        </p:txBody>
      </p:sp>
      <p:sp>
        <p:nvSpPr>
          <p:cNvPr id="26" name="Obdélník 25"/>
          <p:cNvSpPr/>
          <p:nvPr/>
        </p:nvSpPr>
        <p:spPr>
          <a:xfrm>
            <a:off x="1331640" y="6237312"/>
            <a:ext cx="144016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9" name="Picture 5" descr="C:\Documents and Settings\Švehlovi\Local Settings\Temporary Internet Files\Content.IE5\N90DKZWN\MC90030522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4149080"/>
            <a:ext cx="818012" cy="648072"/>
          </a:xfrm>
          <a:prstGeom prst="rect">
            <a:avLst/>
          </a:prstGeom>
          <a:noFill/>
        </p:spPr>
      </p:pic>
      <p:pic>
        <p:nvPicPr>
          <p:cNvPr id="28" name="Picture 5" descr="C:\Documents and Settings\Švehlovi\Local Settings\Temporary Internet Files\Content.IE5\N90DKZWN\MC90030522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4221088"/>
            <a:ext cx="818012" cy="648072"/>
          </a:xfrm>
          <a:prstGeom prst="rect">
            <a:avLst/>
          </a:prstGeom>
          <a:noFill/>
        </p:spPr>
      </p:pic>
      <p:pic>
        <p:nvPicPr>
          <p:cNvPr id="29" name="Picture 5" descr="C:\Documents and Settings\Švehlovi\Local Settings\Temporary Internet Files\Content.IE5\N90DKZWN\MC90030522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4149080"/>
            <a:ext cx="818012" cy="648072"/>
          </a:xfrm>
          <a:prstGeom prst="rect">
            <a:avLst/>
          </a:prstGeom>
          <a:noFill/>
        </p:spPr>
      </p:pic>
      <p:sp>
        <p:nvSpPr>
          <p:cNvPr id="30" name="Obdélník 29"/>
          <p:cNvSpPr/>
          <p:nvPr/>
        </p:nvSpPr>
        <p:spPr>
          <a:xfrm>
            <a:off x="4355976" y="5661248"/>
            <a:ext cx="3672408" cy="5040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6-</a:t>
            </a:r>
            <a:endParaRPr lang="cs-CZ" sz="3600" dirty="0"/>
          </a:p>
        </p:txBody>
      </p:sp>
      <p:sp>
        <p:nvSpPr>
          <p:cNvPr id="31" name="Obdélník 30"/>
          <p:cNvSpPr/>
          <p:nvPr/>
        </p:nvSpPr>
        <p:spPr>
          <a:xfrm>
            <a:off x="5436096" y="6237312"/>
            <a:ext cx="1440160" cy="3600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32" name="Přímá spojovací šipka 31"/>
          <p:cNvCxnSpPr/>
          <p:nvPr/>
        </p:nvCxnSpPr>
        <p:spPr>
          <a:xfrm>
            <a:off x="4788024" y="2276872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>
            <a:off x="251520" y="4941168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4860032" y="4797152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Znázorňuj příklady na dělení (rozděluj kolečka po dvou) a proveď zkoušku.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556792"/>
            <a:ext cx="1584176" cy="4525963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16:2=__</a:t>
            </a:r>
          </a:p>
          <a:p>
            <a:r>
              <a:rPr lang="cs-CZ" dirty="0" smtClean="0"/>
              <a:t>12:2=__</a:t>
            </a:r>
          </a:p>
          <a:p>
            <a:r>
              <a:rPr lang="cs-CZ" dirty="0" smtClean="0"/>
              <a:t>  6:2=__</a:t>
            </a:r>
          </a:p>
          <a:p>
            <a:r>
              <a:rPr lang="cs-CZ" dirty="0" smtClean="0"/>
              <a:t>10:2=__</a:t>
            </a:r>
          </a:p>
          <a:p>
            <a:r>
              <a:rPr lang="cs-CZ" dirty="0" smtClean="0"/>
              <a:t>18:2=__</a:t>
            </a:r>
          </a:p>
          <a:p>
            <a:r>
              <a:rPr lang="cs-CZ" dirty="0" smtClean="0"/>
              <a:t>  4:2=__</a:t>
            </a:r>
          </a:p>
          <a:p>
            <a:r>
              <a:rPr lang="cs-CZ" dirty="0" smtClean="0"/>
              <a:t>  8:2=__</a:t>
            </a:r>
          </a:p>
          <a:p>
            <a:r>
              <a:rPr lang="cs-CZ" dirty="0" smtClean="0"/>
              <a:t>14:2=__</a:t>
            </a:r>
          </a:p>
          <a:p>
            <a:r>
              <a:rPr lang="cs-CZ" dirty="0" smtClean="0"/>
              <a:t>20:2=__</a:t>
            </a:r>
          </a:p>
          <a:p>
            <a:r>
              <a:rPr lang="cs-CZ" dirty="0" smtClean="0"/>
              <a:t>  2:2=__</a:t>
            </a:r>
          </a:p>
          <a:p>
            <a:r>
              <a:rPr lang="cs-CZ" dirty="0" smtClean="0"/>
              <a:t>  0:2=__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092280" y="1600200"/>
            <a:ext cx="1594520" cy="4525963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________</a:t>
            </a:r>
          </a:p>
          <a:p>
            <a:pPr>
              <a:buNone/>
            </a:pPr>
            <a:r>
              <a:rPr lang="cs-CZ" dirty="0" smtClean="0"/>
              <a:t>________</a:t>
            </a:r>
          </a:p>
          <a:p>
            <a:pPr>
              <a:buNone/>
            </a:pPr>
            <a:r>
              <a:rPr lang="cs-CZ" dirty="0" smtClean="0"/>
              <a:t>________</a:t>
            </a:r>
          </a:p>
          <a:p>
            <a:pPr>
              <a:buNone/>
            </a:pPr>
            <a:r>
              <a:rPr lang="cs-CZ" dirty="0" smtClean="0"/>
              <a:t>________</a:t>
            </a:r>
          </a:p>
          <a:p>
            <a:pPr>
              <a:buNone/>
            </a:pPr>
            <a:r>
              <a:rPr lang="cs-CZ" dirty="0" smtClean="0"/>
              <a:t>________</a:t>
            </a:r>
          </a:p>
          <a:p>
            <a:pPr>
              <a:buNone/>
            </a:pPr>
            <a:r>
              <a:rPr lang="cs-CZ" dirty="0" smtClean="0"/>
              <a:t>________</a:t>
            </a:r>
          </a:p>
          <a:p>
            <a:pPr>
              <a:buNone/>
            </a:pPr>
            <a:r>
              <a:rPr lang="cs-CZ" dirty="0" smtClean="0"/>
              <a:t>________</a:t>
            </a:r>
          </a:p>
          <a:p>
            <a:pPr>
              <a:buNone/>
            </a:pPr>
            <a:r>
              <a:rPr lang="cs-CZ" dirty="0" smtClean="0"/>
              <a:t>________</a:t>
            </a:r>
          </a:p>
          <a:p>
            <a:pPr>
              <a:buNone/>
            </a:pPr>
            <a:r>
              <a:rPr lang="cs-CZ" dirty="0" smtClean="0"/>
              <a:t>________</a:t>
            </a:r>
          </a:p>
          <a:p>
            <a:pPr>
              <a:buNone/>
            </a:pPr>
            <a:r>
              <a:rPr lang="cs-CZ" dirty="0" smtClean="0"/>
              <a:t>________</a:t>
            </a:r>
          </a:p>
          <a:p>
            <a:pPr>
              <a:buNone/>
            </a:pPr>
            <a:r>
              <a:rPr lang="cs-CZ" dirty="0" smtClean="0"/>
              <a:t>________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2339752" y="1700808"/>
            <a:ext cx="194320" cy="19432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2555776" y="1700808"/>
            <a:ext cx="194320" cy="19432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2771800" y="1700808"/>
            <a:ext cx="194320" cy="19432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2987824" y="1700808"/>
            <a:ext cx="194320" cy="19432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Elipsa 9"/>
          <p:cNvSpPr/>
          <p:nvPr/>
        </p:nvSpPr>
        <p:spPr>
          <a:xfrm>
            <a:off x="3203848" y="1700808"/>
            <a:ext cx="194320" cy="19432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3419872" y="1700808"/>
            <a:ext cx="194320" cy="19432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3635896" y="1700808"/>
            <a:ext cx="194320" cy="19432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3851920" y="1700808"/>
            <a:ext cx="194320" cy="19432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Elipsa 13"/>
          <p:cNvSpPr/>
          <p:nvPr/>
        </p:nvSpPr>
        <p:spPr>
          <a:xfrm>
            <a:off x="4067944" y="1700808"/>
            <a:ext cx="194320" cy="19432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4283968" y="1700808"/>
            <a:ext cx="194320" cy="19432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Elipsa 15"/>
          <p:cNvSpPr/>
          <p:nvPr/>
        </p:nvSpPr>
        <p:spPr>
          <a:xfrm>
            <a:off x="4499992" y="1700808"/>
            <a:ext cx="194320" cy="19432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Elipsa 16"/>
          <p:cNvSpPr/>
          <p:nvPr/>
        </p:nvSpPr>
        <p:spPr>
          <a:xfrm>
            <a:off x="4716016" y="1700808"/>
            <a:ext cx="194320" cy="19432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4932040" y="1700808"/>
            <a:ext cx="194320" cy="19432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Elipsa 18"/>
          <p:cNvSpPr/>
          <p:nvPr/>
        </p:nvSpPr>
        <p:spPr>
          <a:xfrm>
            <a:off x="5148064" y="1700808"/>
            <a:ext cx="194320" cy="19432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5364088" y="1700808"/>
            <a:ext cx="194320" cy="19432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Elipsa 20"/>
          <p:cNvSpPr/>
          <p:nvPr/>
        </p:nvSpPr>
        <p:spPr>
          <a:xfrm>
            <a:off x="5580112" y="1700808"/>
            <a:ext cx="194320" cy="194320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Elipsa 21"/>
          <p:cNvSpPr/>
          <p:nvPr/>
        </p:nvSpPr>
        <p:spPr>
          <a:xfrm>
            <a:off x="2339752" y="2132856"/>
            <a:ext cx="194320" cy="194320"/>
          </a:xfrm>
          <a:prstGeom prst="ellipse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2555776" y="2132856"/>
            <a:ext cx="194320" cy="194320"/>
          </a:xfrm>
          <a:prstGeom prst="ellipse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Elipsa 23"/>
          <p:cNvSpPr/>
          <p:nvPr/>
        </p:nvSpPr>
        <p:spPr>
          <a:xfrm>
            <a:off x="2771800" y="2132856"/>
            <a:ext cx="194320" cy="194320"/>
          </a:xfrm>
          <a:prstGeom prst="ellipse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Elipsa 24"/>
          <p:cNvSpPr/>
          <p:nvPr/>
        </p:nvSpPr>
        <p:spPr>
          <a:xfrm>
            <a:off x="2987824" y="2132856"/>
            <a:ext cx="194320" cy="194320"/>
          </a:xfrm>
          <a:prstGeom prst="ellipse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Elipsa 25"/>
          <p:cNvSpPr/>
          <p:nvPr/>
        </p:nvSpPr>
        <p:spPr>
          <a:xfrm>
            <a:off x="3203848" y="2132856"/>
            <a:ext cx="194320" cy="194320"/>
          </a:xfrm>
          <a:prstGeom prst="ellipse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Elipsa 26"/>
          <p:cNvSpPr/>
          <p:nvPr/>
        </p:nvSpPr>
        <p:spPr>
          <a:xfrm>
            <a:off x="3419872" y="2132856"/>
            <a:ext cx="194320" cy="194320"/>
          </a:xfrm>
          <a:prstGeom prst="ellipse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3635896" y="2132856"/>
            <a:ext cx="194320" cy="194320"/>
          </a:xfrm>
          <a:prstGeom prst="ellipse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Elipsa 28"/>
          <p:cNvSpPr/>
          <p:nvPr/>
        </p:nvSpPr>
        <p:spPr>
          <a:xfrm>
            <a:off x="3851920" y="2132856"/>
            <a:ext cx="194320" cy="194320"/>
          </a:xfrm>
          <a:prstGeom prst="ellipse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Elipsa 29"/>
          <p:cNvSpPr/>
          <p:nvPr/>
        </p:nvSpPr>
        <p:spPr>
          <a:xfrm>
            <a:off x="4067944" y="2132856"/>
            <a:ext cx="194320" cy="194320"/>
          </a:xfrm>
          <a:prstGeom prst="ellipse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Elipsa 30"/>
          <p:cNvSpPr/>
          <p:nvPr/>
        </p:nvSpPr>
        <p:spPr>
          <a:xfrm>
            <a:off x="4283968" y="2132856"/>
            <a:ext cx="194320" cy="194320"/>
          </a:xfrm>
          <a:prstGeom prst="ellipse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Elipsa 31"/>
          <p:cNvSpPr/>
          <p:nvPr/>
        </p:nvSpPr>
        <p:spPr>
          <a:xfrm>
            <a:off x="4499992" y="2132856"/>
            <a:ext cx="194320" cy="194320"/>
          </a:xfrm>
          <a:prstGeom prst="ellipse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Elipsa 32"/>
          <p:cNvSpPr/>
          <p:nvPr/>
        </p:nvSpPr>
        <p:spPr>
          <a:xfrm>
            <a:off x="4716016" y="2132856"/>
            <a:ext cx="194320" cy="194320"/>
          </a:xfrm>
          <a:prstGeom prst="ellipse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Elipsa 33"/>
          <p:cNvSpPr/>
          <p:nvPr/>
        </p:nvSpPr>
        <p:spPr>
          <a:xfrm>
            <a:off x="2411760" y="2564904"/>
            <a:ext cx="194320" cy="194320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Elipsa 34"/>
          <p:cNvSpPr/>
          <p:nvPr/>
        </p:nvSpPr>
        <p:spPr>
          <a:xfrm>
            <a:off x="2627784" y="2564904"/>
            <a:ext cx="194320" cy="194320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Elipsa 35"/>
          <p:cNvSpPr/>
          <p:nvPr/>
        </p:nvSpPr>
        <p:spPr>
          <a:xfrm>
            <a:off x="2843808" y="2564904"/>
            <a:ext cx="194320" cy="194320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Elipsa 36"/>
          <p:cNvSpPr/>
          <p:nvPr/>
        </p:nvSpPr>
        <p:spPr>
          <a:xfrm>
            <a:off x="3059832" y="2564904"/>
            <a:ext cx="194320" cy="194320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Elipsa 37"/>
          <p:cNvSpPr/>
          <p:nvPr/>
        </p:nvSpPr>
        <p:spPr>
          <a:xfrm>
            <a:off x="3275856" y="2564904"/>
            <a:ext cx="194320" cy="194320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Elipsa 38"/>
          <p:cNvSpPr/>
          <p:nvPr/>
        </p:nvSpPr>
        <p:spPr>
          <a:xfrm>
            <a:off x="3491880" y="2564904"/>
            <a:ext cx="194320" cy="194320"/>
          </a:xfrm>
          <a:prstGeom prst="ellipse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Elipsa 45"/>
          <p:cNvSpPr/>
          <p:nvPr/>
        </p:nvSpPr>
        <p:spPr>
          <a:xfrm>
            <a:off x="2411760" y="2924944"/>
            <a:ext cx="194320" cy="194320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Elipsa 46"/>
          <p:cNvSpPr/>
          <p:nvPr/>
        </p:nvSpPr>
        <p:spPr>
          <a:xfrm>
            <a:off x="2627784" y="2924944"/>
            <a:ext cx="194320" cy="194320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Elipsa 47"/>
          <p:cNvSpPr/>
          <p:nvPr/>
        </p:nvSpPr>
        <p:spPr>
          <a:xfrm>
            <a:off x="2843808" y="2924944"/>
            <a:ext cx="194320" cy="194320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Elipsa 48"/>
          <p:cNvSpPr/>
          <p:nvPr/>
        </p:nvSpPr>
        <p:spPr>
          <a:xfrm>
            <a:off x="3059832" y="2924944"/>
            <a:ext cx="194320" cy="194320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" name="Elipsa 49"/>
          <p:cNvSpPr/>
          <p:nvPr/>
        </p:nvSpPr>
        <p:spPr>
          <a:xfrm>
            <a:off x="3275856" y="2924944"/>
            <a:ext cx="194320" cy="194320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1" name="Elipsa 50"/>
          <p:cNvSpPr/>
          <p:nvPr/>
        </p:nvSpPr>
        <p:spPr>
          <a:xfrm>
            <a:off x="3491880" y="2924944"/>
            <a:ext cx="194320" cy="194320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Elipsa 51"/>
          <p:cNvSpPr/>
          <p:nvPr/>
        </p:nvSpPr>
        <p:spPr>
          <a:xfrm>
            <a:off x="3707904" y="2924944"/>
            <a:ext cx="194320" cy="194320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3" name="Elipsa 52"/>
          <p:cNvSpPr/>
          <p:nvPr/>
        </p:nvSpPr>
        <p:spPr>
          <a:xfrm>
            <a:off x="3923928" y="2924944"/>
            <a:ext cx="194320" cy="194320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Elipsa 53"/>
          <p:cNvSpPr/>
          <p:nvPr/>
        </p:nvSpPr>
        <p:spPr>
          <a:xfrm>
            <a:off x="4139952" y="2924944"/>
            <a:ext cx="194320" cy="194320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5" name="Elipsa 54"/>
          <p:cNvSpPr/>
          <p:nvPr/>
        </p:nvSpPr>
        <p:spPr>
          <a:xfrm>
            <a:off x="4355976" y="2924944"/>
            <a:ext cx="194320" cy="194320"/>
          </a:xfrm>
          <a:prstGeom prst="ellips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8" name="Elipsa 57"/>
          <p:cNvSpPr/>
          <p:nvPr/>
        </p:nvSpPr>
        <p:spPr>
          <a:xfrm>
            <a:off x="2411760" y="3717032"/>
            <a:ext cx="194320" cy="194320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9" name="Elipsa 58"/>
          <p:cNvSpPr/>
          <p:nvPr/>
        </p:nvSpPr>
        <p:spPr>
          <a:xfrm>
            <a:off x="2627784" y="3717032"/>
            <a:ext cx="194320" cy="194320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0" name="Elipsa 59"/>
          <p:cNvSpPr/>
          <p:nvPr/>
        </p:nvSpPr>
        <p:spPr>
          <a:xfrm>
            <a:off x="2843808" y="3717032"/>
            <a:ext cx="194320" cy="194320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1" name="Elipsa 60"/>
          <p:cNvSpPr/>
          <p:nvPr/>
        </p:nvSpPr>
        <p:spPr>
          <a:xfrm>
            <a:off x="3059832" y="3717032"/>
            <a:ext cx="194320" cy="194320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2" name="Elipsa 61"/>
          <p:cNvSpPr/>
          <p:nvPr/>
        </p:nvSpPr>
        <p:spPr>
          <a:xfrm>
            <a:off x="3275856" y="3717032"/>
            <a:ext cx="194320" cy="194320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8" name="Elipsa 67"/>
          <p:cNvSpPr/>
          <p:nvPr/>
        </p:nvSpPr>
        <p:spPr>
          <a:xfrm>
            <a:off x="5868144" y="3284984"/>
            <a:ext cx="194320" cy="19432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9" name="Elipsa 68"/>
          <p:cNvSpPr/>
          <p:nvPr/>
        </p:nvSpPr>
        <p:spPr>
          <a:xfrm>
            <a:off x="6084168" y="3284984"/>
            <a:ext cx="194320" cy="19432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0" name="Elipsa 69"/>
          <p:cNvSpPr/>
          <p:nvPr/>
        </p:nvSpPr>
        <p:spPr>
          <a:xfrm>
            <a:off x="2411760" y="4149080"/>
            <a:ext cx="194320" cy="1943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1" name="Elipsa 70"/>
          <p:cNvSpPr/>
          <p:nvPr/>
        </p:nvSpPr>
        <p:spPr>
          <a:xfrm>
            <a:off x="2627784" y="4149080"/>
            <a:ext cx="194320" cy="1943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2" name="Elipsa 71"/>
          <p:cNvSpPr/>
          <p:nvPr/>
        </p:nvSpPr>
        <p:spPr>
          <a:xfrm>
            <a:off x="2843808" y="4149080"/>
            <a:ext cx="194320" cy="1943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3" name="Elipsa 72"/>
          <p:cNvSpPr/>
          <p:nvPr/>
        </p:nvSpPr>
        <p:spPr>
          <a:xfrm>
            <a:off x="3059832" y="4149080"/>
            <a:ext cx="194320" cy="1943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4" name="Elipsa 73"/>
          <p:cNvSpPr/>
          <p:nvPr/>
        </p:nvSpPr>
        <p:spPr>
          <a:xfrm>
            <a:off x="3275856" y="4149080"/>
            <a:ext cx="194320" cy="1943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5" name="Elipsa 74"/>
          <p:cNvSpPr/>
          <p:nvPr/>
        </p:nvSpPr>
        <p:spPr>
          <a:xfrm>
            <a:off x="3491880" y="4149080"/>
            <a:ext cx="194320" cy="1943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6" name="Elipsa 75"/>
          <p:cNvSpPr/>
          <p:nvPr/>
        </p:nvSpPr>
        <p:spPr>
          <a:xfrm>
            <a:off x="3707904" y="4149080"/>
            <a:ext cx="194320" cy="1943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7" name="Elipsa 76"/>
          <p:cNvSpPr/>
          <p:nvPr/>
        </p:nvSpPr>
        <p:spPr>
          <a:xfrm>
            <a:off x="3923928" y="4149080"/>
            <a:ext cx="194320" cy="194320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2" name="Elipsa 81"/>
          <p:cNvSpPr/>
          <p:nvPr/>
        </p:nvSpPr>
        <p:spPr>
          <a:xfrm>
            <a:off x="2411760" y="5301208"/>
            <a:ext cx="194320" cy="19432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3" name="Elipsa 82"/>
          <p:cNvSpPr/>
          <p:nvPr/>
        </p:nvSpPr>
        <p:spPr>
          <a:xfrm>
            <a:off x="2627784" y="5301208"/>
            <a:ext cx="194320" cy="19432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0" name="Elipsa 89"/>
          <p:cNvSpPr/>
          <p:nvPr/>
        </p:nvSpPr>
        <p:spPr>
          <a:xfrm>
            <a:off x="5868144" y="4941168"/>
            <a:ext cx="194320" cy="19432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1" name="Elipsa 90"/>
          <p:cNvSpPr/>
          <p:nvPr/>
        </p:nvSpPr>
        <p:spPr>
          <a:xfrm>
            <a:off x="6084168" y="4941168"/>
            <a:ext cx="194320" cy="19432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2" name="Elipsa 91"/>
          <p:cNvSpPr/>
          <p:nvPr/>
        </p:nvSpPr>
        <p:spPr>
          <a:xfrm>
            <a:off x="6300192" y="4941168"/>
            <a:ext cx="194320" cy="19432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3" name="Elipsa 92"/>
          <p:cNvSpPr/>
          <p:nvPr/>
        </p:nvSpPr>
        <p:spPr>
          <a:xfrm>
            <a:off x="6516216" y="4941168"/>
            <a:ext cx="194320" cy="19432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4" name="Elipsa 93"/>
          <p:cNvSpPr/>
          <p:nvPr/>
        </p:nvSpPr>
        <p:spPr>
          <a:xfrm>
            <a:off x="2411760" y="3284984"/>
            <a:ext cx="194320" cy="19432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5" name="Elipsa 94"/>
          <p:cNvSpPr/>
          <p:nvPr/>
        </p:nvSpPr>
        <p:spPr>
          <a:xfrm>
            <a:off x="2627784" y="3284984"/>
            <a:ext cx="194320" cy="19432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6" name="Elipsa 95"/>
          <p:cNvSpPr/>
          <p:nvPr/>
        </p:nvSpPr>
        <p:spPr>
          <a:xfrm>
            <a:off x="2843808" y="3284984"/>
            <a:ext cx="194320" cy="19432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7" name="Elipsa 96"/>
          <p:cNvSpPr/>
          <p:nvPr/>
        </p:nvSpPr>
        <p:spPr>
          <a:xfrm>
            <a:off x="3059832" y="3284984"/>
            <a:ext cx="194320" cy="19432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8" name="Elipsa 97"/>
          <p:cNvSpPr/>
          <p:nvPr/>
        </p:nvSpPr>
        <p:spPr>
          <a:xfrm>
            <a:off x="3275856" y="3284984"/>
            <a:ext cx="194320" cy="19432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9" name="Elipsa 98"/>
          <p:cNvSpPr/>
          <p:nvPr/>
        </p:nvSpPr>
        <p:spPr>
          <a:xfrm>
            <a:off x="3491880" y="3284984"/>
            <a:ext cx="194320" cy="19432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0" name="Elipsa 99"/>
          <p:cNvSpPr/>
          <p:nvPr/>
        </p:nvSpPr>
        <p:spPr>
          <a:xfrm>
            <a:off x="3707904" y="3284984"/>
            <a:ext cx="194320" cy="19432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1" name="Elipsa 100"/>
          <p:cNvSpPr/>
          <p:nvPr/>
        </p:nvSpPr>
        <p:spPr>
          <a:xfrm>
            <a:off x="3923928" y="3284984"/>
            <a:ext cx="194320" cy="19432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2" name="Elipsa 101"/>
          <p:cNvSpPr/>
          <p:nvPr/>
        </p:nvSpPr>
        <p:spPr>
          <a:xfrm>
            <a:off x="4139952" y="3284984"/>
            <a:ext cx="194320" cy="19432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3" name="Elipsa 102"/>
          <p:cNvSpPr/>
          <p:nvPr/>
        </p:nvSpPr>
        <p:spPr>
          <a:xfrm>
            <a:off x="4355976" y="3284984"/>
            <a:ext cx="194320" cy="19432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4" name="Elipsa 103"/>
          <p:cNvSpPr/>
          <p:nvPr/>
        </p:nvSpPr>
        <p:spPr>
          <a:xfrm>
            <a:off x="4572000" y="3284984"/>
            <a:ext cx="194320" cy="19432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5" name="Elipsa 104"/>
          <p:cNvSpPr/>
          <p:nvPr/>
        </p:nvSpPr>
        <p:spPr>
          <a:xfrm>
            <a:off x="4788024" y="3284984"/>
            <a:ext cx="194320" cy="19432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6" name="Elipsa 105"/>
          <p:cNvSpPr/>
          <p:nvPr/>
        </p:nvSpPr>
        <p:spPr>
          <a:xfrm>
            <a:off x="5004048" y="3284984"/>
            <a:ext cx="194320" cy="19432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7" name="Elipsa 106"/>
          <p:cNvSpPr/>
          <p:nvPr/>
        </p:nvSpPr>
        <p:spPr>
          <a:xfrm>
            <a:off x="5220072" y="3284984"/>
            <a:ext cx="194320" cy="19432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8" name="Elipsa 107"/>
          <p:cNvSpPr/>
          <p:nvPr/>
        </p:nvSpPr>
        <p:spPr>
          <a:xfrm>
            <a:off x="5436096" y="3284984"/>
            <a:ext cx="194320" cy="19432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9" name="Elipsa 108"/>
          <p:cNvSpPr/>
          <p:nvPr/>
        </p:nvSpPr>
        <p:spPr>
          <a:xfrm>
            <a:off x="5652120" y="3284984"/>
            <a:ext cx="194320" cy="19432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0" name="Elipsa 109"/>
          <p:cNvSpPr/>
          <p:nvPr/>
        </p:nvSpPr>
        <p:spPr>
          <a:xfrm>
            <a:off x="2411760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1" name="Elipsa 110"/>
          <p:cNvSpPr/>
          <p:nvPr/>
        </p:nvSpPr>
        <p:spPr>
          <a:xfrm>
            <a:off x="2627784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2" name="Elipsa 111"/>
          <p:cNvSpPr/>
          <p:nvPr/>
        </p:nvSpPr>
        <p:spPr>
          <a:xfrm>
            <a:off x="2843808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3" name="Elipsa 112"/>
          <p:cNvSpPr/>
          <p:nvPr/>
        </p:nvSpPr>
        <p:spPr>
          <a:xfrm>
            <a:off x="3059832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4" name="Elipsa 113"/>
          <p:cNvSpPr/>
          <p:nvPr/>
        </p:nvSpPr>
        <p:spPr>
          <a:xfrm>
            <a:off x="3275856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5" name="Elipsa 114"/>
          <p:cNvSpPr/>
          <p:nvPr/>
        </p:nvSpPr>
        <p:spPr>
          <a:xfrm>
            <a:off x="3491880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6" name="Elipsa 115"/>
          <p:cNvSpPr/>
          <p:nvPr/>
        </p:nvSpPr>
        <p:spPr>
          <a:xfrm>
            <a:off x="3707904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7" name="Elipsa 116"/>
          <p:cNvSpPr/>
          <p:nvPr/>
        </p:nvSpPr>
        <p:spPr>
          <a:xfrm>
            <a:off x="3923928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8" name="Elipsa 117"/>
          <p:cNvSpPr/>
          <p:nvPr/>
        </p:nvSpPr>
        <p:spPr>
          <a:xfrm>
            <a:off x="4139952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9" name="Elipsa 118"/>
          <p:cNvSpPr/>
          <p:nvPr/>
        </p:nvSpPr>
        <p:spPr>
          <a:xfrm>
            <a:off x="4355976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0" name="Elipsa 119"/>
          <p:cNvSpPr/>
          <p:nvPr/>
        </p:nvSpPr>
        <p:spPr>
          <a:xfrm>
            <a:off x="4572000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1" name="Elipsa 120"/>
          <p:cNvSpPr/>
          <p:nvPr/>
        </p:nvSpPr>
        <p:spPr>
          <a:xfrm>
            <a:off x="4788024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2" name="Elipsa 121"/>
          <p:cNvSpPr/>
          <p:nvPr/>
        </p:nvSpPr>
        <p:spPr>
          <a:xfrm>
            <a:off x="5004048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3" name="Elipsa 122"/>
          <p:cNvSpPr/>
          <p:nvPr/>
        </p:nvSpPr>
        <p:spPr>
          <a:xfrm>
            <a:off x="5220072" y="4509120"/>
            <a:ext cx="194320" cy="19432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6" name="Elipsa 125"/>
          <p:cNvSpPr/>
          <p:nvPr/>
        </p:nvSpPr>
        <p:spPr>
          <a:xfrm>
            <a:off x="2411760" y="4941168"/>
            <a:ext cx="194320" cy="19432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7" name="Elipsa 126"/>
          <p:cNvSpPr/>
          <p:nvPr/>
        </p:nvSpPr>
        <p:spPr>
          <a:xfrm>
            <a:off x="2627784" y="4941168"/>
            <a:ext cx="194320" cy="19432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8" name="Elipsa 127"/>
          <p:cNvSpPr/>
          <p:nvPr/>
        </p:nvSpPr>
        <p:spPr>
          <a:xfrm>
            <a:off x="2843808" y="4941168"/>
            <a:ext cx="194320" cy="19432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9" name="Elipsa 128"/>
          <p:cNvSpPr/>
          <p:nvPr/>
        </p:nvSpPr>
        <p:spPr>
          <a:xfrm>
            <a:off x="3059832" y="4941168"/>
            <a:ext cx="194320" cy="19432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0" name="Elipsa 129"/>
          <p:cNvSpPr/>
          <p:nvPr/>
        </p:nvSpPr>
        <p:spPr>
          <a:xfrm>
            <a:off x="3275856" y="4941168"/>
            <a:ext cx="194320" cy="19432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1" name="Elipsa 130"/>
          <p:cNvSpPr/>
          <p:nvPr/>
        </p:nvSpPr>
        <p:spPr>
          <a:xfrm>
            <a:off x="3491880" y="4941168"/>
            <a:ext cx="194320" cy="19432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2" name="Elipsa 131"/>
          <p:cNvSpPr/>
          <p:nvPr/>
        </p:nvSpPr>
        <p:spPr>
          <a:xfrm>
            <a:off x="3707904" y="4941168"/>
            <a:ext cx="194320" cy="19432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3" name="Elipsa 132"/>
          <p:cNvSpPr/>
          <p:nvPr/>
        </p:nvSpPr>
        <p:spPr>
          <a:xfrm>
            <a:off x="3923928" y="4941168"/>
            <a:ext cx="194320" cy="19432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4" name="Elipsa 133"/>
          <p:cNvSpPr/>
          <p:nvPr/>
        </p:nvSpPr>
        <p:spPr>
          <a:xfrm>
            <a:off x="4139952" y="4941168"/>
            <a:ext cx="194320" cy="19432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5" name="Elipsa 134"/>
          <p:cNvSpPr/>
          <p:nvPr/>
        </p:nvSpPr>
        <p:spPr>
          <a:xfrm>
            <a:off x="4355976" y="4941168"/>
            <a:ext cx="194320" cy="19432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6" name="Elipsa 135"/>
          <p:cNvSpPr/>
          <p:nvPr/>
        </p:nvSpPr>
        <p:spPr>
          <a:xfrm>
            <a:off x="4572000" y="4941168"/>
            <a:ext cx="194320" cy="19432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7" name="Elipsa 136"/>
          <p:cNvSpPr/>
          <p:nvPr/>
        </p:nvSpPr>
        <p:spPr>
          <a:xfrm>
            <a:off x="4788024" y="4941168"/>
            <a:ext cx="194320" cy="19432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8" name="Elipsa 137"/>
          <p:cNvSpPr/>
          <p:nvPr/>
        </p:nvSpPr>
        <p:spPr>
          <a:xfrm>
            <a:off x="5004048" y="4941168"/>
            <a:ext cx="194320" cy="19432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9" name="Elipsa 138"/>
          <p:cNvSpPr/>
          <p:nvPr/>
        </p:nvSpPr>
        <p:spPr>
          <a:xfrm>
            <a:off x="5220072" y="4941168"/>
            <a:ext cx="194320" cy="19432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0" name="Elipsa 139"/>
          <p:cNvSpPr/>
          <p:nvPr/>
        </p:nvSpPr>
        <p:spPr>
          <a:xfrm>
            <a:off x="5436096" y="4941168"/>
            <a:ext cx="194320" cy="19432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1" name="Elipsa 140"/>
          <p:cNvSpPr/>
          <p:nvPr/>
        </p:nvSpPr>
        <p:spPr>
          <a:xfrm>
            <a:off x="5652120" y="4941168"/>
            <a:ext cx="194320" cy="19432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ransition>
    <p:wipe dir="u"/>
  </p:transition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1290</TotalTime>
  <Words>252</Words>
  <Application>Microsoft Office PowerPoint</Application>
  <PresentationFormat>Předvádění na obrazovce (4:3)</PresentationFormat>
  <Paragraphs>47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Rozděl obrázky tak, aby bylo v obou obdélnících stejně a zapiš příklad na dělení.</vt:lpstr>
      <vt:lpstr>Ubírej po dvou a zapisuj podle vzoru.  Utvoř slovní úlohu a odpověz na to, co jsme vypočítali.</vt:lpstr>
      <vt:lpstr>Znázorňuj příklady na dělení (rozděluj kolečka po dvou) a proveď zkoušku.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158</cp:revision>
  <dcterms:created xsi:type="dcterms:W3CDTF">2011-08-21T15:31:45Z</dcterms:created>
  <dcterms:modified xsi:type="dcterms:W3CDTF">2012-03-08T19:44:45Z</dcterms:modified>
</cp:coreProperties>
</file>