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57" r:id="rId4"/>
    <p:sldId id="259" r:id="rId5"/>
    <p:sldId id="262" r:id="rId6"/>
    <p:sldId id="263" r:id="rId7"/>
    <p:sldId id="266" r:id="rId8"/>
    <p:sldId id="267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20" y="-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140968"/>
            <a:ext cx="8640960" cy="1470025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8000" b="0" dirty="0" smtClean="0"/>
              <a:t>  </a:t>
            </a:r>
            <a:r>
              <a:rPr lang="cs-CZ" sz="8000" dirty="0" smtClean="0"/>
              <a:t>HISTORICKÝ VÝVOJ VZTAHŮ ČLOVĚKA A PROSTŘEDÍ</a:t>
            </a:r>
            <a:endParaRPr lang="cs-CZ" sz="88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hangingPunct="0"/>
            <a:r>
              <a:rPr lang="cs-CZ" sz="4400" dirty="0" smtClean="0"/>
              <a:t>  </a:t>
            </a:r>
            <a:r>
              <a:rPr lang="cs-CZ" sz="4000" dirty="0" smtClean="0"/>
              <a:t> historický vývoj vztahů člověka a prostředí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h</a:t>
            </a:r>
            <a:r>
              <a:rPr lang="cs-CZ" dirty="0" smtClean="0"/>
              <a:t>istorický vývoj vztahů člověka a prostředí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v 1.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24744" y="1052736"/>
            <a:ext cx="8219256" cy="1038944"/>
          </a:xfrm>
        </p:spPr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pic>
        <p:nvPicPr>
          <p:cNvPr id="3" name="Picture 4" descr="C:\Documents and Settings\jung\Local Settings\Temporary Internet Files\Content.IE5\5T8M7EUY\MP9004373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4000504"/>
            <a:ext cx="3545169" cy="2660635"/>
          </a:xfrm>
          <a:prstGeom prst="rect">
            <a:avLst/>
          </a:prstGeom>
          <a:noFill/>
        </p:spPr>
      </p:pic>
      <p:pic>
        <p:nvPicPr>
          <p:cNvPr id="2" name="Picture 3" descr="C:\Documents and Settings\jung\Local Settings\Temporary Internet Files\Content.IE5\Y0M8ACNZ\MP90043729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5140241" cy="3916374"/>
          </a:xfrm>
          <a:prstGeom prst="rect">
            <a:avLst/>
          </a:prstGeom>
          <a:noFill/>
        </p:spPr>
      </p:pic>
      <p:pic>
        <p:nvPicPr>
          <p:cNvPr id="4" name="Picture 5" descr="C:\Documents and Settings\jung\Local Settings\Temporary Internet Files\Content.IE5\Y0M8ACNZ\MP9004372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91164" y="1142984"/>
            <a:ext cx="2674945" cy="1785950"/>
          </a:xfrm>
          <a:prstGeom prst="rect">
            <a:avLst/>
          </a:prstGeom>
          <a:noFill/>
        </p:spPr>
      </p:pic>
      <p:pic>
        <p:nvPicPr>
          <p:cNvPr id="5" name="Picture 6" descr="C:\Documents and Settings\jung\Local Settings\Temporary Internet Files\Content.IE5\3VPLGNS5\MP9004372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4004576"/>
            <a:ext cx="3802052" cy="2853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 fontScale="90000"/>
          </a:bodyPr>
          <a:lstStyle/>
          <a:p>
            <a:pPr hangingPunct="0"/>
            <a:r>
              <a:rPr lang="cs-CZ" sz="4000" dirty="0" smtClean="0"/>
              <a:t>historický vývoj vztahů člověka a prostředí</a:t>
            </a:r>
            <a:endParaRPr lang="cs-CZ" sz="40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pPr lvl="0" hangingPunct="0"/>
            <a:r>
              <a:rPr lang="cs-CZ" sz="3600" dirty="0" smtClean="0">
                <a:latin typeface="+mj-lt"/>
              </a:rPr>
              <a:t>PRAVĚK</a:t>
            </a:r>
          </a:p>
          <a:p>
            <a:pPr lvl="0" hangingPunct="0"/>
            <a:endParaRPr lang="cs-CZ" sz="3600" dirty="0" smtClean="0">
              <a:latin typeface="+mj-lt"/>
            </a:endParaRPr>
          </a:p>
          <a:p>
            <a:pPr hangingPunct="0"/>
            <a:r>
              <a:rPr lang="cs-CZ" sz="3600" dirty="0" smtClean="0">
                <a:latin typeface="+mj-lt"/>
              </a:rPr>
              <a:t>STAROVĚK</a:t>
            </a:r>
          </a:p>
          <a:p>
            <a:pPr hangingPunct="0"/>
            <a:endParaRPr lang="cs-CZ" sz="3600" dirty="0" smtClean="0">
              <a:latin typeface="+mj-lt"/>
            </a:endParaRPr>
          </a:p>
          <a:p>
            <a:pPr hangingPunct="0"/>
            <a:r>
              <a:rPr lang="cs-CZ" sz="3600" dirty="0" smtClean="0">
                <a:latin typeface="+mj-lt"/>
              </a:rPr>
              <a:t>STŘEDOVĚK</a:t>
            </a:r>
          </a:p>
          <a:p>
            <a:pPr hangingPunct="0"/>
            <a:endParaRPr lang="cs-CZ" sz="3600" dirty="0" smtClean="0">
              <a:latin typeface="+mj-lt"/>
            </a:endParaRPr>
          </a:p>
          <a:p>
            <a:pPr hangingPunct="0"/>
            <a:r>
              <a:rPr lang="cs-CZ" sz="3600" dirty="0" smtClean="0">
                <a:latin typeface="+mj-lt"/>
              </a:rPr>
              <a:t>NOVOVĚK </a:t>
            </a:r>
            <a:endParaRPr lang="cs-CZ" sz="36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5786" y="714356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b="1" dirty="0" smtClean="0"/>
              <a:t> </a:t>
            </a:r>
            <a:r>
              <a:rPr lang="cs-CZ" sz="5400" dirty="0" smtClean="0"/>
              <a:t>pravěk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28736"/>
            <a:ext cx="8229600" cy="4895864"/>
          </a:xfrm>
        </p:spPr>
        <p:txBody>
          <a:bodyPr>
            <a:normAutofit/>
          </a:bodyPr>
          <a:lstStyle/>
          <a:p>
            <a:pPr lvl="0" hangingPunct="0"/>
            <a:r>
              <a:rPr lang="cs-CZ" sz="3600" dirty="0" smtClean="0"/>
              <a:t>Člověk se dlouhou dobu podřizoval ekologickým zákonitostem, žil jen ve vhodných oblastech, v malých skupinách a živil se lovem a </a:t>
            </a:r>
            <a:r>
              <a:rPr lang="cs-CZ" sz="3600" dirty="0" smtClean="0"/>
              <a:t>sběrem.</a:t>
            </a:r>
          </a:p>
          <a:p>
            <a:pPr lvl="0" hangingPunct="0"/>
            <a:r>
              <a:rPr lang="cs-CZ" sz="3600" dirty="0" smtClean="0"/>
              <a:t>Lidská </a:t>
            </a:r>
            <a:r>
              <a:rPr lang="cs-CZ" sz="3600" dirty="0" smtClean="0"/>
              <a:t>populace byla malá a rozptýlená. Zásahy do ekosystémů byly nevýznamné, nevedly tedy k narušení přírodní rovnováhy.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14414" y="188640"/>
            <a:ext cx="8418834" cy="1143000"/>
          </a:xfrm>
        </p:spPr>
        <p:txBody>
          <a:bodyPr/>
          <a:lstStyle/>
          <a:p>
            <a:pPr hangingPunct="0"/>
            <a:r>
              <a:rPr lang="cs-CZ" sz="5400" dirty="0" smtClean="0"/>
              <a:t>starověk</a:t>
            </a:r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fontScale="92500" lnSpcReduction="20000"/>
          </a:bodyPr>
          <a:lstStyle/>
          <a:p>
            <a:pPr lvl="0" hangingPunct="0"/>
            <a:r>
              <a:rPr lang="cs-CZ" sz="3200" dirty="0" smtClean="0"/>
              <a:t>Dochází k rozvoji zemědělství, pastevectví, budování větších sídel, měst, k těžbě a zpracování rud, rozsáhlé těžbě dřeva (především pro stavbu obydlí a lodí</a:t>
            </a:r>
            <a:r>
              <a:rPr lang="cs-CZ" sz="3200" dirty="0" smtClean="0"/>
              <a:t>).</a:t>
            </a:r>
          </a:p>
          <a:p>
            <a:pPr lvl="0" hangingPunct="0"/>
            <a:r>
              <a:rPr lang="cs-CZ" sz="3200" dirty="0" smtClean="0"/>
              <a:t>Důsledkem </a:t>
            </a:r>
            <a:r>
              <a:rPr lang="cs-CZ" sz="3200" dirty="0" smtClean="0"/>
              <a:t>bylo už v tomto období rozsáhlé odlesnění a tedy vodní a větrná eroze a změna vodního režimu krajiny a klimatu. </a:t>
            </a:r>
            <a:endParaRPr lang="cs-CZ" sz="3200" dirty="0" smtClean="0"/>
          </a:p>
          <a:p>
            <a:pPr lvl="0" hangingPunct="0"/>
            <a:r>
              <a:rPr lang="cs-CZ" sz="3200" dirty="0" smtClean="0"/>
              <a:t>V </a:t>
            </a:r>
            <a:r>
              <a:rPr lang="cs-CZ" sz="3200" dirty="0" smtClean="0"/>
              <a:t>některých oblastech byly změny v tomto období již tak rozsáhlé, že vedly ke zhroucení ekosystémů. S tím je spojen vznik stepí a pouští. U nás došlo ke značnému odlesňování např. v Polabí a na jižní Moravě. </a:t>
            </a:r>
            <a:endParaRPr lang="cs-CZ" sz="3200" dirty="0" smtClean="0"/>
          </a:p>
          <a:p>
            <a:pPr lvl="0" hangingPunct="0"/>
            <a:r>
              <a:rPr lang="cs-CZ" sz="3200" dirty="0" smtClean="0"/>
              <a:t>Nedochází </a:t>
            </a:r>
            <a:r>
              <a:rPr lang="cs-CZ" sz="3200" dirty="0" smtClean="0"/>
              <a:t>však ještě k celkovému postižení biosféry.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42918"/>
            <a:ext cx="8532440" cy="926976"/>
          </a:xfrm>
        </p:spPr>
        <p:txBody>
          <a:bodyPr>
            <a:normAutofit/>
          </a:bodyPr>
          <a:lstStyle/>
          <a:p>
            <a:pPr lvl="0" hangingPunct="0"/>
            <a:r>
              <a:rPr lang="cs-CZ" sz="5400" dirty="0" smtClean="0"/>
              <a:t>středověk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5072098"/>
          </a:xfrm>
        </p:spPr>
        <p:txBody>
          <a:bodyPr>
            <a:normAutofit/>
          </a:bodyPr>
          <a:lstStyle/>
          <a:p>
            <a:pPr lvl="0" hangingPunct="0"/>
            <a:r>
              <a:rPr lang="cs-CZ" sz="3200" dirty="0" smtClean="0"/>
              <a:t>V tomto období dochází v Evropě k rozsáhlému kácení lesů spojenému s rozvojem zemědělství a zakládáním nových sídel. </a:t>
            </a:r>
            <a:endParaRPr lang="cs-CZ" sz="3200" dirty="0" smtClean="0"/>
          </a:p>
          <a:p>
            <a:pPr lvl="0" hangingPunct="0"/>
            <a:r>
              <a:rPr lang="cs-CZ" sz="3200" dirty="0" smtClean="0"/>
              <a:t>S </a:t>
            </a:r>
            <a:r>
              <a:rPr lang="cs-CZ" sz="3200" dirty="0" smtClean="0"/>
              <a:t>rozvojem řemesel je zase spojeno otevírání dolů a těžba různých surovin.</a:t>
            </a:r>
            <a:br>
              <a:rPr lang="cs-CZ" sz="3200" dirty="0" smtClean="0"/>
            </a:br>
            <a:r>
              <a:rPr lang="cs-CZ" sz="3200" dirty="0" smtClean="0"/>
              <a:t>Nedochází však ještě k celkovému postižení biosféry.</a:t>
            </a:r>
            <a:endParaRPr lang="cs-CZ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14290"/>
            <a:ext cx="8229600" cy="1143000"/>
          </a:xfrm>
        </p:spPr>
        <p:txBody>
          <a:bodyPr/>
          <a:lstStyle/>
          <a:p>
            <a:r>
              <a:rPr lang="cs-CZ" dirty="0" smtClean="0"/>
              <a:t>novověk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5721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Až do nástupu průmyslové revoluce (v Evropě 18. století) se zásahy člověka do přírody příliš neliší od středověku. </a:t>
            </a:r>
            <a:endParaRPr lang="cs-CZ" dirty="0" smtClean="0"/>
          </a:p>
          <a:p>
            <a:r>
              <a:rPr lang="cs-CZ" dirty="0" smtClean="0"/>
              <a:t>Zhruba </a:t>
            </a:r>
            <a:r>
              <a:rPr lang="cs-CZ" dirty="0" smtClean="0"/>
              <a:t>od 18. století se ale stupňuje těžba dřeva jako stavebního materiálu i paliva, dále těžba uhlí, ropy a rud, pokračuje rozvoj zemědělské činnosti. Rozšiřují se města a jsou zakládána nová, zrychluje se osídlování nových území. </a:t>
            </a:r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smtClean="0"/>
              <a:t>vše spolu s rozvojem obchodu vyžaduje stavbu nových komunikací spojenou později s nástupem nových dopravních prostředků (automobil, vlak, letadlo). </a:t>
            </a:r>
            <a:br>
              <a:rPr lang="cs-CZ" dirty="0" smtClean="0"/>
            </a:br>
            <a:r>
              <a:rPr lang="cs-CZ" dirty="0" smtClean="0"/>
              <a:t>Všechny tyto činnosti vedou k postupnému narušování biosféry. 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54868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80-71688282.</a:t>
            </a:r>
          </a:p>
          <a:p>
            <a:r>
              <a:rPr lang="cs-CZ" sz="1800" dirty="0" smtClean="0"/>
              <a:t>Klipart </a:t>
            </a:r>
            <a:r>
              <a:rPr lang="cs-CZ" sz="1800" dirty="0" smtClean="0"/>
              <a:t>MS </a:t>
            </a:r>
            <a:r>
              <a:rPr lang="cs-CZ" sz="1800" dirty="0" smtClean="0"/>
              <a:t>PowerPoint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337</TotalTime>
  <Words>311</Words>
  <Application>Microsoft Office PowerPoint</Application>
  <PresentationFormat>Předvádění na obrazovce (4:3)</PresentationFormat>
  <Paragraphs>41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  HISTORICKÝ VÝVOJ VZTAHŮ ČLOVĚKA A PROSTŘEDÍ</vt:lpstr>
      <vt:lpstr>   historický vývoj vztahů člověka a prostředí</vt:lpstr>
      <vt:lpstr>  </vt:lpstr>
      <vt:lpstr>historický vývoj vztahů člověka a prostředí</vt:lpstr>
      <vt:lpstr>  pravěk</vt:lpstr>
      <vt:lpstr>starověk</vt:lpstr>
      <vt:lpstr>středověk</vt:lpstr>
      <vt:lpstr>novověk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48</cp:revision>
  <dcterms:created xsi:type="dcterms:W3CDTF">2012-10-01T16:10:06Z</dcterms:created>
  <dcterms:modified xsi:type="dcterms:W3CDTF">2012-10-10T10:33:37Z</dcterms:modified>
</cp:coreProperties>
</file>