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EE0C"/>
    <a:srgbClr val="FFCC00"/>
    <a:srgbClr val="679C10"/>
    <a:srgbClr val="9EE923"/>
    <a:srgbClr val="0066CC"/>
    <a:srgbClr val="FF0066"/>
    <a:srgbClr val="4B146A"/>
    <a:srgbClr val="33CC33"/>
    <a:srgbClr val="8FEBF5"/>
    <a:srgbClr val="A3E2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10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4" d="100"/>
          <a:sy n="34" d="100"/>
        </p:scale>
        <p:origin x="-228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47B5CE-31B9-4563-9A22-44A09B4AF0E2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E1DB72-ACEC-45D0-BCA8-21425F6827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225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5AAEA6-7DAE-4CC2-83AB-5D1435B0A7C9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7DB68F-19CA-4133-9B6F-ABE25FA126A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294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7DB68F-19CA-4133-9B6F-ABE25FA126A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456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7DB68F-19CA-4133-9B6F-ABE25FA126A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456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0049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71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60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583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6761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54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94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36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556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972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822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B4AC2A-8C0E-4159-BA28-286059ACF7F3}" type="datetimeFigureOut">
              <a:rPr lang="cs-CZ" smtClean="0"/>
              <a:t>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5A8E2-B758-4EB5-94A3-8585D365E5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20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4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228"/>
            <a:ext cx="9144001" cy="6909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24812" y="6061211"/>
            <a:ext cx="48889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VYPRACOVALA  MGR.  EVA  ŠTOROVÁ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0"/>
            <a:ext cx="6858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7" y="2276872"/>
            <a:ext cx="158417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AHOJ</a:t>
            </a:r>
            <a:endParaRPr lang="cs-CZ" sz="3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2276872"/>
            <a:ext cx="13681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DĚTI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388" y="30579"/>
            <a:ext cx="6868228" cy="6868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69296" y="1611288"/>
            <a:ext cx="1459054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DNES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6519" y="2307543"/>
            <a:ext cx="2244525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BUDEME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1058" y="2953980"/>
            <a:ext cx="2299027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NÁSOBIT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948" y="-10228"/>
            <a:ext cx="6868228" cy="6868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25669" y="2288275"/>
            <a:ext cx="2922595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USAĎTE  SE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369" y="-24292"/>
            <a:ext cx="6868228" cy="6868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86519" y="1636359"/>
            <a:ext cx="232627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DÁVEJTE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52089" y="2276872"/>
            <a:ext cx="1893467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DOBRÝ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14613" y="2915194"/>
            <a:ext cx="178446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POZOR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369" y="-10228"/>
            <a:ext cx="6868228" cy="6868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025669" y="1650423"/>
            <a:ext cx="3004349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NÁSOBILKA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84778" y="2319625"/>
            <a:ext cx="2202847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NENÍ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06591" y="2929258"/>
            <a:ext cx="2019335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TĚŽKÁ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447" y="5943"/>
            <a:ext cx="6868228" cy="6868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802856" y="2335796"/>
            <a:ext cx="312457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ZAČÍNÁME</a:t>
            </a:r>
            <a:endParaRPr lang="cs-CZ" sz="3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53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  <p:bldP spid="6" grpId="0" build="p"/>
      <p:bldP spid="9" grpId="0" build="p"/>
      <p:bldP spid="10" grpId="0" build="p"/>
      <p:bldP spid="7" grpId="0" build="p"/>
      <p:bldP spid="8" grpId="0" build="p"/>
      <p:bldP spid="15" grpId="0" build="p"/>
      <p:bldP spid="16" grpId="0" build="p"/>
      <p:bldP spid="18" grpId="0" build="p"/>
      <p:bldP spid="19" grpId="0" build="p"/>
      <p:bldP spid="20" grpId="0" build="p"/>
      <p:bldP spid="22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280" y="1358123"/>
            <a:ext cx="1774701" cy="177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615" y="1385832"/>
            <a:ext cx="1774701" cy="177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601" y="1369811"/>
            <a:ext cx="1774701" cy="177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61959"/>
            <a:ext cx="1774701" cy="177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5566" y="82448"/>
            <a:ext cx="4258816" cy="778098"/>
          </a:xfrm>
        </p:spPr>
        <p:txBody>
          <a:bodyPr/>
          <a:lstStyle/>
          <a:p>
            <a:r>
              <a:rPr lang="cs-CZ" dirty="0" smtClean="0"/>
              <a:t>Počítejte stromy.     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0"/>
            <a:ext cx="1210426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5179776" y="92987"/>
            <a:ext cx="366327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Počítejte šišky.    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81007">
            <a:off x="191027" y="3188205"/>
            <a:ext cx="701495" cy="77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92466">
            <a:off x="867528" y="3131923"/>
            <a:ext cx="701495" cy="77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4007">
            <a:off x="650063" y="3855910"/>
            <a:ext cx="701495" cy="776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81007">
            <a:off x="2054466" y="3216814"/>
            <a:ext cx="701495" cy="77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92466">
            <a:off x="2813066" y="3131924"/>
            <a:ext cx="701495" cy="77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4007">
            <a:off x="2577475" y="3812172"/>
            <a:ext cx="701495" cy="776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81007">
            <a:off x="3969497" y="3292518"/>
            <a:ext cx="701495" cy="77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92466">
            <a:off x="4757170" y="3242551"/>
            <a:ext cx="701495" cy="77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4007">
            <a:off x="4525952" y="3920945"/>
            <a:ext cx="701495" cy="776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81007">
            <a:off x="5894964" y="3242551"/>
            <a:ext cx="632923" cy="776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92466">
            <a:off x="6694953" y="3242550"/>
            <a:ext cx="632923" cy="776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4007">
            <a:off x="6361038" y="3858857"/>
            <a:ext cx="701495" cy="700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22790" y="4710290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557090" y="4667395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377088" y="4667395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213117" y="4667395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636085" y="471029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513440" y="466739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349370" y="468107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185399" y="468107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064883" y="4648360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77087" y="5619939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213117" y="5619939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5429520" y="5633620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185399" y="563362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8064883" y="5600904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</p:txBody>
      </p:sp>
      <p:sp>
        <p:nvSpPr>
          <p:cNvPr id="11" name="Ovál 10"/>
          <p:cNvSpPr/>
          <p:nvPr/>
        </p:nvSpPr>
        <p:spPr>
          <a:xfrm>
            <a:off x="107504" y="3056576"/>
            <a:ext cx="1587102" cy="1591784"/>
          </a:xfrm>
          <a:prstGeom prst="ellipse">
            <a:avLst/>
          </a:prstGeom>
          <a:noFill/>
          <a:ln w="53975" cap="rnd" cmpd="tri">
            <a:solidFill>
              <a:srgbClr val="72B24E"/>
            </a:solidFill>
            <a:round/>
          </a:ln>
          <a:effectLst>
            <a:glow rad="228600">
              <a:srgbClr val="92D05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vál 44"/>
          <p:cNvSpPr/>
          <p:nvPr/>
        </p:nvSpPr>
        <p:spPr>
          <a:xfrm>
            <a:off x="1990956" y="3056576"/>
            <a:ext cx="1587102" cy="1591784"/>
          </a:xfrm>
          <a:prstGeom prst="ellipse">
            <a:avLst/>
          </a:prstGeom>
          <a:noFill/>
          <a:ln w="53975" cap="rnd" cmpd="tri">
            <a:solidFill>
              <a:srgbClr val="72B24E"/>
            </a:solidFill>
            <a:round/>
          </a:ln>
          <a:effectLst>
            <a:glow rad="228600">
              <a:srgbClr val="92D05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vál 45"/>
          <p:cNvSpPr/>
          <p:nvPr/>
        </p:nvSpPr>
        <p:spPr>
          <a:xfrm>
            <a:off x="3956439" y="3056576"/>
            <a:ext cx="1587102" cy="1591784"/>
          </a:xfrm>
          <a:prstGeom prst="ellipse">
            <a:avLst/>
          </a:prstGeom>
          <a:noFill/>
          <a:ln w="53975" cap="rnd" cmpd="tri">
            <a:solidFill>
              <a:srgbClr val="72B24E"/>
            </a:solidFill>
            <a:round/>
          </a:ln>
          <a:effectLst>
            <a:glow rad="228600">
              <a:srgbClr val="92D05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vál 46"/>
          <p:cNvSpPr/>
          <p:nvPr/>
        </p:nvSpPr>
        <p:spPr>
          <a:xfrm>
            <a:off x="5842152" y="3056576"/>
            <a:ext cx="1587102" cy="1591784"/>
          </a:xfrm>
          <a:prstGeom prst="ellipse">
            <a:avLst/>
          </a:prstGeom>
          <a:noFill/>
          <a:ln w="53975" cap="rnd" cmpd="tri">
            <a:solidFill>
              <a:srgbClr val="72B24E"/>
            </a:solidFill>
            <a:round/>
          </a:ln>
          <a:effectLst>
            <a:glow rad="228600">
              <a:srgbClr val="92D05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476" y="6808625"/>
            <a:ext cx="1050628" cy="9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744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7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9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1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3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5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35" presetClass="emph" presetSubtype="0" fill="hold" grpId="2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35" presetClass="emph" presetSubtype="0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1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35" presetClass="emph" presetSubtype="0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3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35" presetClass="emph" presetSubtype="0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5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2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36 -0.07431 C 0.02396 -0.08102 0.02518 -0.08472 0.02952 -0.09005 C 0.03264 -0.09422 0.03976 -0.10093 0.03976 -0.1007 C 0.04393 -0.11042 0.04827 -0.12037 0.05452 -0.12709 C 0.05712 -0.13982 0.06441 -0.14861 0.06962 -0.15857 C 0.08004 -0.17755 0.0908 -0.1956 0.09966 -0.21667 C 0.10156 -0.2257 0.10486 -0.22963 0.10816 -0.2375 C 0.11441 -0.20718 0.10834 -0.2382 0.11146 -0.16135 C 0.11198 -0.14491 0.11545 -0.1294 0.11806 -0.11412 C 0.11858 -0.10695 0.11893 -0.09954 0.11979 -0.0926 C 0.12014 -0.09005 0.11979 -0.08542 0.12136 -0.08496 C 0.12327 -0.08403 0.12466 -0.08843 0.12639 -0.09005 C 0.12882 -0.10116 0.13125 -0.11181 0.1349 -0.12176 C 0.13663 -0.12732 0.13924 -0.13241 0.1415 -0.13773 C 0.14254 -0.14028 0.14479 -0.14537 0.14479 -0.14514 C 0.14688 -0.1551 0.14931 -0.1588 0.1533 -0.16667 C 0.15695 -0.17361 0.15729 -0.18125 0.16129 -0.18773 C 0.16406 -0.19213 0.16702 -0.19653 0.16979 -0.2007 C 0.17084 -0.20255 0.17309 -0.20625 0.17309 -0.20579 C 0.17587 -0.2176 0.18073 -0.22477 0.18472 -0.23496 C 0.18577 -0.2051 0.18681 -0.15371 0.19827 -0.12709 C 0.20104 -0.10579 0.20382 -0.08449 0.20816 -0.06366 C 0.2132 -0.07176 0.2125 -0.08079 0.2165 -0.09005 C 0.21841 -0.11042 0.2224 -0.12709 0.22813 -0.14537 C 0.23021 -0.15857 0.2349 -0.1706 0.23993 -0.18218 C 0.24306 -0.19746 0.24861 -0.21088 0.2566 -0.21898 C 0.2625 -0.19121 0.26406 -0.16088 0.27014 -0.13241 C 0.27153 -0.1088 0.27466 -0.08611 0.28004 -0.06366 C 0.2875 -0.06783 0.29306 -0.08125 0.29688 -0.0926 " pathEditMode="relative" rAng="0" ptsTypes="ffffffffffffffffffffffffffffA">
                                      <p:cBhvr>
                                        <p:cTn id="260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67" y="-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4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4" grpId="0"/>
      <p:bldP spid="4" grpId="1"/>
      <p:bldP spid="4" grpId="2"/>
      <p:bldP spid="25" grpId="0"/>
      <p:bldP spid="25" grpId="1"/>
      <p:bldP spid="25" grpId="2"/>
      <p:bldP spid="26" grpId="0"/>
      <p:bldP spid="26" grpId="1"/>
      <p:bldP spid="26" grpId="2"/>
      <p:bldP spid="27" grpId="0"/>
      <p:bldP spid="27" grpId="1"/>
      <p:bldP spid="27" grpId="2"/>
      <p:bldP spid="28" grpId="0"/>
      <p:bldP spid="29" grpId="0"/>
      <p:bldP spid="30" grpId="0"/>
      <p:bldP spid="31" grpId="0"/>
      <p:bldP spid="36" grpId="0"/>
      <p:bldP spid="37" grpId="0"/>
      <p:bldP spid="38" grpId="0"/>
      <p:bldP spid="39" grpId="0"/>
      <p:bldP spid="40" grpId="0"/>
      <p:bldP spid="41" grpId="0"/>
      <p:bldP spid="11" grpId="0" animBg="1"/>
      <p:bldP spid="45" grpId="0" animBg="1"/>
      <p:bldP spid="46" grpId="0" animBg="1"/>
      <p:bldP spid="4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0"/>
            <a:ext cx="1210426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5566" y="82448"/>
            <a:ext cx="4297438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Počítejte berušky.     </a:t>
            </a:r>
            <a:endParaRPr lang="cs-CZ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177631" y="92987"/>
            <a:ext cx="3923829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Počítejte puntíky.     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003576" y="560090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213116" y="5619939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5400" b="1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221736" y="5633620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185399" y="563362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8064883" y="5600904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  <a:endParaRPr lang="cs-CZ" sz="5400" b="1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99" y="1644126"/>
            <a:ext cx="2408119" cy="2255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71078">
            <a:off x="2904884" y="1658801"/>
            <a:ext cx="2408119" cy="2255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36964">
            <a:off x="5349370" y="1619853"/>
            <a:ext cx="2408119" cy="2255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2" name="Ovál 51"/>
          <p:cNvSpPr/>
          <p:nvPr/>
        </p:nvSpPr>
        <p:spPr>
          <a:xfrm>
            <a:off x="1705099" y="2436214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vál 52"/>
          <p:cNvSpPr/>
          <p:nvPr/>
        </p:nvSpPr>
        <p:spPr>
          <a:xfrm>
            <a:off x="1419614" y="2229138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vál 53"/>
          <p:cNvSpPr/>
          <p:nvPr/>
        </p:nvSpPr>
        <p:spPr>
          <a:xfrm>
            <a:off x="1740921" y="2828983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1101899" y="2436214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1419613" y="2847016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819194" y="2725445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vál 57"/>
          <p:cNvSpPr/>
          <p:nvPr/>
        </p:nvSpPr>
        <p:spPr>
          <a:xfrm>
            <a:off x="1088005" y="3054092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vál 60"/>
          <p:cNvSpPr/>
          <p:nvPr/>
        </p:nvSpPr>
        <p:spPr>
          <a:xfrm>
            <a:off x="3705970" y="2359833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vál 61"/>
          <p:cNvSpPr/>
          <p:nvPr/>
        </p:nvSpPr>
        <p:spPr>
          <a:xfrm>
            <a:off x="3646161" y="2747464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vál 62"/>
          <p:cNvSpPr/>
          <p:nvPr/>
        </p:nvSpPr>
        <p:spPr>
          <a:xfrm>
            <a:off x="3821411" y="3147584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4475343" y="2381566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vál 64"/>
          <p:cNvSpPr/>
          <p:nvPr/>
        </p:nvSpPr>
        <p:spPr>
          <a:xfrm>
            <a:off x="4433400" y="2784550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vál 65"/>
          <p:cNvSpPr/>
          <p:nvPr/>
        </p:nvSpPr>
        <p:spPr>
          <a:xfrm>
            <a:off x="4250718" y="3186652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vál 66"/>
          <p:cNvSpPr/>
          <p:nvPr/>
        </p:nvSpPr>
        <p:spPr>
          <a:xfrm>
            <a:off x="3996630" y="2278028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vál 67"/>
          <p:cNvSpPr/>
          <p:nvPr/>
        </p:nvSpPr>
        <p:spPr>
          <a:xfrm>
            <a:off x="6328804" y="2897973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vál 68"/>
          <p:cNvSpPr/>
          <p:nvPr/>
        </p:nvSpPr>
        <p:spPr>
          <a:xfrm>
            <a:off x="5988490" y="2786412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vál 69"/>
          <p:cNvSpPr/>
          <p:nvPr/>
        </p:nvSpPr>
        <p:spPr>
          <a:xfrm>
            <a:off x="6701753" y="2460042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vál 70"/>
          <p:cNvSpPr/>
          <p:nvPr/>
        </p:nvSpPr>
        <p:spPr>
          <a:xfrm>
            <a:off x="6960774" y="2682874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vál 71"/>
          <p:cNvSpPr/>
          <p:nvPr/>
        </p:nvSpPr>
        <p:spPr>
          <a:xfrm>
            <a:off x="6815551" y="3054975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6437414" y="2167616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vál 73"/>
          <p:cNvSpPr/>
          <p:nvPr/>
        </p:nvSpPr>
        <p:spPr>
          <a:xfrm>
            <a:off x="6043855" y="2462162"/>
            <a:ext cx="224625" cy="20707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1631866" y="4221088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891264" y="4221088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6153026" y="4234706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635888" y="4221088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5141586" y="423470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7192897" y="4221088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7982318" y="4205677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99" y="1658800"/>
            <a:ext cx="2408119" cy="2255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0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71078">
            <a:off x="2904885" y="1654923"/>
            <a:ext cx="2408119" cy="2255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1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36964">
            <a:off x="5349371" y="1615975"/>
            <a:ext cx="2408119" cy="2255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 descr="C:\Users\KOLA~1\AppData\Local\Temp\MC900440407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51" y="10736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53" name="Skupina 2052"/>
          <p:cNvGrpSpPr/>
          <p:nvPr/>
        </p:nvGrpSpPr>
        <p:grpSpPr>
          <a:xfrm>
            <a:off x="124719" y="5029951"/>
            <a:ext cx="1841555" cy="1841555"/>
            <a:chOff x="124719" y="5029951"/>
            <a:chExt cx="1841555" cy="1841555"/>
          </a:xfrm>
        </p:grpSpPr>
        <p:pic>
          <p:nvPicPr>
            <p:cNvPr id="2061" name="Picture 13" descr="C:\Users\KOLA~1\AppData\Local\Temp\MC900441357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719" y="5029951"/>
              <a:ext cx="1841555" cy="18415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Veselý obličej 11"/>
            <p:cNvSpPr/>
            <p:nvPr/>
          </p:nvSpPr>
          <p:spPr>
            <a:xfrm rot="20640542">
              <a:off x="624178" y="5459388"/>
              <a:ext cx="905744" cy="925218"/>
            </a:xfrm>
            <a:prstGeom prst="smileyFace">
              <a:avLst>
                <a:gd name="adj" fmla="val -4653"/>
              </a:avLst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</a:ln>
            <a:effectLst>
              <a:glow rad="228600">
                <a:schemeClr val="accent6">
                  <a:satMod val="175000"/>
                  <a:alpha val="40000"/>
                </a:schemeClr>
              </a:glow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ln>
                  <a:solidFill>
                    <a:srgbClr val="FFC000"/>
                  </a:solidFill>
                </a:ln>
              </a:endParaRPr>
            </a:p>
          </p:txBody>
        </p:sp>
      </p:grpSp>
      <p:sp>
        <p:nvSpPr>
          <p:cNvPr id="2048" name="Obláček 2047"/>
          <p:cNvSpPr/>
          <p:nvPr/>
        </p:nvSpPr>
        <p:spPr>
          <a:xfrm>
            <a:off x="1602726" y="5063689"/>
            <a:ext cx="2700073" cy="1112500"/>
          </a:xfrm>
          <a:prstGeom prst="cloudCallout">
            <a:avLst>
              <a:gd name="adj1" fmla="val -59760"/>
              <a:gd name="adj2" fmla="val 39698"/>
            </a:avLst>
          </a:prstGeom>
          <a:solidFill>
            <a:srgbClr val="A3E2EF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ln w="12700">
                  <a:solidFill>
                    <a:schemeClr val="tx1"/>
                  </a:solidFill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JEN</a:t>
            </a:r>
          </a:p>
          <a:p>
            <a:pPr algn="ctr"/>
            <a:r>
              <a:rPr lang="cs-CZ" sz="3000" dirty="0" smtClean="0">
                <a:ln w="12700">
                  <a:solidFill>
                    <a:schemeClr val="tx1"/>
                  </a:solidFill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POČKEJ!</a:t>
            </a:r>
            <a:endParaRPr lang="cs-CZ" sz="3000" dirty="0">
              <a:ln w="12700">
                <a:solidFill>
                  <a:schemeClr val="tx1"/>
                </a:solidFill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064" name="Skupina 2063"/>
          <p:cNvGrpSpPr/>
          <p:nvPr/>
        </p:nvGrpSpPr>
        <p:grpSpPr>
          <a:xfrm>
            <a:off x="7374854" y="890719"/>
            <a:ext cx="1841555" cy="1841555"/>
            <a:chOff x="7504238" y="1952887"/>
            <a:chExt cx="1841555" cy="1841555"/>
          </a:xfrm>
        </p:grpSpPr>
        <p:pic>
          <p:nvPicPr>
            <p:cNvPr id="102" name="Picture 13" descr="C:\Users\KOLA~1\AppData\Local\Temp\MC900441357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04238" y="1952887"/>
              <a:ext cx="1841555" cy="18415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0" name="Veselý obličej 99"/>
            <p:cNvSpPr/>
            <p:nvPr/>
          </p:nvSpPr>
          <p:spPr>
            <a:xfrm rot="20640542">
              <a:off x="8026755" y="2388393"/>
              <a:ext cx="905744" cy="925218"/>
            </a:xfrm>
            <a:prstGeom prst="smileyFace">
              <a:avLst>
                <a:gd name="adj" fmla="val 4653"/>
              </a:avLst>
            </a:prstGeom>
            <a:solidFill>
              <a:srgbClr val="FFFF00"/>
            </a:solidFill>
            <a:ln>
              <a:solidFill>
                <a:schemeClr val="accent6">
                  <a:lumMod val="60000"/>
                  <a:lumOff val="40000"/>
                </a:schemeClr>
              </a:solidFill>
            </a:ln>
            <a:effectLst>
              <a:glow rad="228600">
                <a:schemeClr val="accent6">
                  <a:satMod val="175000"/>
                  <a:alpha val="40000"/>
                </a:schemeClr>
              </a:glow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ln>
                  <a:solidFill>
                    <a:srgbClr val="FFC000"/>
                  </a:solidFill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28653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3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12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9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3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9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3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3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9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9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3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3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3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47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27" dur="1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29" dur="17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31" dur="17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35" presetClass="emph" presetSubtype="0" fill="hold" grpId="2" nodeType="click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35" dur="1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35" presetClass="emph" presetSubtype="0" fill="hold" grpId="2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37" dur="17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35" presetClass="emph" presetSubtype="0" fill="hold" grpId="2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39" dur="17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42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47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-0.04 C 0.081 -0.049 0.102 -0.054 0.124 -0.054 C 0.149 -0.054 0.169 -0.049 0.183 -0.04 L 0.25 0 E" pathEditMode="relative" ptsTypes="">
                                      <p:cBhvr>
                                        <p:cTn id="289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 -1.32948E-6 L 0.32639 -0.04 C 0.34236 -0.04902 0.36632 -0.0541 0.39132 -0.0541 C 0.41979 -0.0541 0.44253 -0.04902 0.4585 -0.04 L 0.53507 -1.32948E-6 " pathEditMode="relative" rAng="0" ptsTypes="FffFF">
                                      <p:cBhvr>
                                        <p:cTn id="297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53" y="-27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6" dur="125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47" presetClass="exit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4" dur="1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15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5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xit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21387E-6 C -0.00487 -0.00462 -0.01094 -0.00809 -0.01441 -0.0148 C -0.01789 -0.02173 -0.01789 -0.02798 -0.02223 -0.03399 C -0.02414 -0.043 -0.02761 -0.04624 -0.03021 -0.05503 C -0.03316 -0.06474 -0.03403 -0.07191 -0.0382 -0.08046 C -0.03924 -0.10428 -0.04115 -0.11537 -0.0382 -0.13757 C -0.03612 -0.15399 -0.02934 -0.16185 -0.02066 -0.17341 C -0.00695 -0.19168 0.00972 -0.20254 0.02829 -0.20948 C 0.05191 -0.20694 0.05434 -0.20948 0.06666 -0.18613 C 0.06892 -0.17711 0.07083 -0.17202 0.06666 -0.16069 C 0.06562 -0.15815 0.06232 -0.15931 0.06024 -0.15861 C 0.03906 -0.15954 0.01736 -0.15676 -0.0033 -0.16277 C -0.0073 -0.16393 -0.01042 -0.16786 -0.01441 -0.16925 C -0.01598 -0.17064 -0.01754 -0.17179 -0.0191 -0.17341 C -0.02188 -0.17618 -0.02431 -0.17942 -0.02709 -0.18196 C -0.03698 -0.19075 -0.02987 -0.18081 -0.03976 -0.19237 C -0.04306 -0.1963 -0.04618 -0.20092 -0.04931 -0.20509 C -0.05087 -0.20717 -0.054 -0.21156 -0.054 -0.21156 C -0.05625 -0.22035 -0.0573 -0.22844 -0.06042 -0.23676 C -0.06441 -0.26936 -0.06424 -0.30173 -0.05886 -0.3341 C -0.0566 -0.34751 -0.05365 -0.35931 -0.05087 -0.37225 C -0.04948 -0.37919 -0.04289 -0.39121 -0.04289 -0.39121 C -0.04184 -0.39561 -0.03855 -0.40694 -0.03664 -0.41017 C -0.03056 -0.42058 -0.01563 -0.44069 -0.00643 -0.44832 C 0.00104 -0.45457 0.01163 -0.45688 0.01892 -0.46312 C 0.02048 -0.46451 0.02204 -0.46636 0.02378 -0.46728 C 0.02795 -0.46936 0.03229 -0.46959 0.03645 -0.47144 C 0.05329 -0.47075 0.07031 -0.47121 0.08715 -0.46936 C 0.09566 -0.46844 0.11319 -0.45272 0.12048 -0.44624 C 0.12777 -0.43191 0.1243 -0.43722 0.13003 -0.42913 C 0.13229 -0.42035 0.13454 -0.41295 0.13645 -0.40393 C 0.13732 -0.39954 0.13958 -0.39121 0.13958 -0.39121 C 0.13871 -0.36324 0.14722 -0.34566 0.13003 -0.33827 C 0.12534 -0.33896 0.11979 -0.33688 0.11579 -0.34035 C 0.11493 -0.34104 0.11024 -0.36347 0.10937 -0.36786 C 0.10989 -0.38913 0.11007 -0.41017 0.11111 -0.43144 C 0.11198 -0.44809 0.13541 -0.46682 0.146 -0.47144 C 0.15486 -0.47977 0.16527 -0.48254 0.17604 -0.48416 C 0.19496 -0.49225 0.2151 -0.48578 0.23159 -0.47353 C 0.23715 -0.46936 0.24305 -0.46751 0.24757 -0.46104 C 0.25191 -0.45503 0.25503 -0.44879 0.26024 -0.44393 C 0.26666 -0.43168 0.27135 -0.41827 0.27777 -0.40601 C 0.2809 -0.39353 0.28368 -0.38335 0.28888 -0.37225 C 0.29027 -0.36069 0.2934 -0.35168 0.29513 -0.34035 C 0.29774 -0.29248 0.31145 -0.2259 0.26823 -0.21156 C 0.25954 -0.21433 0.25538 -0.2185 0.25069 -0.22844 C 0.25017 -0.23121 0.25 -0.23422 0.24913 -0.23676 C 0.24843 -0.23861 0.2467 -0.23931 0.246 -0.24116 C 0.24288 -0.24971 0.24132 -0.26127 0.23958 -0.27075 C 0.2401 -0.2904 0.24027 -0.31029 0.24114 -0.32994 C 0.24218 -0.35283 0.24843 -0.37711 0.25225 -0.39954 C 0.25555 -0.41896 0.25503 -0.45064 0.27291 -0.45665 C 0.31823 -0.48763 0.38055 -0.47491 0.42534 -0.47584 C 0.4427 -0.47746 0.46111 -0.47699 0.4776 -0.48416 C 0.47882 -0.48855 0.48211 -0.49225 0.48246 -0.49688 C 0.4835 -0.53642 0.48437 -0.56208 0.46024 -0.58358 C 0.45173 -0.60023 0.46267 -0.58127 0.45225 -0.59191 C 0.43802 -0.60624 0.45086 -0.60046 0.43802 -0.60462 C 0.43263 -0.61225 0.43628 -0.60832 0.42534 -0.61318 C 0.42361 -0.61387 0.42048 -0.61526 0.42048 -0.61526 C 0.41736 -0.61387 0.41406 -0.61318 0.41093 -0.6111 C 0.40451 -0.6067 0.40312 -0.58011 0.39826 -0.57087 C 0.39652 -0.55561 0.39323 -0.5415 0.39045 -0.52647 C 0.38871 -0.51746 0.38698 -0.49896 0.38698 -0.49896 C 0.38836 -0.44208 0.38507 -0.39607 0.41579 -0.35514 C 0.41736 -0.35306 0.41736 -0.3489 0.41875 -0.34682 C 0.42274 -0.34173 0.4276 -0.33873 0.43142 -0.3341 C 0.43663 -0.32809 0.43576 -0.32439 0.4427 -0.32139 C 0.45034 -0.31121 0.45902 -0.30659 0.46979 -0.30451 C 0.4776 -0.30104 0.48576 -0.29988 0.4934 -0.29595 C 0.52638 -0.30127 0.54496 -0.30636 0.57448 -0.31931 C 0.58125 -0.32809 0.59097 -0.33225 0.59826 -0.34035 C 0.60173 -0.34405 0.60416 -0.34936 0.60781 -0.35306 C 0.60989 -0.35514 0.6125 -0.35676 0.61423 -0.35954 C 0.61666 -0.36324 0.6177 -0.36879 0.62048 -0.37225 C 0.62204 -0.37433 0.62378 -0.37642 0.62534 -0.3785 C 0.62864 -0.38751 0.6302 -0.39214 0.63645 -0.39746 C 0.64375 -0.41248 0.64496 -0.43121 0.64757 -0.44832 C 0.64704 -0.45526 0.64722 -0.46243 0.646 -0.46936 C 0.64444 -0.47792 0.63489 -0.48601 0.63003 -0.49064 C 0.61441 -0.5052 0.59704 -0.51537 0.58073 -0.52855 C 0.5677 -0.53919 0.56441 -0.54705 0.55364 -0.56023 C 0.5559 -0.58011 0.55225 -0.57225 0.56493 -0.58358 C 0.5677 -0.58613 0.57118 -0.58636 0.57448 -0.58774 C 0.57586 -0.58844 0.57934 -0.58983 0.57934 -0.58983 C 0.58906 -0.6037 0.60972 -0.59491 0.62048 -0.59422 C 0.62569 -0.59168 0.62968 -0.58798 0.63489 -0.58566 C 0.64479 -0.57688 0.63489 -0.58682 0.6427 -0.57503 C 0.64513 -0.57133 0.65069 -0.56462 0.65069 -0.56462 C 0.65121 -0.56254 0.65138 -0.56 0.65225 -0.55815 C 0.65312 -0.55653 0.65486 -0.55584 0.65538 -0.55399 C 0.65729 -0.54936 0.65746 -0.54405 0.65868 -0.53919 C 0.65868 -0.5378 0.66145 -0.46913 0.64913 -0.45248 C 0.64566 -0.44786 0.63507 -0.44 0.63003 -0.43769 C 0.62586 -0.43584 0.61736 -0.43353 0.61736 -0.43353 C 0.61145 -0.43445 0.60468 -0.43283 0.6 -0.43769 C 0.59843 -0.43931 0.59791 -0.44208 0.5967 -0.44393 C 0.58871 -0.45549 0.57673 -0.47422 0.56666 -0.48416 C 0.55954 -0.50266 0.5677 -0.48485 0.5585 -0.49688 C 0.55625 -0.50011 0.55451 -0.50428 0.55225 -0.50751 C 0.55034 -0.52069 0.54496 -0.53087 0.54097 -0.54335 C 0.53732 -0.55561 0.53507 -0.56855 0.53316 -0.5815 C 0.53368 -0.59214 0.53194 -0.60324 0.53489 -0.61318 C 0.5368 -0.62011 0.54461 -0.62081 0.54913 -0.62381 C 0.55434 -0.62728 0.56076 -0.63376 0.56666 -0.6363 C 0.58472 -0.64462 0.6085 -0.64347 0.62691 -0.64485 C 0.65208 -0.64347 0.67621 -0.64046 0.70156 -0.63861 C 0.71267 -0.63537 0.72378 -0.63514 0.73489 -0.63214 C 0.74583 -0.62243 0.76163 -0.6215 0.77448 -0.61734 C 0.77673 -0.61665 0.77864 -0.61433 0.7809 -0.61318 C 0.78402 -0.61156 0.79027 -0.60902 0.79027 -0.60902 C 0.79531 -0.60208 0.80017 -0.60023 0.80625 -0.5963 " pathEditMode="relative" ptsTypes="fffffffffffffffffffffffffffffffffffffffffffffffffffffffffffffffffffffffffffffffffffffffffffffffffffffffffffffffA">
                                      <p:cBhvr>
                                        <p:cTn id="325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37" grpId="0"/>
      <p:bldP spid="38" grpId="0"/>
      <p:bldP spid="39" grpId="0"/>
      <p:bldP spid="40" grpId="0"/>
      <p:bldP spid="41" grpId="0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/>
      <p:bldP spid="75" grpId="1"/>
      <p:bldP spid="75" grpId="2"/>
      <p:bldP spid="76" grpId="0"/>
      <p:bldP spid="76" grpId="1"/>
      <p:bldP spid="76" grpId="2"/>
      <p:bldP spid="77" grpId="0"/>
      <p:bldP spid="77" grpId="1"/>
      <p:bldP spid="77" grpId="2"/>
      <p:bldP spid="78" grpId="0"/>
      <p:bldP spid="79" grpId="0"/>
      <p:bldP spid="80" grpId="0"/>
      <p:bldP spid="81" grpId="0"/>
      <p:bldP spid="2048" grpId="0" uiExpand="1" animBg="1"/>
      <p:bldP spid="2048" grpId="1" uiExpan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0"/>
            <a:ext cx="1210426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5566" y="82448"/>
            <a:ext cx="4297438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Počítejte hříbky.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73" y="1500324"/>
            <a:ext cx="1935404" cy="1639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037" y="1517340"/>
            <a:ext cx="1935404" cy="1639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929" y="1500324"/>
            <a:ext cx="1935404" cy="1639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195" y="1500324"/>
            <a:ext cx="1935404" cy="1639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3" name="Obdélník 82"/>
          <p:cNvSpPr/>
          <p:nvPr/>
        </p:nvSpPr>
        <p:spPr>
          <a:xfrm>
            <a:off x="839913" y="3950775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2674213" y="3907880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4494211" y="3907880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</a:p>
        </p:txBody>
      </p:sp>
      <p:sp>
        <p:nvSpPr>
          <p:cNvPr id="86" name="Obdélník 85"/>
          <p:cNvSpPr/>
          <p:nvPr/>
        </p:nvSpPr>
        <p:spPr>
          <a:xfrm>
            <a:off x="6330240" y="3907880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1753209" y="395077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3630564" y="390788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</a:p>
        </p:txBody>
      </p:sp>
      <p:sp>
        <p:nvSpPr>
          <p:cNvPr id="92" name="Obdélník 91"/>
          <p:cNvSpPr/>
          <p:nvPr/>
        </p:nvSpPr>
        <p:spPr>
          <a:xfrm>
            <a:off x="5466494" y="3921561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7302523" y="3921561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8278988" y="3888845"/>
            <a:ext cx="7056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8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4494210" y="4872079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6330239" y="4872079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5400" b="1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5546643" y="4885760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7302522" y="488576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</a:p>
        </p:txBody>
      </p:sp>
      <p:sp>
        <p:nvSpPr>
          <p:cNvPr id="99" name="Obdélník 98"/>
          <p:cNvSpPr/>
          <p:nvPr/>
        </p:nvSpPr>
        <p:spPr>
          <a:xfrm>
            <a:off x="8278987" y="4853044"/>
            <a:ext cx="7056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</a:t>
            </a:r>
            <a:endParaRPr lang="cs-CZ" sz="5400" b="1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195" y="1484784"/>
            <a:ext cx="1931474" cy="1635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13" y="5035568"/>
            <a:ext cx="22098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247" y="3042095"/>
            <a:ext cx="1305753" cy="663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490662" y="3151704"/>
            <a:ext cx="3700270" cy="561879"/>
          </a:xfrm>
          <a:prstGeom prst="wedgeEllipseCallout">
            <a:avLst>
              <a:gd name="adj1" fmla="val 70319"/>
              <a:gd name="adj2" fmla="val -1212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To jsem nebyl já.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86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3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3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3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2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2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2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4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6" dur="1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8" dur="1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0" dur="1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35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6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35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35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0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275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275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6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0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225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225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25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3" grpId="0"/>
      <p:bldP spid="83" grpId="1"/>
      <p:bldP spid="83" grpId="2"/>
      <p:bldP spid="84" grpId="0"/>
      <p:bldP spid="84" grpId="1"/>
      <p:bldP spid="84" grpId="2"/>
      <p:bldP spid="85" grpId="0"/>
      <p:bldP spid="85" grpId="1"/>
      <p:bldP spid="85" grpId="2"/>
      <p:bldP spid="86" grpId="0"/>
      <p:bldP spid="86" grpId="1"/>
      <p:bldP spid="86" grpId="2"/>
      <p:bldP spid="87" grpId="0"/>
      <p:bldP spid="88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731" y="1458153"/>
            <a:ext cx="2505287" cy="2096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58153"/>
            <a:ext cx="2505287" cy="2096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0"/>
            <a:ext cx="1210426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5566" y="82448"/>
            <a:ext cx="3772458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Počítejte žáby.     </a:t>
            </a:r>
            <a:endParaRPr lang="cs-CZ" dirty="0"/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4788024" y="93215"/>
            <a:ext cx="366327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Počítejte pulce.     </a:t>
            </a:r>
            <a:endParaRPr lang="cs-CZ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36" y="1458153"/>
            <a:ext cx="2505287" cy="2096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za 5"/>
          <p:cNvSpPr/>
          <p:nvPr/>
        </p:nvSpPr>
        <p:spPr>
          <a:xfrm>
            <a:off x="1218276" y="2877863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Slza 50"/>
          <p:cNvSpPr/>
          <p:nvPr/>
        </p:nvSpPr>
        <p:spPr>
          <a:xfrm flipH="1" flipV="1">
            <a:off x="1757297" y="2773488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Slza 51"/>
          <p:cNvSpPr/>
          <p:nvPr/>
        </p:nvSpPr>
        <p:spPr>
          <a:xfrm flipV="1">
            <a:off x="967030" y="3104952"/>
            <a:ext cx="180000" cy="108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Slza 52"/>
          <p:cNvSpPr/>
          <p:nvPr/>
        </p:nvSpPr>
        <p:spPr>
          <a:xfrm flipH="1">
            <a:off x="613063" y="2636912"/>
            <a:ext cx="117518" cy="180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Slza 53"/>
          <p:cNvSpPr/>
          <p:nvPr/>
        </p:nvSpPr>
        <p:spPr>
          <a:xfrm>
            <a:off x="2009428" y="2636912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Slza 54"/>
          <p:cNvSpPr/>
          <p:nvPr/>
        </p:nvSpPr>
        <p:spPr>
          <a:xfrm flipH="1" flipV="1">
            <a:off x="1763688" y="3077743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Slza 55"/>
          <p:cNvSpPr/>
          <p:nvPr/>
        </p:nvSpPr>
        <p:spPr>
          <a:xfrm flipV="1">
            <a:off x="2123728" y="2996952"/>
            <a:ext cx="180000" cy="108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Slza 56"/>
          <p:cNvSpPr/>
          <p:nvPr/>
        </p:nvSpPr>
        <p:spPr>
          <a:xfrm flipH="1">
            <a:off x="1588538" y="2576022"/>
            <a:ext cx="117518" cy="180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Slza 57"/>
          <p:cNvSpPr/>
          <p:nvPr/>
        </p:nvSpPr>
        <p:spPr>
          <a:xfrm>
            <a:off x="1032730" y="2605298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Slza 60"/>
          <p:cNvSpPr/>
          <p:nvPr/>
        </p:nvSpPr>
        <p:spPr>
          <a:xfrm flipH="1" flipV="1">
            <a:off x="756342" y="2885361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4" name="Slza 113"/>
          <p:cNvSpPr/>
          <p:nvPr/>
        </p:nvSpPr>
        <p:spPr>
          <a:xfrm>
            <a:off x="3950021" y="2911174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" name="Slza 114"/>
          <p:cNvSpPr/>
          <p:nvPr/>
        </p:nvSpPr>
        <p:spPr>
          <a:xfrm flipH="1" flipV="1">
            <a:off x="4489042" y="2806799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" name="Slza 115"/>
          <p:cNvSpPr/>
          <p:nvPr/>
        </p:nvSpPr>
        <p:spPr>
          <a:xfrm flipV="1">
            <a:off x="3698775" y="3138263"/>
            <a:ext cx="180000" cy="108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7" name="Slza 116"/>
          <p:cNvSpPr/>
          <p:nvPr/>
        </p:nvSpPr>
        <p:spPr>
          <a:xfrm flipH="1">
            <a:off x="3344808" y="2670223"/>
            <a:ext cx="117518" cy="180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8" name="Slza 117"/>
          <p:cNvSpPr/>
          <p:nvPr/>
        </p:nvSpPr>
        <p:spPr>
          <a:xfrm>
            <a:off x="4741173" y="2670223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9" name="Slza 118"/>
          <p:cNvSpPr/>
          <p:nvPr/>
        </p:nvSpPr>
        <p:spPr>
          <a:xfrm flipH="1" flipV="1">
            <a:off x="4495433" y="3111054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0" name="Slza 119"/>
          <p:cNvSpPr/>
          <p:nvPr/>
        </p:nvSpPr>
        <p:spPr>
          <a:xfrm flipV="1">
            <a:off x="4855473" y="3030263"/>
            <a:ext cx="180000" cy="108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1" name="Slza 120"/>
          <p:cNvSpPr/>
          <p:nvPr/>
        </p:nvSpPr>
        <p:spPr>
          <a:xfrm flipH="1">
            <a:off x="4320283" y="2609333"/>
            <a:ext cx="117518" cy="180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" name="Slza 121"/>
          <p:cNvSpPr/>
          <p:nvPr/>
        </p:nvSpPr>
        <p:spPr>
          <a:xfrm>
            <a:off x="3764475" y="2638609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3" name="Slza 122"/>
          <p:cNvSpPr/>
          <p:nvPr/>
        </p:nvSpPr>
        <p:spPr>
          <a:xfrm flipH="1" flipV="1">
            <a:off x="3488087" y="2918672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4" name="Slza 123"/>
          <p:cNvSpPr/>
          <p:nvPr/>
        </p:nvSpPr>
        <p:spPr>
          <a:xfrm>
            <a:off x="6542309" y="2904654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5" name="Slza 124"/>
          <p:cNvSpPr/>
          <p:nvPr/>
        </p:nvSpPr>
        <p:spPr>
          <a:xfrm flipH="1" flipV="1">
            <a:off x="7081330" y="2800279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6" name="Slza 125"/>
          <p:cNvSpPr/>
          <p:nvPr/>
        </p:nvSpPr>
        <p:spPr>
          <a:xfrm flipV="1">
            <a:off x="6291063" y="3131743"/>
            <a:ext cx="180000" cy="108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7" name="Slza 126"/>
          <p:cNvSpPr/>
          <p:nvPr/>
        </p:nvSpPr>
        <p:spPr>
          <a:xfrm flipH="1">
            <a:off x="5937096" y="2663703"/>
            <a:ext cx="117518" cy="180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8" name="Slza 127"/>
          <p:cNvSpPr/>
          <p:nvPr/>
        </p:nvSpPr>
        <p:spPr>
          <a:xfrm>
            <a:off x="7333461" y="2663703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Slza 128"/>
          <p:cNvSpPr/>
          <p:nvPr/>
        </p:nvSpPr>
        <p:spPr>
          <a:xfrm flipH="1" flipV="1">
            <a:off x="7087721" y="3104534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0" name="Slza 129"/>
          <p:cNvSpPr/>
          <p:nvPr/>
        </p:nvSpPr>
        <p:spPr>
          <a:xfrm flipV="1">
            <a:off x="7447761" y="3023743"/>
            <a:ext cx="180000" cy="108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1" name="Slza 130"/>
          <p:cNvSpPr/>
          <p:nvPr/>
        </p:nvSpPr>
        <p:spPr>
          <a:xfrm flipH="1">
            <a:off x="6912571" y="2602813"/>
            <a:ext cx="117518" cy="18000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2" name="Slza 131"/>
          <p:cNvSpPr/>
          <p:nvPr/>
        </p:nvSpPr>
        <p:spPr>
          <a:xfrm>
            <a:off x="6356763" y="2632089"/>
            <a:ext cx="1143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3" name="Slza 132"/>
          <p:cNvSpPr/>
          <p:nvPr/>
        </p:nvSpPr>
        <p:spPr>
          <a:xfrm flipH="1" flipV="1">
            <a:off x="6080375" y="2912152"/>
            <a:ext cx="108000" cy="180020"/>
          </a:xfrm>
          <a:prstGeom prst="teardrop">
            <a:avLst>
              <a:gd name="adj" fmla="val 20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4" name="Obdélník 133"/>
          <p:cNvSpPr/>
          <p:nvPr/>
        </p:nvSpPr>
        <p:spPr>
          <a:xfrm>
            <a:off x="3901703" y="4504080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5932509" y="4523115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5400" b="1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5119863" y="4536796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7083526" y="453679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</a:p>
        </p:txBody>
      </p:sp>
      <p:sp>
        <p:nvSpPr>
          <p:cNvPr id="138" name="Obdélník 137"/>
          <p:cNvSpPr/>
          <p:nvPr/>
        </p:nvSpPr>
        <p:spPr>
          <a:xfrm>
            <a:off x="7963010" y="4504080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  <a:endParaRPr lang="cs-CZ" sz="5400" b="1" spc="50" dirty="0">
              <a:ln w="1143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9" name="Obdélník 138"/>
          <p:cNvSpPr/>
          <p:nvPr/>
        </p:nvSpPr>
        <p:spPr>
          <a:xfrm>
            <a:off x="1304142" y="3577161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3757313" y="3577161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1" name="Obdélník 140"/>
          <p:cNvSpPr/>
          <p:nvPr/>
        </p:nvSpPr>
        <p:spPr>
          <a:xfrm>
            <a:off x="6101694" y="3590779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2" name="Obdélník 141"/>
          <p:cNvSpPr/>
          <p:nvPr/>
        </p:nvSpPr>
        <p:spPr>
          <a:xfrm>
            <a:off x="2584556" y="3577161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5090254" y="359077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4" name="Obdélník 143"/>
          <p:cNvSpPr/>
          <p:nvPr/>
        </p:nvSpPr>
        <p:spPr>
          <a:xfrm>
            <a:off x="7141565" y="3577161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5" name="Obdélník 144"/>
          <p:cNvSpPr/>
          <p:nvPr/>
        </p:nvSpPr>
        <p:spPr>
          <a:xfrm>
            <a:off x="7930986" y="3561750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30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5050" y="4876941"/>
            <a:ext cx="230505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7222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528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528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528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3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8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3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8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3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8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3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8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3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8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0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5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0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5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0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5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0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5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0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6" presetClass="entr" presetSubtype="32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5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1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2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1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54" dur="1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56" dur="1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58" dur="1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2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35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4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35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6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1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9" dur="1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5" dur="1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1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42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1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0" dur="1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12604 0.06405 C 0.13663 0.06127 0.14913 0.05919 0.15903 0.05433 C 0.16545 0.0511 0.17239 0.04532 0.17986 0.04324 C 0.18732 0.03931 0.19288 0.03653 0.20069 0.03353 C 0.20746 0.03075 0.21232 0.02659 0.21979 0.02381 C 0.22778 0.0141 0.21719 0.02543 0.23194 0.01688 C 0.25173 0.00485 0.23472 0.01087 0.24757 0.00717 C 0.25729 -0.00093 0.25243 0.00139 0.26146 -0.00116 C 0.26753 -0.00601 0.27378 -0.00879 0.28194 -0.01087 C 0.28767 -0.01572 0.29253 -0.01827 0.29965 -0.0222 C 0.30121 -0.02312 0.30451 -0.02497 0.30451 -0.02474 C 0.3066 -0.01919 0.30955 -0.0148 0.31371 -0.00948 C 0.31545 -0.00671 0.31805 -0.00393 0.32048 -0.00116 C 0.3217 0.00023 0.32413 0.003 0.32413 0.003 C 0.32812 0.01272 0.32239 0.00092 0.3309 0.01133 C 0.33194 0.01248 0.33177 0.0141 0.33264 0.01549 C 0.3368 0.02081 0.35017 0.0326 0.35694 0.0363 C 0.36007 0.04393 0.36632 0.04971 0.37274 0.05572 C 0.37482 0.0615 0.3809 0.06682 0.38646 0.07121 C 0.39514 0.06844 0.40243 0.06405 0.40903 0.05873 C 0.41198 0.05642 0.41441 0.05341 0.41753 0.05156 C 0.43003 0.04509 0.44132 0.03722 0.45226 0.02936 C 0.45555 0.02728 0.45746 0.02405 0.46111 0.02243 C 0.47274 0.0178 0.48455 0.01318 0.49601 0.00855 C 0.50173 0.00393 0.50712 -0.00046 0.5151 -0.00278 C 0.52048 -0.00671 0.5276 -0.00832 0.5342 -0.01087 C 0.54114 -0.01665 0.55746 -0.0215 0.56736 -0.02358 C 0.57083 -0.02543 0.57413 -0.02705 0.5776 -0.0289 C 0.57934 -0.02983 0.58125 -0.03098 0.58298 -0.03191 C 0.58472 -0.03283 0.58802 -0.03468 0.58802 -0.03445 C 0.60017 -0.02821 0.60226 -0.01619 0.61232 -0.00809 C 0.61476 -0.00578 0.62118 -0.00116 0.62118 -0.00093 C 0.62361 0.00485 0.62847 0.00786 0.63333 0.01272 C 0.64167 0.02127 0.64601 0.0289 0.65746 0.03491 C 0.66632 0.04578 0.65486 0.03306 0.66632 0.04185 C 0.67448 0.04832 0.67899 0.05642 0.68889 0.06127 C 0.69132 0.06751 0.6908 0.06936 0.69896 0.06705 C 0.70469 0.06243 0.71094 0.05896 0.71667 0.05433 C 0.72257 0.04948 0.73281 0.0467 0.73889 0.04185 C 0.76649 0.02243 0.73489 0.04139 0.76667 0.02381 C 0.77239 0.02081 0.77639 0.01711 0.78264 0.01549 C 0.78698 0.01179 0.79357 0.00948 0.79826 0.00578 C 0.80069 0.00393 0.8026 0.00185 0.80503 0.00023 C 0.80712 -0.00093 0.81007 -0.00139 0.81215 -0.00278 C 0.82292 -0.00902 0.81146 -0.00532 0.82274 -0.00809 C 0.83524 -0.01873 0.85243 -0.02497 0.86597 -0.03468 C 0.88472 -0.04763 0.86441 -0.03607 0.88507 -0.04717 C 0.88663 -0.04809 0.89028 -0.04971 0.89028 -0.04971 C 0.90121 -0.04555 0.90746 -0.03676 0.91476 -0.0289 C 0.92205 -0.02104 0.93021 -0.01387 0.93906 -0.00671 C 0.94635 -0.00093 0.94948 0.00855 0.95989 0.01133 C 0.96215 0.01318 0.96458 0.0148 0.96667 0.01688 C 0.96979 0.01988 0.97205 0.02358 0.97552 0.02659 C 0.98055 0.03075 0.98472 0.03607 0.99114 0.03907 C 0.99253 0.04 0.99479 0.04092 0.99635 0.04185 C 1.00885 0.05064 1.00017 0.04763 1.01024 0.05017 C 1.01146 0.05156 1.01198 0.05341 1.01371 0.05433 C 1.01528 0.05526 1.01771 0.05457 1.01892 0.05572 C 1.02187 0.05803 1.02274 0.06173 1.02587 0.06405 C 1.02812 0.0659 1.03055 0.06798 1.03281 0.06983 L 1.0434 0.06983 " pathEditMode="relative" rAng="0" ptsTypes="fffffffffffffffffffffffffffffffffffffffffffffffffffffffffffAA">
                                      <p:cBhvr>
                                        <p:cTn id="305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868" y="-53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6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61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/>
      <p:bldP spid="135" grpId="0"/>
      <p:bldP spid="136" grpId="0"/>
      <p:bldP spid="137" grpId="0"/>
      <p:bldP spid="138" grpId="0"/>
      <p:bldP spid="139" grpId="0"/>
      <p:bldP spid="139" grpId="1"/>
      <p:bldP spid="139" grpId="2"/>
      <p:bldP spid="140" grpId="0"/>
      <p:bldP spid="140" grpId="1"/>
      <p:bldP spid="140" grpId="2"/>
      <p:bldP spid="141" grpId="0"/>
      <p:bldP spid="141" grpId="1"/>
      <p:bldP spid="141" grpId="2"/>
      <p:bldP spid="142" grpId="0"/>
      <p:bldP spid="143" grpId="0"/>
      <p:bldP spid="144" grpId="0"/>
      <p:bldP spid="1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947" y="4919768"/>
            <a:ext cx="654017" cy="1033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22" y="793335"/>
            <a:ext cx="3702005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3892107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0"/>
            <a:ext cx="1210426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2488" y="122665"/>
            <a:ext cx="8111512" cy="642039"/>
          </a:xfrm>
        </p:spPr>
        <p:txBody>
          <a:bodyPr>
            <a:normAutofit/>
          </a:bodyPr>
          <a:lstStyle/>
          <a:p>
            <a:pPr algn="l"/>
            <a:r>
              <a:rPr lang="cs-CZ" sz="3000" dirty="0" smtClean="0"/>
              <a:t>Spočítejte, kolik mravenců vleze do jedné skuliny.     </a:t>
            </a:r>
            <a:endParaRPr lang="cs-CZ" sz="3000" dirty="0"/>
          </a:p>
        </p:txBody>
      </p:sp>
      <p:pic>
        <p:nvPicPr>
          <p:cNvPr id="1027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76083" y="109183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68055" y="109183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68055" y="109183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2318" y="1107856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2318" y="109183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29790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318" y="54802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572" y="504649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2318" y="494116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198" y="54802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29790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5" y="29790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7" y="292551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0" y="2897801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76083" y="494116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76083" y="494116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71981" y="494116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71981" y="494116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495317" y="139371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95317" y="508518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395022" y="3359282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95317" y="1397049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224942" y="960087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292538" y="960087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7299561" y="981611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816390" y="1015040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852354" y="2066099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381911" y="3339897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504115" y="508518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372688" y="2067779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739569" y="2055723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265240" y="203993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767621" y="2066099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15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5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718" y="56326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972" y="519889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598" y="56326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118" y="57850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372" y="535129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998" y="57850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335" y="5608739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215" y="5608739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735" y="5761139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615" y="5761139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135" y="5913539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581" y="568448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015" y="5913539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954" y="51318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834" y="51318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354" y="52842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234" y="52842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754" y="54366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008" y="5002881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634" y="54366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070" y="591404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950" y="591404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470" y="606644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350" y="606644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870" y="621884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24" y="57850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750" y="6218842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394" y="54802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274" y="54802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794" y="56326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5674" y="56326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194" y="57850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448" y="5351298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074" y="5785070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428" y="51318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308" y="51318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828" y="52842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708" y="52842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228" y="54366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482" y="5002881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3" descr="C:\Users\KOLA~1\AppData\Local\Temp\MC90043802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6108" y="5436653"/>
            <a:ext cx="867544" cy="867544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85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0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052 -0.00092 L -0.06823 0.0338 C -0.09861 0.04931 -0.14497 0.03866 -0.15208 0.01412 L -0.16788 -0.04074 " pathEditMode="relative" rAng="9536992" ptsTypes="FfFF"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68" y="-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0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017 -0.00046 L -0.06753 0.03426 C -0.09757 0.04954 -0.14392 0.03889 -0.15104 0.01412 L -0.16684 -0.04074 " pathEditMode="relative" rAng="9536992" ptsTypes="FfFF">
                                      <p:cBhvr>
                                        <p:cTn id="4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3" y="-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1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0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017 -0.00046 L -0.06753 0.03426 C -0.09757 0.04954 -0.14392 0.03889 -0.15104 0.01412 L -0.16684 -0.04074 " pathEditMode="relative" rAng="9536992" ptsTypes="FfFF">
                                      <p:cBhvr>
                                        <p:cTn id="5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3" y="-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1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0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018 -0.00046 L -0.06754 0.03426 C -0.09757 0.04954 -0.14393 0.03889 -0.15104 0.01412 L -0.16684 -0.04074 " pathEditMode="relative" rAng="9536992" ptsTypes="FfFF">
                                      <p:cBhvr>
                                        <p:cTn id="7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3" y="-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1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0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035 -0.00069 L -0.06806 0.03403 C -0.09827 0.04954 -0.14479 0.03843 -0.15209 0.0132 L -0.16823 -0.04282 " pathEditMode="relative" rAng="9536992" ptsTypes="FfFF">
                                      <p:cBhvr>
                                        <p:cTn id="8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85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5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1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3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503 0.01319 L 0.09271 0.01319 C 0.13664 0.01319 0.19063 0.00138 0.19063 -0.00811 L 0.19063 -0.02917 " pathEditMode="relative" rAng="0" ptsTypes="FfFF">
                                      <p:cBhvr>
                                        <p:cTn id="103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74" y="-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1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3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503 0.01319 L 0.09271 0.01319 C 0.13664 0.01319 0.19063 0.00138 0.19063 -0.00811 L 0.19063 -0.02917 " pathEditMode="relative" rAng="0" ptsTypes="FfFF">
                                      <p:cBhvr>
                                        <p:cTn id="11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74" y="-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1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3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504 0.01319 L 0.09271 0.01319 C 0.13663 0.01319 0.19062 0.00138 0.19062 -0.00811 L 0.19062 -0.02917 " pathEditMode="relative" rAng="0" ptsTypes="FfFF">
                                      <p:cBhvr>
                                        <p:cTn id="12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74" y="-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1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3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503 0.0132 L 0.09271 0.0132 C 0.13663 0.0132 0.19063 0.00139 0.19063 -0.0081 L 0.19063 -0.02916 " pathEditMode="relative" rAng="0" ptsTypes="FfFF">
                                      <p:cBhvr>
                                        <p:cTn id="14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74" y="-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1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3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503 0.01319 L 0.09271 0.01319 C 0.13664 0.01319 0.19063 0.00139 0.19063 -0.0081 L 0.19063 -0.02917 " pathEditMode="relative" rAng="0" ptsTypes="FfFF">
                                      <p:cBhvr>
                                        <p:cTn id="155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74" y="-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5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1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6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6806 -0.0632 L -0.16806 -0.03264 C -0.16806 -0.01922 -0.12709 -0.00186 -0.09323 -0.00186 L -0.0184 -0.00186 " pathEditMode="relative" rAng="0" ptsTypes="FfFF">
                                      <p:cBhvr>
                                        <p:cTn id="175" dur="2000" spd="-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1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6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6806 -0.0632 L -0.16806 -0.03264 C -0.16806 -0.01922 -0.12708 -0.00186 -0.09323 -0.00186 L -0.0184 -0.00186 " pathEditMode="relative" rAng="0" ptsTypes="FfFF">
                                      <p:cBhvr>
                                        <p:cTn id="188" dur="2000" spd="-100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1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6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6806 -0.0632 L -0.16806 -0.03264 C -0.16806 -0.01922 -0.12708 -0.00186 -0.09323 -0.00186 L -0.0184 -0.00186 " pathEditMode="relative" rAng="0" ptsTypes="FfFF">
                                      <p:cBhvr>
                                        <p:cTn id="201" dur="2000" spd="-100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0" dur="1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6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6806 -0.0632 L -0.16806 -0.03264 C -0.16806 -0.01922 -0.12709 -0.00186 -0.09323 -0.00186 L -0.01841 -0.00186 " pathEditMode="relative" rAng="0" ptsTypes="FfFF">
                                      <p:cBhvr>
                                        <p:cTn id="214" dur="2000" spd="-100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1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36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6806 -0.0632 L -0.16806 -0.03264 C -0.16806 -0.01922 -0.12709 -0.00186 -0.09323 -0.00186 L -0.01841 -0.00186 " pathEditMode="relative" rAng="0" ptsTypes="FfFF">
                                      <p:cBhvr>
                                        <p:cTn id="227" dur="2000" spd="-100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45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63" presetClass="path" presetSubtype="0" accel="50000" decel="5000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4.16667E-6 -1.44509E-6 L 0.45556 -0.05457 " pathEditMode="relative" rAng="0" ptsTypes="AA">
                                      <p:cBhvr>
                                        <p:cTn id="25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78" y="-27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5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63" presetClass="path" presetSubtype="0" accel="50000" decel="5000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.00608 -0.02061 L 0.25816 -0.33773 " pathEditMode="relative" rAng="0" ptsTypes="AA">
                                      <p:cBhvr>
                                        <p:cTn id="26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4" y="-1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8" dur="1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63" presetClass="path" presetSubtype="0" accel="50000" decel="5000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.00573 -0.01065 L 0.68872 -0.59236 " pathEditMode="relative" rAng="0" ptsTypes="AA">
                                      <p:cBhvr>
                                        <p:cTn id="27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149" y="-2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1" dur="1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" presetClass="entr" presetSubtype="3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6" dur="1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7" dur="1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35" presetClass="emph" presetSubtype="0" fill="hold" grpId="2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1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2" presetID="35" presetClass="emph" presetSubtype="0" fill="hold" grpId="2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3" dur="1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4" presetID="35" presetClass="emph" presetSubtype="0" fill="hold" grpId="2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5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35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35" presetClass="emph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2" presetID="35" presetClass="emph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1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2" dur="1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3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9" dur="1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1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42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8" dur="1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3" dur="1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4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8" dur="1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1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8" dur="1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9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1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4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8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9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3" dur="1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8" dur="1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9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3" dur="1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4" dur="1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8" dur="1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9" dur="1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1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1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4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8" dur="1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9" dur="1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1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3" dur="1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4" dur="1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8" dur="1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9" dur="1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1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3" dur="1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4" dur="1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1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8" dur="1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9" dur="1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1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8" dur="1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9" dur="1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1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3" dur="1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1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1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8" dur="1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9" dur="1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1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3" dur="1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4" dur="1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1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8" dur="1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9" dur="1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1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1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4" dur="1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8" dur="1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9" dur="1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3" dur="1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4" dur="1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1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8" dur="1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9" dur="1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1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3" dur="1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4" dur="1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8" dur="1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9" dur="1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1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3" dur="1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4" dur="1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1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8" dur="1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9" dur="1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1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3" dur="1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4" dur="1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1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8" dur="1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9" dur="1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0" dur="1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3" dur="1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4" dur="1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1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8" dur="1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9" dur="1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0" dur="1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3" dur="1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4" dur="1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1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8" dur="1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9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3" dur="1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4" dur="1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5" dur="1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8" dur="1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3" dur="1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4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8" dur="1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9" dur="1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0" dur="1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1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3" dur="1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4" dur="1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1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6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8" dur="1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9" dur="1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1" fill="hold">
                      <p:stCondLst>
                        <p:cond delay="indefinite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8" fill="hold">
                      <p:stCondLst>
                        <p:cond delay="indefinite"/>
                      </p:stCondLst>
                      <p:childTnLst>
                        <p:par>
                          <p:cTn id="569" fill="hold">
                            <p:stCondLst>
                              <p:cond delay="0"/>
                            </p:stCondLst>
                            <p:childTnLst>
                              <p:par>
                                <p:cTn id="570" presetID="63" presetClass="path" presetSubtype="0" accel="50000" decel="5000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7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73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7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7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7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80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8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8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8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8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8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8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87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8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8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0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91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93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95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97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99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00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0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0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03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0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05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0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07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0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09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0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11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13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15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17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19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20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21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2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23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2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25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2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27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2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29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0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31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33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35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37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39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40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41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4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43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4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4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4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47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4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49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0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51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53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4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55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6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57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8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0" fill="hold">
                      <p:stCondLst>
                        <p:cond delay="indefinite"/>
                      </p:stCondLst>
                      <p:childTnLst>
                        <p:par>
                          <p:cTn id="661" fill="hold">
                            <p:stCondLst>
                              <p:cond delay="0"/>
                            </p:stCondLst>
                            <p:childTnLst>
                              <p:par>
                                <p:cTn id="66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3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4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8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6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9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4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7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1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2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6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9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3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4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7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8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2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5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9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0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3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4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7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8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1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2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5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6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9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0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3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4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7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8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1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2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5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6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9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0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3" dur="5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4" dur="5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7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8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1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2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5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6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9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0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3"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4"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7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8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1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2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5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6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9" dur="500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0" dur="500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3" dur="500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4" dur="500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7"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8" dur="5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1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2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5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6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9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0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3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4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7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8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0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1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2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5" dur="5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6" dur="500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1" grpId="0"/>
      <p:bldP spid="38" grpId="0"/>
      <p:bldP spid="39" grpId="0"/>
      <p:bldP spid="40" grpId="0"/>
      <p:bldP spid="40" grpId="1"/>
      <p:bldP spid="40" grpId="2"/>
      <p:bldP spid="40" grpId="3"/>
      <p:bldP spid="43" grpId="0"/>
      <p:bldP spid="44" grpId="0"/>
      <p:bldP spid="45" grpId="0"/>
      <p:bldP spid="46" grpId="0"/>
      <p:bldP spid="47" grpId="0"/>
      <p:bldP spid="48" grpId="0"/>
      <p:bldP spid="48" grpId="1"/>
      <p:bldP spid="48" grpId="2"/>
      <p:bldP spid="48" grpId="3"/>
      <p:bldP spid="49" grpId="0"/>
      <p:bldP spid="49" grpId="1"/>
      <p:bldP spid="49" grpId="2"/>
      <p:bldP spid="49" grpId="3"/>
      <p:bldP spid="50" grpId="0"/>
      <p:bldP spid="51" grpId="0"/>
      <p:bldP spid="52" grpId="0"/>
      <p:bldP spid="5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Zaoblený obdélník 84"/>
          <p:cNvSpPr/>
          <p:nvPr/>
        </p:nvSpPr>
        <p:spPr>
          <a:xfrm>
            <a:off x="5167224" y="1855993"/>
            <a:ext cx="2141080" cy="1439476"/>
          </a:xfrm>
          <a:prstGeom prst="roundRect">
            <a:avLst/>
          </a:prstGeom>
          <a:solidFill>
            <a:srgbClr val="FFFF00"/>
          </a:solidFill>
          <a:ln w="47625"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Zaoblený obdélník 85"/>
          <p:cNvSpPr/>
          <p:nvPr/>
        </p:nvSpPr>
        <p:spPr>
          <a:xfrm>
            <a:off x="5306816" y="1880427"/>
            <a:ext cx="2399282" cy="1439476"/>
          </a:xfrm>
          <a:prstGeom prst="roundRect">
            <a:avLst/>
          </a:prstGeom>
          <a:solidFill>
            <a:srgbClr val="FFFF00"/>
          </a:solidFill>
          <a:ln w="47625"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Zaoblený obdélník 83"/>
          <p:cNvSpPr/>
          <p:nvPr/>
        </p:nvSpPr>
        <p:spPr>
          <a:xfrm>
            <a:off x="5269022" y="1890765"/>
            <a:ext cx="1431323" cy="1439476"/>
          </a:xfrm>
          <a:prstGeom prst="roundRect">
            <a:avLst/>
          </a:prstGeom>
          <a:solidFill>
            <a:srgbClr val="FFFF00"/>
          </a:solidFill>
          <a:ln w="47625"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Zaoblený obdélník 82"/>
          <p:cNvSpPr/>
          <p:nvPr/>
        </p:nvSpPr>
        <p:spPr>
          <a:xfrm>
            <a:off x="5243403" y="1865660"/>
            <a:ext cx="877607" cy="1439476"/>
          </a:xfrm>
          <a:prstGeom prst="roundRect">
            <a:avLst/>
          </a:prstGeom>
          <a:solidFill>
            <a:srgbClr val="FFFF00"/>
          </a:solidFill>
          <a:ln w="47625"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Zaoblený obdélník 81"/>
          <p:cNvSpPr/>
          <p:nvPr/>
        </p:nvSpPr>
        <p:spPr>
          <a:xfrm>
            <a:off x="5241526" y="1855993"/>
            <a:ext cx="465592" cy="1439476"/>
          </a:xfrm>
          <a:prstGeom prst="roundRect">
            <a:avLst/>
          </a:prstGeom>
          <a:solidFill>
            <a:srgbClr val="FFFF00"/>
          </a:solidFill>
          <a:ln w="47625"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Zaoblený obdélník 80"/>
          <p:cNvSpPr/>
          <p:nvPr/>
        </p:nvSpPr>
        <p:spPr>
          <a:xfrm>
            <a:off x="1214307" y="1855993"/>
            <a:ext cx="2630107" cy="1439476"/>
          </a:xfrm>
          <a:prstGeom prst="roundRect">
            <a:avLst/>
          </a:prstGeom>
          <a:solidFill>
            <a:srgbClr val="FFFF00"/>
          </a:solidFill>
          <a:ln w="47625"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Zaoblený obdélník 79"/>
          <p:cNvSpPr/>
          <p:nvPr/>
        </p:nvSpPr>
        <p:spPr>
          <a:xfrm>
            <a:off x="1242025" y="1939133"/>
            <a:ext cx="2630107" cy="896497"/>
          </a:xfrm>
          <a:prstGeom prst="roundRect">
            <a:avLst/>
          </a:prstGeom>
          <a:solidFill>
            <a:srgbClr val="FFFF00"/>
          </a:solidFill>
          <a:ln w="47625"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177522" y="1944561"/>
            <a:ext cx="2630107" cy="375766"/>
          </a:xfrm>
          <a:prstGeom prst="roundRect">
            <a:avLst/>
          </a:prstGeom>
          <a:solidFill>
            <a:srgbClr val="FFFF00"/>
          </a:solidFill>
          <a:ln w="47625">
            <a:solidFill>
              <a:srgbClr val="FFFF00"/>
            </a:solidFill>
          </a:ln>
          <a:effectLst>
            <a:glow rad="228600">
              <a:srgbClr val="FFFF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0"/>
            <a:ext cx="1210426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8276" y="116632"/>
            <a:ext cx="6995896" cy="642039"/>
          </a:xfrm>
        </p:spPr>
        <p:txBody>
          <a:bodyPr>
            <a:normAutofit/>
          </a:bodyPr>
          <a:lstStyle/>
          <a:p>
            <a:pPr algn="l"/>
            <a:r>
              <a:rPr lang="cs-CZ" sz="3000" dirty="0" smtClean="0"/>
              <a:t>Pozoruj červené kuličky a příklady.</a:t>
            </a:r>
            <a:endParaRPr lang="cs-CZ" sz="3000" dirty="0"/>
          </a:p>
        </p:txBody>
      </p:sp>
      <p:sp>
        <p:nvSpPr>
          <p:cNvPr id="3" name="Ovál 2"/>
          <p:cNvSpPr>
            <a:spLocks noChangeAspect="1"/>
          </p:cNvSpPr>
          <p:nvPr/>
        </p:nvSpPr>
        <p:spPr>
          <a:xfrm>
            <a:off x="3338125" y="1960327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" name="Ovál 114"/>
          <p:cNvSpPr>
            <a:spLocks noChangeAspect="1"/>
          </p:cNvSpPr>
          <p:nvPr/>
        </p:nvSpPr>
        <p:spPr>
          <a:xfrm>
            <a:off x="1271345" y="1944561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7" name="Ovál 116"/>
          <p:cNvSpPr>
            <a:spLocks noChangeAspect="1"/>
          </p:cNvSpPr>
          <p:nvPr/>
        </p:nvSpPr>
        <p:spPr>
          <a:xfrm>
            <a:off x="1790831" y="1960328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" name="Ovál 121"/>
          <p:cNvSpPr>
            <a:spLocks noChangeAspect="1"/>
          </p:cNvSpPr>
          <p:nvPr/>
        </p:nvSpPr>
        <p:spPr>
          <a:xfrm>
            <a:off x="2839923" y="1970665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7" name="Ovál 126"/>
          <p:cNvSpPr>
            <a:spLocks noChangeAspect="1"/>
          </p:cNvSpPr>
          <p:nvPr/>
        </p:nvSpPr>
        <p:spPr>
          <a:xfrm>
            <a:off x="2306260" y="1954900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0" name="Ovál 129"/>
          <p:cNvSpPr>
            <a:spLocks noChangeAspect="1"/>
          </p:cNvSpPr>
          <p:nvPr/>
        </p:nvSpPr>
        <p:spPr>
          <a:xfrm>
            <a:off x="3338125" y="2860828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1" name="Ovál 130"/>
          <p:cNvSpPr>
            <a:spLocks noChangeAspect="1"/>
          </p:cNvSpPr>
          <p:nvPr/>
        </p:nvSpPr>
        <p:spPr>
          <a:xfrm>
            <a:off x="1273225" y="2867034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2" name="Ovál 131"/>
          <p:cNvSpPr>
            <a:spLocks noChangeAspect="1"/>
          </p:cNvSpPr>
          <p:nvPr/>
        </p:nvSpPr>
        <p:spPr>
          <a:xfrm>
            <a:off x="1790831" y="2867034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3" name="Ovál 132"/>
          <p:cNvSpPr>
            <a:spLocks noChangeAspect="1"/>
          </p:cNvSpPr>
          <p:nvPr/>
        </p:nvSpPr>
        <p:spPr>
          <a:xfrm>
            <a:off x="2839923" y="2867034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4" name="Ovál 133"/>
          <p:cNvSpPr>
            <a:spLocks noChangeAspect="1"/>
          </p:cNvSpPr>
          <p:nvPr/>
        </p:nvSpPr>
        <p:spPr>
          <a:xfrm>
            <a:off x="2311631" y="2867034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>
            <a:spLocks noChangeAspect="1"/>
          </p:cNvSpPr>
          <p:nvPr/>
        </p:nvSpPr>
        <p:spPr>
          <a:xfrm>
            <a:off x="3338125" y="2407196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>
            <a:spLocks noChangeAspect="1"/>
          </p:cNvSpPr>
          <p:nvPr/>
        </p:nvSpPr>
        <p:spPr>
          <a:xfrm>
            <a:off x="1273225" y="2416863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>
            <a:spLocks noChangeAspect="1"/>
          </p:cNvSpPr>
          <p:nvPr/>
        </p:nvSpPr>
        <p:spPr>
          <a:xfrm>
            <a:off x="1790831" y="2416863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>
            <a:spLocks noChangeAspect="1"/>
          </p:cNvSpPr>
          <p:nvPr/>
        </p:nvSpPr>
        <p:spPr>
          <a:xfrm>
            <a:off x="2839923" y="2416863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>
            <a:spLocks noChangeAspect="1"/>
          </p:cNvSpPr>
          <p:nvPr/>
        </p:nvSpPr>
        <p:spPr>
          <a:xfrm>
            <a:off x="2311631" y="2416863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61938" y="2124561"/>
            <a:ext cx="720000" cy="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227168" y="3754987"/>
            <a:ext cx="2452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. 5 = 5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457522" y="2587196"/>
            <a:ext cx="720000" cy="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1214308" y="3723334"/>
            <a:ext cx="2810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. 5 = 10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461938" y="3047034"/>
            <a:ext cx="720000" cy="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1186483" y="3723334"/>
            <a:ext cx="2810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 . 5 = 15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5" name="Nadpis 1"/>
          <p:cNvSpPr txBox="1">
            <a:spLocks/>
          </p:cNvSpPr>
          <p:nvPr/>
        </p:nvSpPr>
        <p:spPr>
          <a:xfrm>
            <a:off x="1186590" y="625439"/>
            <a:ext cx="6995896" cy="6420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Teď pozoruj zelené kuličky a příklady.</a:t>
            </a:r>
            <a:endParaRPr lang="cs-CZ" sz="3000" dirty="0"/>
          </a:p>
        </p:txBody>
      </p:sp>
      <p:sp>
        <p:nvSpPr>
          <p:cNvPr id="58" name="Ovál 57"/>
          <p:cNvSpPr>
            <a:spLocks noChangeAspect="1"/>
          </p:cNvSpPr>
          <p:nvPr/>
        </p:nvSpPr>
        <p:spPr>
          <a:xfrm>
            <a:off x="7308304" y="1948862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vál 58"/>
          <p:cNvSpPr>
            <a:spLocks noChangeAspect="1"/>
          </p:cNvSpPr>
          <p:nvPr/>
        </p:nvSpPr>
        <p:spPr>
          <a:xfrm>
            <a:off x="5241524" y="1933096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>
            <a:spLocks noChangeAspect="1"/>
          </p:cNvSpPr>
          <p:nvPr/>
        </p:nvSpPr>
        <p:spPr>
          <a:xfrm>
            <a:off x="5761010" y="1948863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vál 60"/>
          <p:cNvSpPr>
            <a:spLocks noChangeAspect="1"/>
          </p:cNvSpPr>
          <p:nvPr/>
        </p:nvSpPr>
        <p:spPr>
          <a:xfrm>
            <a:off x="6810102" y="1959200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vál 61"/>
          <p:cNvSpPr>
            <a:spLocks noChangeAspect="1"/>
          </p:cNvSpPr>
          <p:nvPr/>
        </p:nvSpPr>
        <p:spPr>
          <a:xfrm>
            <a:off x="6276439" y="1943435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vál 62"/>
          <p:cNvSpPr>
            <a:spLocks noChangeAspect="1"/>
          </p:cNvSpPr>
          <p:nvPr/>
        </p:nvSpPr>
        <p:spPr>
          <a:xfrm>
            <a:off x="7308304" y="2849363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>
            <a:spLocks noChangeAspect="1"/>
          </p:cNvSpPr>
          <p:nvPr/>
        </p:nvSpPr>
        <p:spPr>
          <a:xfrm>
            <a:off x="5243404" y="2855569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vál 64"/>
          <p:cNvSpPr>
            <a:spLocks noChangeAspect="1"/>
          </p:cNvSpPr>
          <p:nvPr/>
        </p:nvSpPr>
        <p:spPr>
          <a:xfrm>
            <a:off x="5761010" y="2855569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vál 65"/>
          <p:cNvSpPr>
            <a:spLocks noChangeAspect="1"/>
          </p:cNvSpPr>
          <p:nvPr/>
        </p:nvSpPr>
        <p:spPr>
          <a:xfrm>
            <a:off x="6810102" y="2855569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vál 66"/>
          <p:cNvSpPr>
            <a:spLocks noChangeAspect="1"/>
          </p:cNvSpPr>
          <p:nvPr/>
        </p:nvSpPr>
        <p:spPr>
          <a:xfrm>
            <a:off x="6281810" y="2855569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vál 67"/>
          <p:cNvSpPr>
            <a:spLocks noChangeAspect="1"/>
          </p:cNvSpPr>
          <p:nvPr/>
        </p:nvSpPr>
        <p:spPr>
          <a:xfrm>
            <a:off x="7308304" y="2395731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vál 68"/>
          <p:cNvSpPr>
            <a:spLocks noChangeAspect="1"/>
          </p:cNvSpPr>
          <p:nvPr/>
        </p:nvSpPr>
        <p:spPr>
          <a:xfrm>
            <a:off x="5243404" y="2405398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vál 69"/>
          <p:cNvSpPr>
            <a:spLocks noChangeAspect="1"/>
          </p:cNvSpPr>
          <p:nvPr/>
        </p:nvSpPr>
        <p:spPr>
          <a:xfrm>
            <a:off x="5761010" y="2405398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vál 70"/>
          <p:cNvSpPr>
            <a:spLocks noChangeAspect="1"/>
          </p:cNvSpPr>
          <p:nvPr/>
        </p:nvSpPr>
        <p:spPr>
          <a:xfrm>
            <a:off x="6810102" y="2405398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vál 71"/>
          <p:cNvSpPr>
            <a:spLocks noChangeAspect="1"/>
          </p:cNvSpPr>
          <p:nvPr/>
        </p:nvSpPr>
        <p:spPr>
          <a:xfrm>
            <a:off x="6281810" y="2405398"/>
            <a:ext cx="360000" cy="360000"/>
          </a:xfrm>
          <a:prstGeom prst="ellipse">
            <a:avLst/>
          </a:prstGeom>
          <a:solidFill>
            <a:srgbClr val="33CC33"/>
          </a:solidFill>
          <a:ln>
            <a:noFill/>
          </a:ln>
          <a:scene3d>
            <a:camera prst="orthographicFront"/>
            <a:lightRig rig="twoPt" dir="t"/>
          </a:scene3d>
          <a:sp3d prstMaterial="dkEdge">
            <a:bevelT/>
            <a:bevelB w="165100" prst="coolSlant"/>
            <a:extrusionClr>
              <a:srgbClr val="FF0000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3" name="Přímá spojnice se šipkou 72"/>
          <p:cNvCxnSpPr/>
          <p:nvPr/>
        </p:nvCxnSpPr>
        <p:spPr>
          <a:xfrm>
            <a:off x="5409158" y="1304784"/>
            <a:ext cx="0" cy="559877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>
            <a:off x="5953106" y="1315294"/>
            <a:ext cx="0" cy="559877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>
            <a:off x="6459219" y="1315123"/>
            <a:ext cx="0" cy="559877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>
            <a:off x="6974226" y="1325633"/>
            <a:ext cx="0" cy="559877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/>
          <p:nvPr/>
        </p:nvCxnSpPr>
        <p:spPr>
          <a:xfrm>
            <a:off x="7438417" y="1330888"/>
            <a:ext cx="0" cy="559877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7" name="Obdélník 86"/>
          <p:cNvSpPr/>
          <p:nvPr/>
        </p:nvSpPr>
        <p:spPr>
          <a:xfrm>
            <a:off x="5229980" y="3723334"/>
            <a:ext cx="2452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. 3 = 3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5221453" y="3754987"/>
            <a:ext cx="2452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. 3 = 6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5215388" y="3754987"/>
            <a:ext cx="2452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. 3 = 9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5167224" y="3734936"/>
            <a:ext cx="2810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 . 3 = 12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5163555" y="3734936"/>
            <a:ext cx="2810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. 3 = 15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960" y="4797152"/>
            <a:ext cx="162877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Zaoblený obdélníkový popisek 15"/>
          <p:cNvSpPr/>
          <p:nvPr/>
        </p:nvSpPr>
        <p:spPr>
          <a:xfrm>
            <a:off x="364574" y="5290965"/>
            <a:ext cx="6124383" cy="612648"/>
          </a:xfrm>
          <a:prstGeom prst="wedgeRoundRectCallout">
            <a:avLst>
              <a:gd name="adj1" fmla="val 69961"/>
              <a:gd name="adj2" fmla="val 41914"/>
              <a:gd name="adj3" fmla="val 16667"/>
            </a:avLst>
          </a:prstGeom>
          <a:solidFill>
            <a:schemeClr val="accent6">
              <a:lumMod val="40000"/>
              <a:lumOff val="60000"/>
              <a:alpha val="58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Jé</a:t>
            </a: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proč je </a:t>
            </a:r>
            <a:r>
              <a:rPr lang="cs-CZ" sz="2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výsledek obou </a:t>
            </a:r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příkladů stejný.</a:t>
            </a:r>
            <a:endParaRPr lang="cs-CZ" sz="2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473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2" dur="125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6" dur="12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0" dur="12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4" dur="12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5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9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3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7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1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0" dur="1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6" dur="1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0" dur="1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4" dur="1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8" dur="1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2" dur="1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1" dur="1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4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4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4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4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0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3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6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9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2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8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1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4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4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3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41" dur="125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45" dur="125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49" dur="12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4" dur="1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6" dur="12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0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4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3" dur="1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9" dur="12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3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7" dur="125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6" dur="1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32" dur="12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36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40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1" fill="hold">
                      <p:stCondLst>
                        <p:cond delay="indefinite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9" dur="1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8" fill="hold">
                      <p:stCondLst>
                        <p:cond delay="indefinite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2" fill="hold">
                      <p:stCondLst>
                        <p:cond delay="indefinite"/>
                      </p:stCondLst>
                      <p:childTnLst>
                        <p:par>
                          <p:cTn id="363" fill="hold">
                            <p:stCondLst>
                              <p:cond delay="0"/>
                            </p:stCondLst>
                            <p:childTnLst>
                              <p:par>
                                <p:cTn id="364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5" dur="1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9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73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4" fill="hold">
                      <p:stCondLst>
                        <p:cond delay="indefinite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16" presetClass="entr" presetSubtype="37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2" dur="1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9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5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6" fill="hold">
                      <p:stCondLst>
                        <p:cond delay="indefinite"/>
                      </p:stCondLst>
                      <p:childTnLst>
                        <p:par>
                          <p:cTn id="397" fill="hold">
                            <p:stCondLst>
                              <p:cond delay="0"/>
                            </p:stCondLst>
                            <p:childTnLst>
                              <p:par>
                                <p:cTn id="398" presetID="22" presetClass="entr" presetSubtype="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0" dur="3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 animBg="1"/>
      <p:bldP spid="85" grpId="1" animBg="1"/>
      <p:bldP spid="86" grpId="0" animBg="1"/>
      <p:bldP spid="84" grpId="0" animBg="1"/>
      <p:bldP spid="84" grpId="1" animBg="1"/>
      <p:bldP spid="83" grpId="0" animBg="1"/>
      <p:bldP spid="83" grpId="1" animBg="1"/>
      <p:bldP spid="82" grpId="0" animBg="1"/>
      <p:bldP spid="82" grpId="1" animBg="1"/>
      <p:bldP spid="81" grpId="0" animBg="1"/>
      <p:bldP spid="80" grpId="0" animBg="1"/>
      <p:bldP spid="80" grpId="1" animBg="1"/>
      <p:bldP spid="14" grpId="0" animBg="1"/>
      <p:bldP spid="14" grpId="1" animBg="1"/>
      <p:bldP spid="2" grpId="0"/>
      <p:bldP spid="3" grpId="0" animBg="1"/>
      <p:bldP spid="3" grpId="1" animBg="1"/>
      <p:bldP spid="115" grpId="0" animBg="1"/>
      <p:bldP spid="115" grpId="1" animBg="1"/>
      <p:bldP spid="117" grpId="0" animBg="1"/>
      <p:bldP spid="117" grpId="1" animBg="1"/>
      <p:bldP spid="122" grpId="0" animBg="1"/>
      <p:bldP spid="122" grpId="1" animBg="1"/>
      <p:bldP spid="127" grpId="0" animBg="1"/>
      <p:bldP spid="127" grpId="1" animBg="1"/>
      <p:bldP spid="130" grpId="0" animBg="1"/>
      <p:bldP spid="130" grpId="1" animBg="1"/>
      <p:bldP spid="131" grpId="0" animBg="1"/>
      <p:bldP spid="131" grpId="1" animBg="1"/>
      <p:bldP spid="132" grpId="0" animBg="1"/>
      <p:bldP spid="132" grpId="1" animBg="1"/>
      <p:bldP spid="133" grpId="0" animBg="1"/>
      <p:bldP spid="133" grpId="1" animBg="1"/>
      <p:bldP spid="134" grpId="0" animBg="1"/>
      <p:bldP spid="134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9" grpId="0"/>
      <p:bldP spid="29" grpId="1"/>
      <p:bldP spid="32" grpId="0"/>
      <p:bldP spid="32" grpId="1"/>
      <p:bldP spid="35" grpId="0"/>
      <p:bldP spid="55" grpId="0"/>
      <p:bldP spid="58" grpId="0" animBg="1"/>
      <p:bldP spid="58" grpId="1" animBg="1"/>
      <p:bldP spid="59" grpId="0" animBg="1"/>
      <p:bldP spid="59" grpId="1" animBg="1"/>
      <p:bldP spid="60" grpId="0" animBg="1"/>
      <p:bldP spid="60" grpId="1" animBg="1"/>
      <p:bldP spid="61" grpId="0" animBg="1"/>
      <p:bldP spid="61" grpId="1" animBg="1"/>
      <p:bldP spid="62" grpId="0" animBg="1"/>
      <p:bldP spid="62" grpId="1" animBg="1"/>
      <p:bldP spid="63" grpId="0" animBg="1"/>
      <p:bldP spid="63" grpId="1" animBg="1"/>
      <p:bldP spid="64" grpId="0" animBg="1"/>
      <p:bldP spid="64" grpId="1" animBg="1"/>
      <p:bldP spid="65" grpId="0" animBg="1"/>
      <p:bldP spid="65" grpId="1" animBg="1"/>
      <p:bldP spid="66" grpId="0" animBg="1"/>
      <p:bldP spid="66" grpId="1" animBg="1"/>
      <p:bldP spid="67" grpId="0" animBg="1"/>
      <p:bldP spid="67" grpId="1" animBg="1"/>
      <p:bldP spid="68" grpId="0" animBg="1"/>
      <p:bldP spid="68" grpId="1" animBg="1"/>
      <p:bldP spid="69" grpId="0" animBg="1"/>
      <p:bldP spid="69" grpId="1" animBg="1"/>
      <p:bldP spid="70" grpId="0" animBg="1"/>
      <p:bldP spid="70" grpId="1" animBg="1"/>
      <p:bldP spid="71" grpId="0" animBg="1"/>
      <p:bldP spid="71" grpId="1" animBg="1"/>
      <p:bldP spid="72" grpId="0" animBg="1"/>
      <p:bldP spid="72" grpId="1" animBg="1"/>
      <p:bldP spid="87" grpId="0"/>
      <p:bldP spid="87" grpId="1"/>
      <p:bldP spid="88" grpId="0"/>
      <p:bldP spid="88" grpId="1"/>
      <p:bldP spid="89" grpId="0"/>
      <p:bldP spid="89" grpId="1"/>
      <p:bldP spid="90" grpId="0"/>
      <p:bldP spid="90" grpId="1"/>
      <p:bldP spid="92" grpId="0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65" y="5373216"/>
            <a:ext cx="2095500" cy="127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0"/>
            <a:ext cx="1210426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1443" y="0"/>
            <a:ext cx="7932000" cy="642039"/>
          </a:xfrm>
        </p:spPr>
        <p:txBody>
          <a:bodyPr>
            <a:normAutofit/>
          </a:bodyPr>
          <a:lstStyle/>
          <a:p>
            <a:pPr algn="l"/>
            <a:r>
              <a:rPr lang="cs-CZ" sz="3000" dirty="0" smtClean="0"/>
              <a:t>Nejdříve si pojmenujeme čísla při násobení. </a:t>
            </a:r>
            <a:endParaRPr lang="cs-CZ" sz="3000" dirty="0"/>
          </a:p>
        </p:txBody>
      </p:sp>
      <p:sp>
        <p:nvSpPr>
          <p:cNvPr id="4" name="Obdélník 3"/>
          <p:cNvSpPr/>
          <p:nvPr/>
        </p:nvSpPr>
        <p:spPr>
          <a:xfrm>
            <a:off x="1885229" y="1784847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679C1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solidFill>
                <a:srgbClr val="679C1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82626" y="1784847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59393" y="1765071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52633" y="1784847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25425" y="1772816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0066CC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15</a:t>
            </a:r>
            <a:endParaRPr lang="cs-CZ" sz="5400" b="1" cap="none" spc="50" dirty="0">
              <a:ln w="11430"/>
              <a:solidFill>
                <a:srgbClr val="0066CC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01443" y="2740133"/>
            <a:ext cx="19811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679C1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činitel</a:t>
            </a:r>
            <a:endParaRPr lang="cs-CZ" sz="5400" b="1" cap="none" spc="50" dirty="0">
              <a:ln w="11430"/>
              <a:solidFill>
                <a:srgbClr val="679C1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414808" y="2714465"/>
            <a:ext cx="19811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činitel</a:t>
            </a:r>
            <a:endParaRPr lang="cs-CZ" sz="5400" b="1" cap="none" spc="50" dirty="0">
              <a:ln w="11430"/>
              <a:solidFill>
                <a:srgbClr val="FF0066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887595" y="2740133"/>
            <a:ext cx="2074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0066CC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součin</a:t>
            </a:r>
            <a:endParaRPr lang="cs-CZ" sz="5400" b="1" cap="none" spc="50" dirty="0">
              <a:ln w="11430"/>
              <a:solidFill>
                <a:srgbClr val="0066CC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1101443" y="476673"/>
            <a:ext cx="7932000" cy="648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Čísla, která násobíme, </a:t>
            </a:r>
            <a:endParaRPr lang="cs-CZ" sz="3000" dirty="0"/>
          </a:p>
        </p:txBody>
      </p:sp>
      <p:sp>
        <p:nvSpPr>
          <p:cNvPr id="41" name="Obdélník 40"/>
          <p:cNvSpPr/>
          <p:nvPr/>
        </p:nvSpPr>
        <p:spPr>
          <a:xfrm>
            <a:off x="3109295" y="1767806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479302" y="176780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048" name="Skupina 2047"/>
          <p:cNvGrpSpPr/>
          <p:nvPr/>
        </p:nvGrpSpPr>
        <p:grpSpPr>
          <a:xfrm>
            <a:off x="1128112" y="1767806"/>
            <a:ext cx="1981183" cy="1878616"/>
            <a:chOff x="1128112" y="1767806"/>
            <a:chExt cx="1981183" cy="1878616"/>
          </a:xfrm>
        </p:grpSpPr>
        <p:sp>
          <p:nvSpPr>
            <p:cNvPr id="40" name="Obdélník 39"/>
            <p:cNvSpPr/>
            <p:nvPr/>
          </p:nvSpPr>
          <p:spPr>
            <a:xfrm>
              <a:off x="1911898" y="1767806"/>
              <a:ext cx="542136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solidFill>
                    <a:srgbClr val="679C10"/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3</a:t>
              </a:r>
              <a:endParaRPr lang="cs-CZ" sz="5400" b="1" cap="none" spc="50" dirty="0">
                <a:ln w="11430"/>
                <a:solidFill>
                  <a:srgbClr val="679C1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1128112" y="2723092"/>
              <a:ext cx="198118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solidFill>
                    <a:srgbClr val="679C10"/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činitel</a:t>
              </a:r>
              <a:endParaRPr lang="cs-CZ" sz="5400" b="1" cap="none" spc="50" dirty="0">
                <a:ln w="11430"/>
                <a:solidFill>
                  <a:srgbClr val="679C1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441477" y="1748030"/>
            <a:ext cx="1981183" cy="1872724"/>
            <a:chOff x="3441477" y="1748030"/>
            <a:chExt cx="1981183" cy="1872724"/>
          </a:xfrm>
        </p:grpSpPr>
        <p:sp>
          <p:nvSpPr>
            <p:cNvPr id="42" name="Obdélník 41"/>
            <p:cNvSpPr/>
            <p:nvPr/>
          </p:nvSpPr>
          <p:spPr>
            <a:xfrm>
              <a:off x="4286062" y="1748030"/>
              <a:ext cx="542136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solidFill>
                    <a:srgbClr val="FF0066"/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5</a:t>
              </a:r>
              <a:endParaRPr lang="cs-CZ" sz="5400" b="1" cap="none" spc="50" dirty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3441477" y="2697424"/>
              <a:ext cx="198118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solidFill>
                    <a:srgbClr val="FF0066"/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činitel</a:t>
              </a:r>
              <a:endParaRPr lang="cs-CZ" sz="5400" b="1" cap="none" spc="50" dirty="0">
                <a:ln w="11430"/>
                <a:solidFill>
                  <a:srgbClr val="FF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049" name="Skupina 2048"/>
          <p:cNvGrpSpPr/>
          <p:nvPr/>
        </p:nvGrpSpPr>
        <p:grpSpPr>
          <a:xfrm>
            <a:off x="5914264" y="1755775"/>
            <a:ext cx="2074607" cy="1890647"/>
            <a:chOff x="5914264" y="1755775"/>
            <a:chExt cx="2074607" cy="1890647"/>
          </a:xfrm>
        </p:grpSpPr>
        <p:sp>
          <p:nvSpPr>
            <p:cNvPr id="44" name="Obdélník 43"/>
            <p:cNvSpPr/>
            <p:nvPr/>
          </p:nvSpPr>
          <p:spPr>
            <a:xfrm>
              <a:off x="6552094" y="1755775"/>
              <a:ext cx="89960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solidFill>
                    <a:srgbClr val="0066CC"/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15</a:t>
              </a:r>
              <a:endParaRPr lang="cs-CZ" sz="5400" b="1" cap="none" spc="50" dirty="0">
                <a:ln w="11430"/>
                <a:solidFill>
                  <a:srgbClr val="0066CC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5914264" y="2723092"/>
              <a:ext cx="20746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solidFill>
                    <a:srgbClr val="0066CC"/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součin</a:t>
              </a:r>
              <a:endParaRPr lang="cs-CZ" sz="5400" b="1" cap="none" spc="50" dirty="0">
                <a:ln w="11430"/>
                <a:solidFill>
                  <a:srgbClr val="0066CC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sp>
        <p:nvSpPr>
          <p:cNvPr id="54" name="Nadpis 1"/>
          <p:cNvSpPr txBox="1">
            <a:spLocks/>
          </p:cNvSpPr>
          <p:nvPr/>
        </p:nvSpPr>
        <p:spPr>
          <a:xfrm>
            <a:off x="1048877" y="944724"/>
            <a:ext cx="4243203" cy="648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/>
            <a:r>
              <a:rPr lang="cs-CZ" sz="3000" dirty="0" smtClean="0">
                <a:solidFill>
                  <a:prstClr val="black"/>
                </a:solidFill>
              </a:rPr>
              <a:t>Proto </a:t>
            </a:r>
            <a:r>
              <a:rPr lang="cs-CZ" sz="3000" dirty="0">
                <a:solidFill>
                  <a:prstClr val="black"/>
                </a:solidFill>
              </a:rPr>
              <a:t>je můžeme </a:t>
            </a:r>
            <a:r>
              <a:rPr lang="cs-CZ" sz="3000" dirty="0" smtClean="0">
                <a:solidFill>
                  <a:prstClr val="black"/>
                </a:solidFill>
              </a:rPr>
              <a:t>zaměnit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55" name="Nadpis 1"/>
          <p:cNvSpPr txBox="1">
            <a:spLocks/>
          </p:cNvSpPr>
          <p:nvPr/>
        </p:nvSpPr>
        <p:spPr>
          <a:xfrm>
            <a:off x="4557130" y="466300"/>
            <a:ext cx="4493321" cy="648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mají stejný název  </a:t>
            </a:r>
            <a:endParaRPr lang="cs-CZ" sz="3000" dirty="0"/>
          </a:p>
        </p:txBody>
      </p:sp>
      <p:sp>
        <p:nvSpPr>
          <p:cNvPr id="60" name="Nadpis 1"/>
          <p:cNvSpPr txBox="1">
            <a:spLocks/>
          </p:cNvSpPr>
          <p:nvPr/>
        </p:nvSpPr>
        <p:spPr>
          <a:xfrm>
            <a:off x="7306872" y="465093"/>
            <a:ext cx="1815895" cy="648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- </a:t>
            </a:r>
            <a:r>
              <a:rPr lang="cs-CZ" sz="3000" b="1" dirty="0" smtClean="0"/>
              <a:t>činitel</a:t>
            </a:r>
            <a:r>
              <a:rPr lang="cs-CZ" sz="3000" dirty="0" smtClean="0"/>
              <a:t>. </a:t>
            </a:r>
            <a:endParaRPr lang="cs-CZ" sz="3000" dirty="0"/>
          </a:p>
        </p:txBody>
      </p:sp>
      <p:sp>
        <p:nvSpPr>
          <p:cNvPr id="61" name="Nadpis 1"/>
          <p:cNvSpPr txBox="1">
            <a:spLocks/>
          </p:cNvSpPr>
          <p:nvPr/>
        </p:nvSpPr>
        <p:spPr>
          <a:xfrm>
            <a:off x="5014877" y="958547"/>
            <a:ext cx="3965998" cy="648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/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>
                <a:solidFill>
                  <a:prstClr val="black"/>
                </a:solidFill>
              </a:rPr>
              <a:t>a </a:t>
            </a:r>
            <a:r>
              <a:rPr lang="cs-CZ" sz="3000" dirty="0" smtClean="0">
                <a:solidFill>
                  <a:prstClr val="black"/>
                </a:solidFill>
              </a:rPr>
              <a:t>výsledek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65" name="Zaoblený obdélníkový popisek 64"/>
          <p:cNvSpPr/>
          <p:nvPr/>
        </p:nvSpPr>
        <p:spPr>
          <a:xfrm>
            <a:off x="2456737" y="5705067"/>
            <a:ext cx="3558289" cy="612648"/>
          </a:xfrm>
          <a:prstGeom prst="wedgeRoundRectCallout">
            <a:avLst>
              <a:gd name="adj1" fmla="val -62869"/>
              <a:gd name="adj2" fmla="val 52207"/>
              <a:gd name="adj3" fmla="val 16667"/>
            </a:avLst>
          </a:prstGeom>
          <a:solidFill>
            <a:schemeClr val="accent6">
              <a:lumMod val="40000"/>
              <a:lumOff val="60000"/>
              <a:alpha val="58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Hurááá, už to chápu!</a:t>
            </a:r>
            <a:endParaRPr lang="cs-CZ" sz="27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6846660" y="1184995"/>
            <a:ext cx="2284422" cy="6248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>
                <a:solidFill>
                  <a:prstClr val="black"/>
                </a:solidFill>
              </a:rPr>
              <a:t>se </a:t>
            </a:r>
            <a:r>
              <a:rPr lang="cs-CZ" sz="3000" dirty="0">
                <a:solidFill>
                  <a:prstClr val="black"/>
                </a:solidFill>
              </a:rPr>
              <a:t>nezmění.</a:t>
            </a:r>
          </a:p>
          <a:p>
            <a:pPr lvl="0" algn="l"/>
            <a:endParaRPr lang="cs-CZ" sz="3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1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1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6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9" dur="1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0" dur="1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1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2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mph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6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35" presetClass="emph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8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35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6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9" dur="1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0" dur="1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1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2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35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35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6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9" dur="1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0" dur="1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1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2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6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7" dur="1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8" dur="1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9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0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0" presetClass="path" presetSubtype="0" accel="50000" decel="5000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-0.00278 -0.0595 C -0.01666 -0.0588 -0.03055 -0.0595 -0.04409 -0.05741 C -0.04844 -0.05625 -0.05156 -0.05093 -0.05521 -0.04792 C -0.05677 -0.04676 -0.0592 -0.047 -0.06076 -0.04584 C -0.06475 -0.04329 -0.07187 -0.03681 -0.07187 -0.03658 C -0.07708 -0.01829 -0.07326 -0.00093 -0.06076 0.01087 C -0.05937 0.01226 -0.04653 0.02291 -0.04236 0.02638 C -0.03906 0.02916 -0.0309 0.03101 -0.0309 0.03125 C -0.02725 0.03055 -0.02309 0.03101 -0.01962 0.02916 C -0.01302 0.02407 -0.02135 0.00763 -0.02534 0.00416 C -0.03576 -0.00579 -0.04809 -0.01551 -0.06076 -0.02107 C -0.08923 -0.01968 -0.1059 -0.02107 -0.12986 -0.01204 C -0.13559 -0.0051 -0.13975 0.00277 -0.14496 0.01087 C -0.14948 0.028 -0.14323 0.00671 -0.15052 0.02407 C -0.15573 0.03703 -0.15885 0.05347 -0.16163 0.06736 C -0.16111 0.078 -0.16128 0.08865 -0.15972 0.09907 C -0.15764 0.11273 -0.13767 0.12453 -0.12795 0.12847 C -0.11597 0.12662 -0.11024 0.12893 -0.10382 0.11736 C -0.10312 0.11504 -0.10191 0.11273 -0.10191 0.11064 C -0.10191 0.10069 -0.10278 0.09074 -0.10382 0.08125 C -0.10555 0.06273 -0.12239 0.06064 -0.13368 0.05347 C -0.15416 0.05416 -0.17482 0.05462 -0.19531 0.05601 C -0.20052 0.05648 -0.20208 0.06018 -0.20659 0.06296 C -0.21198 0.06643 -0.21771 0.06851 -0.22326 0.07175 C -0.22969 0.07569 -0.23403 0.08287 -0.2401 0.08773 C -0.2434 0.09976 -0.24722 0.11111 -0.2533 0.12175 C -0.25555 0.13078 -0.25729 0.13958 -0.25885 0.14907 C -0.26024 0.18148 -0.25764 0.21805 -0.26614 0.24884 C -0.26823 0.26828 -0.26805 0.25925 -0.26805 0.27662 " pathEditMode="relative" rAng="0" ptsTypes="ffffffffffffffffffffffffffffA">
                                      <p:cBhvr>
                                        <p:cTn id="1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81" y="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43 0.02639 C 0.00208 0.02338 0.00417 0.02199 0.00955 0.02037 C 0.01302 0.01875 0.01997 0.01759 0.01997 0.01782 C 0.02361 0.02199 0.02639 0.02685 0.02847 0.03287 C 0.02795 0.04167 0.02951 0.05093 0.02674 0.05972 C 0.02535 0.06389 0.01997 0.0662 0.01649 0.06898 C 0.00694 0.07801 -0.00191 0.08287 -0.01458 0.08657 C -0.02031 0.08634 -0.02656 0.0875 -0.03177 0.08519 C -0.03368 0.08426 -0.0283 0.08287 -0.02656 0.08194 C -0.02049 0.0787 -0.02049 0.07894 -0.01458 0.07708 C 0.01215 0.07801 0.02361 0.07569 0.0441 0.08194 C 0.04774 0.08727 0.05052 0.0919 0.0526 0.09769 C 0.05191 0.10949 0.05556 0.12245 0.04931 0.13241 C 0.04097 0.1463 0.01233 0.16713 -0.00417 0.17245 C -0.01632 0.18079 -0.03246 0.18125 -0.0474 0.18356 C -0.05486 0.18333 -0.06354 0.18565 -0.06979 0.18171 C -0.07326 0.17963 -0.06979 0.17454 -0.06806 0.1706 C -0.06562 0.16574 -0.05087 0.16481 -0.0474 0.16458 C -0.01944 0.16551 0.00451 0.16088 0.02847 0.17245 C 0.0316 0.17685 0.03316 0.17801 0.03542 0.18356 C 0.03681 0.18657 0.03889 0.19306 0.03889 0.19329 C 0.03715 0.21574 0.03993 0.21528 0.02847 0.23125 C 0.025 0.23588 0.01476 0.24236 0.01476 0.24259 C 0.01007 0.24884 0.00764 0.24745 0.00087 0.25185 C -0.00139 0.25903 -0.00208 0.25787 -0.00937 0.25787 " pathEditMode="relative" rAng="0" ptsTypes="ffffffffffffffffffffffffA">
                                      <p:cBhvr>
                                        <p:cTn id="14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" y="1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0" presetClass="path" presetSubtype="0" accel="50000" decel="5000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0.00035 -0.06829 C -0.02118 -0.0713 -0.02014 -0.06598 -0.02274 -0.09422 C -0.01979 -0.10625 -0.01441 -0.10672 -0.00555 -0.11088 C -0.00382 -0.11158 -0.00035 -0.11297 -0.00035 -0.11274 C 0.0059 -0.1125 0.02691 -0.11528 0.03767 -0.10857 C 0.0507 -0.10047 0.0507 -0.09977 0.06181 -0.08936 C 0.06354 -0.08774 0.06684 -0.08473 0.06684 -0.08449 C 0.07014 -0.07801 0.07865 -0.06459 0.08073 -0.05625 C 0.08472 -0.03982 0.08299 -0.04699 0.08594 -0.03496 C 0.08646 -0.03264 0.08767 -0.02778 0.08767 -0.02755 C 0.08715 -0.01297 0.08733 0.00208 0.08594 0.01713 C 0.0849 0.02916 0.08195 0.02824 0.07726 0.03611 C 0.07326 0.04259 0.07431 0.04513 0.06858 0.05023 C 0.06129 0.05694 0.04271 0.05972 0.0342 0.06203 C -0.00312 0.0574 0.00035 0.06435 -0.02274 0.04328 C -0.03108 0.02592 -0.02708 -0.0132 -0.01076 -0.02084 C -0.00347 -0.03079 0.00556 -0.03287 0.01511 -0.0375 C 0.01684 -0.0382 0.01858 -0.03912 0.02031 -0.03982 C 0.02205 -0.04051 0.02552 -0.04213 0.02552 -0.0419 C 0.0658 -0.04051 0.075 -0.04098 0.10486 -0.03496 C 0.11615 -0.02894 0.12813 -0.02686 0.13924 -0.02084 C 0.15886 -0.00996 0.18108 0.0037 0.19618 0.0243 C 0.19896 0.03588 0.20382 0.04583 0.2066 0.0574 C 0.20538 0.08935 0.20938 0.11412 0.18924 0.1331 C 0.18333 0.13865 0.17309 0.1493 0.16684 0.15208 C 0.16337 0.15393 0.1566 0.15694 0.1566 0.15717 C 0.13299 0.15625 0.10938 0.15671 0.08594 0.15463 C 0.07847 0.15393 0.07379 0.12824 0.07379 0.12847 C 0.07431 0.12106 0.07379 0.11365 0.07552 0.10717 C 0.07813 0.09629 0.08629 0.08726 0.09271 0.08101 C 0.09826 0.06967 0.11059 0.06296 0.12031 0.05972 C 0.1316 0.04976 0.1434 0.04976 0.1566 0.04791 C 0.17778 0.04861 0.19913 0.04884 0.22031 0.05023 C 0.23542 0.05138 0.25052 0.06713 0.26181 0.0787 C 0.28837 0.10648 0.30469 0.1449 0.31511 0.18773 C 0.31458 0.20509 0.31476 0.22245 0.31337 0.23958 C 0.31094 0.27245 0.28333 0.27754 0.26511 0.28009 C 0.25608 0.27731 0.25955 0.27754 0.25486 0.27754 " pathEditMode="relative" rAng="0" ptsTypes="fffffffffffffffffffffffffffffffffffffA">
                                      <p:cBhvr>
                                        <p:cTn id="154" dur="2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36" y="1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6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9" dur="1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0" dur="1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1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2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35" presetClass="emph" presetSubtype="0" fill="hold" grpId="3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35" presetClass="emph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6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9" dur="1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0" dur="1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1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2" dur="3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0" presetClass="path" presetSubtype="0" accel="50000" decel="5000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2.22222E-6 -0.00741 C -0.0059 -0.00833 -0.01319 -0.00648 -0.01736 -0.01111 C -0.01857 -0.0125 -0.01823 -0.01528 -0.01909 -0.0169 C -0.01996 -0.01898 -0.02153 -0.02037 -0.02239 -0.02245 C -0.02378 -0.02616 -0.02587 -0.0338 -0.02587 -0.03356 C -0.02534 -0.03773 -0.02552 -0.04167 -0.02413 -0.04537 C -0.02326 -0.04792 -0.02066 -0.04884 -0.01909 -0.05093 C -0.01771 -0.05278 -0.01719 -0.05532 -0.01562 -0.05671 C -0.0125 -0.05949 -0.00225 -0.06319 0.00174 -0.06412 C 0.00747 -0.06389 0.01337 -0.06412 0.01893 -0.0625 C 0.025 -0.06065 0.03091 -0.05093 0.03611 -0.04722 C 0.04271 -0.03657 0.04514 -0.02384 0.05347 -0.01505 C 0.05764 0.00556 0.05191 -0.01898 0.05851 -0.00162 C 0.06059 0.00347 0.06163 0.01759 0.06198 0.02106 C 0.05938 0.04398 0.05295 0.05162 0.03611 0.06481 C 0.03212 0.06782 0.02882 0.07269 0.02413 0.07431 C 0.01719 0.07662 0.00347 0.08194 0.00347 0.08218 C -0.01441 0.08125 -0.03472 0.08588 -0.05 0.07431 C -0.05659 0.06343 -0.05903 0.04213 -0.04653 0.03449 C -0.04288 0.03218 -0.03403 0.03009 -0.02934 0.0287 C -0.0092 0.0294 0.01094 0.02894 0.03091 0.03079 C 0.03455 0.03125 0.04132 0.03449 0.04132 0.03472 C 0.04514 0.03843 0.05018 0.0412 0.05347 0.0456 C 0.05469 0.04745 0.054 0.04977 0.05504 0.05139 C 0.05643 0.05394 0.05851 0.05532 0.06025 0.05718 C 0.0665 0.07755 0.07084 0.11065 0.05504 0.12546 C 0.05261 0.12778 0.04184 0.13218 0.03959 0.1331 C 0.03837 0.13519 0.03785 0.13773 0.03611 0.13889 C 0.03108 0.14213 0.01163 0.14583 0.00677 0.14653 C -0.00816 0.14514 -0.03854 0.15463 -0.04496 0.1331 C -0.04219 0.1213 -0.04462 0.12755 -0.03628 0.11412 C -0.03489 0.11227 -0.03159 0.11343 -0.02934 0.11227 C -0.01909 0.1081 -0.00885 0.10556 0.00174 0.10278 C 0.03889 0.10463 0.05469 0.10093 0.08264 0.12361 C 0.08472 0.13032 0.08768 0.13588 0.08959 0.14282 C 0.09063 0.14653 0.09306 0.15394 0.09306 0.15417 C 0.09618 0.18819 0.09584 0.17361 0.09132 0.22616 C 0.0908 0.23264 0.0882 0.24028 0.08438 0.24537 C 0.07691 0.25509 0.06858 0.26273 0.06025 0.27176 C 0.06007 0.27199 0.0474 0.27662 0.04479 0.27755 C 0.04306 0.27824 0.03959 0.27963 0.03959 0.27986 C 0.02639 0.27894 0.01302 0.28009 -2.22222E-6 0.27755 C -0.00208 0.27708 -0.00347 0.27176 -0.00347 0.27199 " pathEditMode="relative" rAng="0" ptsTypes="ffffffffffffffffffffffffffffffffffffffffffA"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8" y="1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0" presetClass="path" presetSubtype="0" accel="50000" decel="5000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0.01475 -0.07847 C -0.01944 -0.08171 -0.02014 -0.08588 -0.0217 -0.09514 C -0.02031 -0.12616 -0.02274 -0.12153 -0.01111 -0.13356 C -0.00434 -0.13287 0.00295 -0.13519 0.00973 -0.13125 C 0.0132 -0.12894 0.01841 -0.09676 0.02032 -0.09028 C 0.02223 -0.0713 0.02743 -0.04375 0.01806 -0.03056 C 0.01459 -0.00995 0.00382 -0.00648 -0.00538 -0.00417 C -0.01128 -0.00486 -0.01736 -0.0037 -0.02291 -0.00671 C -0.02396 -0.00741 -0.02396 -0.01111 -0.02396 -0.01389 C -0.02396 -0.03657 -0.02396 -0.02778 -0.02066 -0.04005 C -0.01441 -0.06181 -0.0059 -0.0669 0.00521 -0.07153 C 0.01493 -0.0706 0.02466 -0.07037 0.03438 -0.06898 C 0.04184 -0.06806 0.04827 -0.05556 0.05539 -0.05231 C 0.06025 -0.04491 0.06528 -0.03681 0.06945 -0.02847 C 0.07986 -0.00718 0.06094 -0.0375 0.07657 -0.01389 C 0.07795 -0.00394 0.08056 0.00602 0.08334 0.01481 C 0.08316 0.02662 0.08299 0.03889 0.08229 0.05046 C 0.08177 0.05926 0.08021 0.05856 0.07743 0.06505 C 0.07049 0.08194 0.06302 0.08588 0.05191 0.08889 C 0.0349 0.10046 0.00035 0.0919 -0.01111 0.0912 C -0.01979 0.08542 -0.01649 0.09005 -0.0217 0.07917 C -0.02152 0.06968 -0.02239 0.05926 -0.02066 0.05046 C -0.01944 0.04537 -0.0158 0.04421 -0.01354 0.04097 C -0.01059 0.03681 -0.00833 0.03056 -0.00538 0.02662 C -0.00295 0.02361 -3.05556E-6 0.02153 0.00295 0.01968 C 0.00591 0.01736 0.01216 0.01481 0.01216 0.01505 C 0.02188 0.01551 0.0316 0.01574 0.04132 0.01713 C 0.05 0.01829 0.05851 0.02569 0.06702 0.02917 C 0.07275 0.03588 0.07952 0.03958 0.08473 0.04838 C 0.09775 0.0706 0.09983 0.0956 0.10677 0.12477 C 0.10591 0.13495 0.10625 0.14583 0.10434 0.15579 C 0.10382 0.15926 0.09375 0.17292 0.09167 0.17477 C 0.0908 0.17731 0.09063 0.18079 0.08924 0.18194 C 0.08629 0.18472 0.07986 0.18657 0.07986 0.18681 C 0.06702 0.20023 0.08785 0.17963 0.06354 0.1963 C 0.06111 0.19815 0.0566 0.20116 0.0566 0.20139 C 0.04514 0.2 0.03438 0.20486 0.025 0.19144 C 0.02535 0.17894 0.02518 0.16574 0.02604 0.15347 C 0.02674 0.14583 0.03559 0.1412 0.03559 0.14144 C 0.05226 0.14306 0.0691 0.14398 0.08577 0.14606 C 0.08802 0.1463 0.09202 0.15185 0.09393 0.15347 C 0.09618 0.15532 0.10104 0.1581 0.10104 0.15833 C 0.10469 0.16389 0.11059 0.17083 0.11372 0.17963 C 0.11823 0.19097 0.12118 0.20486 0.12431 0.21782 C 0.12483 0.22431 0.1257 0.23056 0.1257 0.23704 C 0.1257 0.24815 0.12535 0.25949 0.12431 0.27037 C 0.12396 0.27384 0.11945 0.28333 0.11841 0.28472 C 0.11129 0.29699 0.09775 0.3 0.08924 0.31088 C 0.0658 0.30972 0.05764 0.3162 0.04132 0.30648 C 0.02952 0.29931 0.0533 0.31204 0.02848 0.29421 C 0.01337 0.28356 -0.00312 0.27037 -0.01944 0.27037 " pathEditMode="relative" rAng="0" ptsTypes="ffffffffffffffffffffffffffffffffffffffffffffffffffA">
                                      <p:cBhvr>
                                        <p:cTn id="198" dur="2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62" y="1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5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2" presetClass="entr" presetSubtype="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0" dur="3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4" grpId="2"/>
      <p:bldP spid="5" grpId="0"/>
      <p:bldP spid="6" grpId="0"/>
      <p:bldP spid="6" grpId="1"/>
      <p:bldP spid="6" grpId="2"/>
      <p:bldP spid="7" grpId="0"/>
      <p:bldP spid="8" grpId="0"/>
      <p:bldP spid="8" grpId="1"/>
      <p:bldP spid="8" grpId="2"/>
      <p:bldP spid="18" grpId="0"/>
      <p:bldP spid="18" grpId="1"/>
      <p:bldP spid="18" grpId="2"/>
      <p:bldP spid="20" grpId="0"/>
      <p:bldP spid="20" grpId="1"/>
      <p:bldP spid="20" grpId="2"/>
      <p:bldP spid="22" grpId="0"/>
      <p:bldP spid="22" grpId="3"/>
      <p:bldP spid="22" grpId="4"/>
      <p:bldP spid="25" grpId="0"/>
      <p:bldP spid="41" grpId="0"/>
      <p:bldP spid="41" grpId="1"/>
      <p:bldP spid="43" grpId="0"/>
      <p:bldP spid="43" grpId="1"/>
      <p:bldP spid="54" grpId="0"/>
      <p:bldP spid="55" grpId="0"/>
      <p:bldP spid="60" grpId="0"/>
      <p:bldP spid="61" grpId="0"/>
      <p:bldP spid="65" grpId="0" animBg="1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Picture 2" descr="C:\Users\KOLA~1\AppData\Local\Temp\MP9004228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06923">
            <a:off x="4848895" y="3004359"/>
            <a:ext cx="725294" cy="104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C:\Users\KOLA~1\AppData\Local\Temp\MP9004228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06923">
            <a:off x="5793529" y="3004358"/>
            <a:ext cx="725294" cy="104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" descr="C:\Users\KOLA~1\AppData\Local\Temp\MP9004228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06923">
            <a:off x="6716586" y="3004359"/>
            <a:ext cx="725294" cy="104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C:\Users\KOLA~1\AppData\Local\Temp\MP9004228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06923">
            <a:off x="7614672" y="2961926"/>
            <a:ext cx="725294" cy="104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" y="0"/>
            <a:ext cx="1210426" cy="12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5566" y="82448"/>
            <a:ext cx="7804906" cy="898280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Násobilku můžeme využít při řešení některých slovních úloh.     </a:t>
            </a:r>
            <a:endParaRPr lang="cs-CZ" sz="3200" dirty="0"/>
          </a:p>
        </p:txBody>
      </p:sp>
      <p:sp>
        <p:nvSpPr>
          <p:cNvPr id="59" name="Nadpis 1"/>
          <p:cNvSpPr txBox="1">
            <a:spLocks/>
          </p:cNvSpPr>
          <p:nvPr/>
        </p:nvSpPr>
        <p:spPr>
          <a:xfrm>
            <a:off x="360793" y="1209558"/>
            <a:ext cx="4859279" cy="914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Maminka šla koupit </a:t>
            </a:r>
            <a:endParaRPr lang="cs-CZ" sz="30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9266" y="2464281"/>
            <a:ext cx="1296144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Zápis:</a:t>
            </a:r>
            <a:endParaRPr lang="cs-CZ" sz="30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59266" y="3154946"/>
            <a:ext cx="3810972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lízátek ................</a:t>
            </a:r>
            <a:endParaRPr lang="cs-CZ" sz="30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59266" y="3834624"/>
            <a:ext cx="4456750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jedno lízátko …….</a:t>
            </a:r>
            <a:endParaRPr lang="cs-CZ" sz="30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220072" y="2415142"/>
            <a:ext cx="2460968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Znázornění:</a:t>
            </a:r>
            <a:endParaRPr lang="cs-CZ" sz="3000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35364" y="5103732"/>
            <a:ext cx="1584176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Výpočet:</a:t>
            </a:r>
            <a:endParaRPr lang="cs-CZ" sz="30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173108" y="5813664"/>
            <a:ext cx="1906472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Odpověď:</a:t>
            </a:r>
            <a:endParaRPr lang="cs-CZ" sz="30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071834" y="5805264"/>
            <a:ext cx="4084342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Za lízátka zaplatila 15 Kč.</a:t>
            </a:r>
            <a:endParaRPr lang="cs-CZ" sz="3000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4070238" y="1315148"/>
            <a:ext cx="1361656" cy="724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/>
              <a:t>l</a:t>
            </a:r>
            <a:r>
              <a:rPr lang="cs-CZ" sz="3000" dirty="0" smtClean="0"/>
              <a:t>ízátek.</a:t>
            </a:r>
            <a:endParaRPr lang="cs-CZ" sz="3000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5689452" y="1230763"/>
            <a:ext cx="2373608" cy="892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jedno lízátko</a:t>
            </a:r>
            <a:endParaRPr lang="cs-CZ" sz="3000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423105" y="1805100"/>
            <a:ext cx="4818069" cy="7099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Kolik zaplatila </a:t>
            </a:r>
            <a:endParaRPr lang="cs-CZ" sz="3000" dirty="0"/>
          </a:p>
        </p:txBody>
      </p:sp>
      <p:sp>
        <p:nvSpPr>
          <p:cNvPr id="3" name="Obdélník 2"/>
          <p:cNvSpPr/>
          <p:nvPr/>
        </p:nvSpPr>
        <p:spPr>
          <a:xfrm>
            <a:off x="5271340" y="1400185"/>
            <a:ext cx="5608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/>
              <a:t>Za</a:t>
            </a: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84707" y="1805100"/>
            <a:ext cx="1490159" cy="7099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zaplatila</a:t>
            </a:r>
            <a:endParaRPr lang="cs-CZ" sz="3000" dirty="0"/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1777064" y="1808484"/>
            <a:ext cx="1750040" cy="7099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tři koruny. </a:t>
            </a:r>
            <a:endParaRPr lang="cs-CZ" sz="3000" dirty="0"/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2995346" y="3141630"/>
            <a:ext cx="531758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5 </a:t>
            </a:r>
            <a:endParaRPr lang="cs-CZ" sz="3000" dirty="0"/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025070" y="3834624"/>
            <a:ext cx="1188912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3 </a:t>
            </a:r>
            <a:r>
              <a:rPr lang="cs-CZ" sz="3000" dirty="0" smtClean="0"/>
              <a:t>Kč</a:t>
            </a:r>
            <a:endParaRPr lang="cs-CZ" sz="3000" dirty="0"/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492571" y="1304545"/>
            <a:ext cx="721411" cy="724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pět</a:t>
            </a:r>
            <a:endParaRPr lang="cs-CZ" sz="3000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266820" y="4410663"/>
            <a:ext cx="3947162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Zaplatila  ……….... ?</a:t>
            </a:r>
            <a:endParaRPr lang="cs-CZ" sz="3000" dirty="0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5689452" y="1805100"/>
            <a:ext cx="3203028" cy="7099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za všechna lízátka?</a:t>
            </a:r>
            <a:endParaRPr lang="cs-CZ" sz="3000" dirty="0"/>
          </a:p>
        </p:txBody>
      </p:sp>
      <p:pic>
        <p:nvPicPr>
          <p:cNvPr id="1026" name="Picture 2" descr="C:\Users\KOLA~1\AppData\Local\Temp\MP9004228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06923">
            <a:off x="3961936" y="2986137"/>
            <a:ext cx="725294" cy="104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4374363" y="3982873"/>
            <a:ext cx="753406" cy="783167"/>
            <a:chOff x="5078734" y="4446033"/>
            <a:chExt cx="914400" cy="914400"/>
          </a:xfrm>
        </p:grpSpPr>
        <p:sp>
          <p:nvSpPr>
            <p:cNvPr id="18" name="Ovál 17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4" name="Prstenec 3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294002" y="3865700"/>
            <a:ext cx="753406" cy="783167"/>
            <a:chOff x="5078734" y="4446033"/>
            <a:chExt cx="914400" cy="914400"/>
          </a:xfrm>
        </p:grpSpPr>
        <p:sp>
          <p:nvSpPr>
            <p:cNvPr id="35" name="Ovál 34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36" name="Prstenec 35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186887" y="3762210"/>
            <a:ext cx="753406" cy="783167"/>
            <a:chOff x="5078734" y="4446033"/>
            <a:chExt cx="914400" cy="914400"/>
          </a:xfrm>
        </p:grpSpPr>
        <p:sp>
          <p:nvSpPr>
            <p:cNvPr id="38" name="Ovál 37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39" name="Prstenec 38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271504" y="4010893"/>
            <a:ext cx="753406" cy="783167"/>
            <a:chOff x="5078734" y="4446033"/>
            <a:chExt cx="914400" cy="914400"/>
          </a:xfrm>
        </p:grpSpPr>
        <p:sp>
          <p:nvSpPr>
            <p:cNvPr id="41" name="Ovál 40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191143" y="3893720"/>
            <a:ext cx="753406" cy="783167"/>
            <a:chOff x="5078734" y="4446033"/>
            <a:chExt cx="914400" cy="914400"/>
          </a:xfrm>
        </p:grpSpPr>
        <p:sp>
          <p:nvSpPr>
            <p:cNvPr id="44" name="Ovál 43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45" name="Prstenec 44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084028" y="3790230"/>
            <a:ext cx="753406" cy="783167"/>
            <a:chOff x="5078734" y="4446033"/>
            <a:chExt cx="914400" cy="914400"/>
          </a:xfrm>
        </p:grpSpPr>
        <p:sp>
          <p:nvSpPr>
            <p:cNvPr id="47" name="Ovál 46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48" name="Prstenec 47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6203211" y="4010895"/>
            <a:ext cx="753406" cy="783167"/>
            <a:chOff x="5078734" y="4446033"/>
            <a:chExt cx="914400" cy="914400"/>
          </a:xfrm>
        </p:grpSpPr>
        <p:sp>
          <p:nvSpPr>
            <p:cNvPr id="50" name="Ovál 49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51" name="Prstenec 50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6122850" y="3893722"/>
            <a:ext cx="753406" cy="783167"/>
            <a:chOff x="5078734" y="4446033"/>
            <a:chExt cx="914400" cy="914400"/>
          </a:xfrm>
        </p:grpSpPr>
        <p:sp>
          <p:nvSpPr>
            <p:cNvPr id="53" name="Ovál 52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54" name="Prstenec 53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6015735" y="3790232"/>
            <a:ext cx="753406" cy="783167"/>
            <a:chOff x="5078734" y="4446033"/>
            <a:chExt cx="914400" cy="914400"/>
          </a:xfrm>
        </p:grpSpPr>
        <p:sp>
          <p:nvSpPr>
            <p:cNvPr id="56" name="Ovál 55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57" name="Prstenec 56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7143245" y="4010892"/>
            <a:ext cx="753406" cy="783167"/>
            <a:chOff x="5078734" y="4446033"/>
            <a:chExt cx="914400" cy="914400"/>
          </a:xfrm>
        </p:grpSpPr>
        <p:sp>
          <p:nvSpPr>
            <p:cNvPr id="60" name="Ovál 59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61" name="Prstenec 60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7062884" y="3893719"/>
            <a:ext cx="753406" cy="783167"/>
            <a:chOff x="5078734" y="4446033"/>
            <a:chExt cx="914400" cy="914400"/>
          </a:xfrm>
        </p:grpSpPr>
        <p:sp>
          <p:nvSpPr>
            <p:cNvPr id="63" name="Ovál 62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64" name="Prstenec 63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955769" y="3790229"/>
            <a:ext cx="753406" cy="783167"/>
            <a:chOff x="5078734" y="4446033"/>
            <a:chExt cx="914400" cy="914400"/>
          </a:xfrm>
        </p:grpSpPr>
        <p:sp>
          <p:nvSpPr>
            <p:cNvPr id="66" name="Ovál 65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67" name="Prstenec 66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8044057" y="4010894"/>
            <a:ext cx="753406" cy="783167"/>
            <a:chOff x="5078734" y="4446033"/>
            <a:chExt cx="914400" cy="914400"/>
          </a:xfrm>
        </p:grpSpPr>
        <p:sp>
          <p:nvSpPr>
            <p:cNvPr id="69" name="Ovál 68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70" name="Prstenec 69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7963696" y="3893721"/>
            <a:ext cx="753406" cy="783167"/>
            <a:chOff x="5078734" y="4446033"/>
            <a:chExt cx="914400" cy="914400"/>
          </a:xfrm>
        </p:grpSpPr>
        <p:sp>
          <p:nvSpPr>
            <p:cNvPr id="72" name="Ovál 71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73" name="Prstenec 72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856581" y="3790231"/>
            <a:ext cx="753406" cy="783167"/>
            <a:chOff x="5078734" y="4446033"/>
            <a:chExt cx="914400" cy="914400"/>
          </a:xfrm>
        </p:grpSpPr>
        <p:sp>
          <p:nvSpPr>
            <p:cNvPr id="75" name="Ovál 74"/>
            <p:cNvSpPr>
              <a:spLocks noChangeAspect="1"/>
            </p:cNvSpPr>
            <p:nvPr/>
          </p:nvSpPr>
          <p:spPr>
            <a:xfrm>
              <a:off x="5094540" y="4511471"/>
              <a:ext cx="848962" cy="84896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1 </a:t>
              </a:r>
              <a:r>
                <a:rPr lang="cs-CZ" sz="1600" dirty="0" smtClean="0">
                  <a:solidFill>
                    <a:schemeClr val="tx1"/>
                  </a:solidFill>
                </a:rPr>
                <a:t>Kč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76" name="Prstenec 75"/>
            <p:cNvSpPr>
              <a:spLocks noChangeAspect="1"/>
            </p:cNvSpPr>
            <p:nvPr/>
          </p:nvSpPr>
          <p:spPr>
            <a:xfrm>
              <a:off x="5078734" y="4446033"/>
              <a:ext cx="914400" cy="914400"/>
            </a:xfrm>
            <a:prstGeom prst="donut">
              <a:avLst>
                <a:gd name="adj" fmla="val 11207"/>
              </a:avLst>
            </a:prstGeom>
            <a:solidFill>
              <a:srgbClr val="FFFF00"/>
            </a:solidFill>
            <a:ln>
              <a:solidFill>
                <a:srgbClr val="EEEE0C"/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81" name="Nadpis 1"/>
          <p:cNvSpPr txBox="1">
            <a:spLocks/>
          </p:cNvSpPr>
          <p:nvPr/>
        </p:nvSpPr>
        <p:spPr>
          <a:xfrm>
            <a:off x="1842236" y="5103732"/>
            <a:ext cx="468645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5</a:t>
            </a:r>
            <a:endParaRPr lang="cs-CZ" sz="3000" dirty="0"/>
          </a:p>
        </p:txBody>
      </p:sp>
      <p:sp>
        <p:nvSpPr>
          <p:cNvPr id="82" name="Nadpis 1"/>
          <p:cNvSpPr txBox="1">
            <a:spLocks/>
          </p:cNvSpPr>
          <p:nvPr/>
        </p:nvSpPr>
        <p:spPr>
          <a:xfrm>
            <a:off x="2157566" y="5103732"/>
            <a:ext cx="306629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.  </a:t>
            </a:r>
            <a:endParaRPr lang="cs-CZ" sz="3000" dirty="0"/>
          </a:p>
        </p:txBody>
      </p:sp>
      <p:sp>
        <p:nvSpPr>
          <p:cNvPr id="83" name="Nadpis 1"/>
          <p:cNvSpPr txBox="1">
            <a:spLocks/>
          </p:cNvSpPr>
          <p:nvPr/>
        </p:nvSpPr>
        <p:spPr>
          <a:xfrm>
            <a:off x="2409881" y="5124971"/>
            <a:ext cx="380551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3</a:t>
            </a:r>
            <a:endParaRPr lang="cs-CZ" sz="3000" dirty="0"/>
          </a:p>
        </p:txBody>
      </p:sp>
      <p:sp>
        <p:nvSpPr>
          <p:cNvPr id="84" name="Nadpis 1"/>
          <p:cNvSpPr txBox="1">
            <a:spLocks/>
          </p:cNvSpPr>
          <p:nvPr/>
        </p:nvSpPr>
        <p:spPr>
          <a:xfrm>
            <a:off x="2771229" y="5124971"/>
            <a:ext cx="448233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=</a:t>
            </a:r>
            <a:endParaRPr lang="cs-CZ" sz="3000" dirty="0"/>
          </a:p>
        </p:txBody>
      </p:sp>
      <p:sp>
        <p:nvSpPr>
          <p:cNvPr id="85" name="Nadpis 1"/>
          <p:cNvSpPr txBox="1">
            <a:spLocks/>
          </p:cNvSpPr>
          <p:nvPr/>
        </p:nvSpPr>
        <p:spPr>
          <a:xfrm>
            <a:off x="3143913" y="5103732"/>
            <a:ext cx="697316" cy="710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15 </a:t>
            </a:r>
            <a:endParaRPr lang="cs-CZ" sz="3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9119">
            <a:off x="6798816" y="4990400"/>
            <a:ext cx="1819275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223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1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1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1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1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1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1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2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2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3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4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5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6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1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2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3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9" dur="1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0" dur="1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1" dur="2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2" dur="2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7" dur="1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8" dur="1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9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0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12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1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8" presetClass="emph" presetSubtype="0" fill="hold" grpId="3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6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147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5" presetClass="emph" presetSubtype="0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1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8" presetClass="emph" presetSubtype="0" fill="hold" grpId="5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5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6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1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3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1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8" dur="1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1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3" dur="1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1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8" dur="1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1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3" dur="1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197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0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8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16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8" presetClass="emph" presetSubtype="0" fill="hold" grpId="3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45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" presetClass="entr" presetSubtype="9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" presetClass="entr" presetSubtype="9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2250"/>
                            </p:stCondLst>
                            <p:childTnLst>
                              <p:par>
                                <p:cTn id="252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4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45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7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9" fill="hold">
                            <p:stCondLst>
                              <p:cond delay="2250"/>
                            </p:stCondLst>
                            <p:childTnLst>
                              <p:par>
                                <p:cTn id="270" presetID="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2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4500"/>
                            </p:stCondLst>
                            <p:childTnLst>
                              <p:par>
                                <p:cTn id="275" presetID="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45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2" presetClass="entr" presetSubtype="3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0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1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250"/>
                            </p:stCondLst>
                            <p:childTnLst>
                              <p:par>
                                <p:cTn id="293" presetID="2" presetClass="entr" presetSubtype="3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7" fill="hold">
                            <p:stCondLst>
                              <p:cond delay="4500"/>
                            </p:stCondLst>
                            <p:childTnLst>
                              <p:par>
                                <p:cTn id="298" presetID="2" presetClass="entr" presetSubtype="3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0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45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6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" presetClass="entr" presetSubtype="1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3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4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5" fill="hold">
                            <p:stCondLst>
                              <p:cond delay="2250"/>
                            </p:stCondLst>
                            <p:childTnLst>
                              <p:par>
                                <p:cTn id="316" presetID="2" presetClass="entr" presetSubtype="1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8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9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4500"/>
                            </p:stCondLst>
                            <p:childTnLst>
                              <p:par>
                                <p:cTn id="321" presetID="2" presetClass="entr" presetSubtype="1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3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45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9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2" presetClass="entr" presetSubtype="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6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7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8" fill="hold">
                            <p:stCondLst>
                              <p:cond delay="2250"/>
                            </p:stCondLst>
                            <p:childTnLst>
                              <p:par>
                                <p:cTn id="339" presetID="2" presetClass="entr" presetSubtype="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1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2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4" presetID="2" presetClass="entr" presetSubtype="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6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7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35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35" presetClass="emph" presetSubtype="0" fill="hold" grpId="2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355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6" fill="hold">
                      <p:stCondLst>
                        <p:cond delay="indefinite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18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0" fill="hold">
                      <p:stCondLst>
                        <p:cond delay="indefinite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6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70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2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76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7" fill="hold">
                      <p:stCondLst>
                        <p:cond delay="indefinite"/>
                      </p:stCondLst>
                      <p:childTnLst>
                        <p:par>
                          <p:cTn id="378" fill="hold">
                            <p:stCondLst>
                              <p:cond delay="0"/>
                            </p:stCondLst>
                            <p:childTnLst>
                              <p:par>
                                <p:cTn id="379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6" presetClass="entr" presetSubtype="2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5" dur="1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6" fill="hold">
                      <p:stCondLst>
                        <p:cond delay="indefinite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16" presetClass="entr" presetSubtype="2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0" dur="1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35" presetClass="emph" presetSubtype="0" fill="hold" grpId="1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94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5" fill="hold">
                      <p:stCondLst>
                        <p:cond delay="indefinite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6" presetClass="entr" presetSubtype="2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3" dur="1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4" fill="hold">
                      <p:stCondLst>
                        <p:cond delay="indefinite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16" presetClass="entr" presetSubtype="2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8" dur="1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9" fill="hold">
                      <p:stCondLst>
                        <p:cond delay="indefinite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35" presetClass="emph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2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3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5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6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35" presetClass="emph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20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1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22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3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24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>
                      <p:stCondLst>
                        <p:cond delay="indefinite"/>
                      </p:stCondLst>
                      <p:childTnLst>
                        <p:par>
                          <p:cTn id="426" fill="hold">
                            <p:stCondLst>
                              <p:cond delay="0"/>
                            </p:stCondLst>
                            <p:childTnLst>
                              <p:par>
                                <p:cTn id="427" presetID="35" presetClass="emph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28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9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30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1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32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3" fill="hold">
                      <p:stCondLst>
                        <p:cond delay="indefinite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35" presetClass="emph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36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7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38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9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40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1" fill="hold">
                      <p:stCondLst>
                        <p:cond delay="indefinite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35" presetClass="emph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44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5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46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7" presetID="35" presetClass="emph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48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9" fill="hold">
                      <p:stCondLst>
                        <p:cond delay="indefinite"/>
                      </p:stCondLst>
                      <p:childTnLst>
                        <p:par>
                          <p:cTn id="450" fill="hold">
                            <p:stCondLst>
                              <p:cond delay="0"/>
                            </p:stCondLst>
                            <p:childTnLst>
                              <p:par>
                                <p:cTn id="451" presetID="16" presetClass="entr" presetSubtype="26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3" dur="1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4" fill="hold">
                      <p:stCondLst>
                        <p:cond delay="indefinite"/>
                      </p:stCondLst>
                      <p:childTnLst>
                        <p:par>
                          <p:cTn id="455" fill="hold">
                            <p:stCondLst>
                              <p:cond delay="0"/>
                            </p:stCondLst>
                            <p:childTnLst>
                              <p:par>
                                <p:cTn id="456" presetID="16" presetClass="emph" presetSubtype="0" fill="hold" grpId="1" nodeType="clickEffect">
                                  <p:stCondLst>
                                    <p:cond delay="75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5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0" fill="hold">
                      <p:stCondLst>
                        <p:cond delay="indefinite"/>
                      </p:stCondLst>
                      <p:childTnLst>
                        <p:par>
                          <p:cTn id="461" fill="hold">
                            <p:stCondLst>
                              <p:cond delay="0"/>
                            </p:stCondLst>
                            <p:childTnLst>
                              <p:par>
                                <p:cTn id="462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7" fill="hold">
                      <p:stCondLst>
                        <p:cond delay="indefinite"/>
                      </p:stCondLst>
                      <p:childTnLst>
                        <p:par>
                          <p:cTn id="468" fill="hold">
                            <p:stCondLst>
                              <p:cond delay="0"/>
                            </p:stCondLst>
                            <p:childTnLst>
                              <p:par>
                                <p:cTn id="469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1" fill="hold">
                      <p:stCondLst>
                        <p:cond delay="indefinite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4" dur="1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5" dur="350" fill="hold">
                                          <p:stCondLst>
                                            <p:cond delay="3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6" dur="35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7" dur="350" fill="hold">
                                          <p:stCondLst>
                                            <p:cond delay="10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8" dur="35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9" grpId="0"/>
      <p:bldP spid="5" grpId="0"/>
      <p:bldP spid="5" grpId="1"/>
      <p:bldP spid="6" grpId="0"/>
      <p:bldP spid="7" grpId="0"/>
      <p:bldP spid="8" grpId="0"/>
      <p:bldP spid="8" grpId="1"/>
      <p:bldP spid="11" grpId="0"/>
      <p:bldP spid="11" grpId="1"/>
      <p:bldP spid="13" grpId="0"/>
      <p:bldP spid="13" grpId="1"/>
      <p:bldP spid="14" grpId="0"/>
      <p:bldP spid="15" grpId="0"/>
      <p:bldP spid="15" grpId="1"/>
      <p:bldP spid="15" grpId="2"/>
      <p:bldP spid="15" grpId="3"/>
      <p:bldP spid="16" grpId="0"/>
      <p:bldP spid="16" grpId="1"/>
      <p:bldP spid="16" grpId="2"/>
      <p:bldP spid="16" grpId="3"/>
      <p:bldP spid="17" grpId="0"/>
      <p:bldP spid="17" grpId="1"/>
      <p:bldP spid="17" grpId="2"/>
      <p:bldP spid="17" grpId="3"/>
      <p:bldP spid="3" grpId="0"/>
      <p:bldP spid="19" grpId="0"/>
      <p:bldP spid="20" grpId="0"/>
      <p:bldP spid="20" grpId="1"/>
      <p:bldP spid="20" grpId="2"/>
      <p:bldP spid="20" grpId="3"/>
      <p:bldP spid="21" grpId="0"/>
      <p:bldP spid="21" grpId="1"/>
      <p:bldP spid="21" grpId="2"/>
      <p:bldP spid="23" grpId="0"/>
      <p:bldP spid="23" grpId="1"/>
      <p:bldP spid="23" grpId="2"/>
      <p:bldP spid="24" grpId="1"/>
      <p:bldP spid="24" grpId="3"/>
      <p:bldP spid="24" grpId="4"/>
      <p:bldP spid="24" grpId="5"/>
      <p:bldP spid="25" grpId="0"/>
      <p:bldP spid="26" grpId="0"/>
      <p:bldP spid="81" grpId="0"/>
      <p:bldP spid="82" grpId="0"/>
      <p:bldP spid="83" grpId="0"/>
      <p:bldP spid="84" grpId="0"/>
      <p:bldP spid="8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228"/>
            <a:ext cx="9144001" cy="6909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61509" y="5301208"/>
            <a:ext cx="39283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 </a:t>
            </a:r>
          </a:p>
          <a:p>
            <a:r>
              <a:rPr lang="cs-CZ" sz="2000" b="1" dirty="0"/>
              <a:t>Použité zdroje:</a:t>
            </a:r>
            <a:endParaRPr lang="cs-CZ" sz="2000" dirty="0"/>
          </a:p>
          <a:p>
            <a:r>
              <a:rPr lang="cs-CZ" sz="2000" dirty="0"/>
              <a:t> </a:t>
            </a:r>
          </a:p>
          <a:p>
            <a:pPr lvl="0"/>
            <a:r>
              <a:rPr lang="cs-CZ" sz="2000" i="1" dirty="0"/>
              <a:t>Ilustrace: www.office.microsoft.com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060" y="-25371"/>
            <a:ext cx="6858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59060" y="2276872"/>
            <a:ext cx="230425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KONEC</a:t>
            </a:r>
            <a:endParaRPr lang="cs-CZ" sz="3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03" y="-25371"/>
            <a:ext cx="7768191" cy="687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820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>
        <p:circle/>
      </p:transition>
    </mc:Choice>
    <mc:Fallback xmlns="">
      <p:transition spd="slow" advClick="0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1322</TotalTime>
  <Words>330</Words>
  <Application>Microsoft Office PowerPoint</Application>
  <PresentationFormat>Předvádění na obrazovce (4:3)</PresentationFormat>
  <Paragraphs>174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Počítejte stromy.     </vt:lpstr>
      <vt:lpstr>Počítejte berušky.     </vt:lpstr>
      <vt:lpstr>Počítejte hříbky.     </vt:lpstr>
      <vt:lpstr>Počítejte žáby.     </vt:lpstr>
      <vt:lpstr>Spočítejte, kolik mravenců vleze do jedné skuliny.     </vt:lpstr>
      <vt:lpstr>Pozoruj červené kuličky a příklady.</vt:lpstr>
      <vt:lpstr>Nejdříve si pojmenujeme čísla při násobení. </vt:lpstr>
      <vt:lpstr>Násobilku můžeme využít při řešení některých slovních úloh.   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159</cp:revision>
  <dcterms:created xsi:type="dcterms:W3CDTF">2012-07-11T05:36:23Z</dcterms:created>
  <dcterms:modified xsi:type="dcterms:W3CDTF">2012-08-08T11:56:20Z</dcterms:modified>
</cp:coreProperties>
</file>