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9" r:id="rId1"/>
  </p:sldMasterIdLst>
  <p:notesMasterIdLst>
    <p:notesMasterId r:id="rId11"/>
  </p:notesMasterIdLst>
  <p:sldIdLst>
    <p:sldId id="256" r:id="rId2"/>
    <p:sldId id="265" r:id="rId3"/>
    <p:sldId id="257" r:id="rId4"/>
    <p:sldId id="259" r:id="rId5"/>
    <p:sldId id="262" r:id="rId6"/>
    <p:sldId id="263" r:id="rId7"/>
    <p:sldId id="266" r:id="rId8"/>
    <p:sldId id="267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56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E69E2FB-CACF-40BD-8B39-25879FC16C97}" type="datetimeFigureOut">
              <a:rPr lang="cs-CZ" smtClean="0"/>
              <a:pPr/>
              <a:t>10.10.2012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C49AA-26D9-4C9B-94DA-58593F6909A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C49AA-26D9-4C9B-94DA-58593F6909AE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4263C2-E8EB-404D-A935-AB384DC240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CD58E8-6497-4727-9B08-1D13BD0A96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FCD904-55B8-4FD0-AC62-781C31E81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D262F-D909-4C32-B75B-AE5FE5F2331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FDF22F-5D88-4C3E-8518-C1EEDDDB70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FDFB57-108E-4BB2-B6A6-77C39974EE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CD50C6-52E0-4F69-91FB-1851AD9AD3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B6E0CA-77CA-4340-95FB-0B1EB0CBCBB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72C2738D-AAEB-4C92-A7E2-5E396A23F9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E571C0-FC8F-49FD-99C8-D45FEC7ED6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B49029-D6F9-46D4-834F-1C0C4B50D3E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0C2B2F-95A1-4BF1-AD24-7C6EEB5BDBB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23528" y="3140968"/>
            <a:ext cx="8640960" cy="1470025"/>
          </a:xfrm>
        </p:spPr>
        <p:txBody>
          <a:bodyPr>
            <a:normAutofit/>
          </a:bodyPr>
          <a:lstStyle/>
          <a:p>
            <a:pPr hangingPunct="0"/>
            <a:r>
              <a:rPr lang="cs-CZ" sz="8800" b="0" dirty="0" smtClean="0"/>
              <a:t>Stavba buňky</a:t>
            </a:r>
            <a:endParaRPr lang="cs-CZ" sz="8800" b="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hangingPunct="0"/>
            <a:r>
              <a:rPr lang="cs-CZ" sz="4800" dirty="0" smtClean="0"/>
              <a:t>Stavba buňky 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5400" dirty="0" smtClean="0"/>
              <a:t>Anotace:</a:t>
            </a:r>
          </a:p>
          <a:p>
            <a:r>
              <a:rPr lang="cs-CZ" dirty="0" smtClean="0"/>
              <a:t>Prezentace slouží k přehledu tématu </a:t>
            </a:r>
            <a:r>
              <a:rPr lang="cs-CZ" dirty="0" smtClean="0"/>
              <a:t>buňka a stavba buňky.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určena pro výuku ekologie v 1. ročníku střední školy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924744" y="1052736"/>
            <a:ext cx="8219256" cy="1038944"/>
          </a:xfrm>
        </p:spPr>
        <p:txBody>
          <a:bodyPr>
            <a:normAutofit fontScale="90000"/>
          </a:bodyPr>
          <a:lstStyle/>
          <a:p>
            <a:r>
              <a:rPr lang="cs-CZ" sz="9600" b="1" u="sng" dirty="0" smtClean="0"/>
              <a:t/>
            </a:r>
            <a:br>
              <a:rPr lang="cs-CZ" sz="9600" b="1" u="sng" dirty="0" smtClean="0"/>
            </a:b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419749" y="836712"/>
            <a:ext cx="191045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dirty="0" smtClean="0">
                <a:solidFill>
                  <a:schemeClr val="accent3"/>
                </a:solidFill>
                <a:latin typeface="+mj-lt"/>
              </a:rPr>
              <a:t>buňka</a:t>
            </a:r>
            <a:endParaRPr lang="cs-CZ" sz="5400" dirty="0">
              <a:solidFill>
                <a:schemeClr val="accent3"/>
              </a:solidFill>
              <a:latin typeface="+mj-lt"/>
            </a:endParaRPr>
          </a:p>
        </p:txBody>
      </p:sp>
      <p:pic>
        <p:nvPicPr>
          <p:cNvPr id="2" name="Picture 2" descr="C:\Users\jung\AppData\Local\Microsoft\Windows\Temporary Internet Files\Content.IE5\6ZE99JUG\MC9004387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573016"/>
            <a:ext cx="2375938" cy="1781954"/>
          </a:xfrm>
          <a:prstGeom prst="rect">
            <a:avLst/>
          </a:prstGeom>
          <a:noFill/>
        </p:spPr>
      </p:pic>
      <p:pic>
        <p:nvPicPr>
          <p:cNvPr id="1027" name="Picture 3" descr="C:\Users\jung\AppData\Local\Microsoft\Windows\Temporary Internet Files\Content.IE5\3NQXTR9N\MC90043312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916832"/>
            <a:ext cx="3878376" cy="2910706"/>
          </a:xfrm>
          <a:prstGeom prst="rect">
            <a:avLst/>
          </a:prstGeom>
          <a:noFill/>
        </p:spPr>
      </p:pic>
      <p:pic>
        <p:nvPicPr>
          <p:cNvPr id="1028" name="Picture 4" descr="C:\Users\jung\AppData\Local\Microsoft\Windows\Temporary Internet Files\Content.IE5\78ODY7TJ\MC90043314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619672" y="1772816"/>
            <a:ext cx="2971503" cy="1981002"/>
          </a:xfrm>
          <a:prstGeom prst="rect">
            <a:avLst/>
          </a:prstGeom>
          <a:noFill/>
        </p:spPr>
      </p:pic>
      <p:pic>
        <p:nvPicPr>
          <p:cNvPr id="1029" name="Picture 5" descr="C:\Users\jung\AppData\Local\Microsoft\Windows\Temporary Internet Files\Content.IE5\GLQ7KOB9\MP900390202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365104"/>
            <a:ext cx="2871962" cy="20492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8229600" cy="1143000"/>
          </a:xfrm>
        </p:spPr>
        <p:txBody>
          <a:bodyPr>
            <a:normAutofit/>
          </a:bodyPr>
          <a:lstStyle/>
          <a:p>
            <a:pPr hangingPunct="0"/>
            <a:r>
              <a:rPr lang="cs-CZ" sz="4000" dirty="0" smtClean="0"/>
              <a:t>Stavba buňky</a:t>
            </a:r>
            <a:endParaRPr lang="cs-CZ" sz="4000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xfrm>
            <a:off x="539750" y="1844824"/>
            <a:ext cx="8280722" cy="4752528"/>
          </a:xfrm>
        </p:spPr>
        <p:txBody>
          <a:bodyPr>
            <a:normAutofit fontScale="92500"/>
          </a:bodyPr>
          <a:lstStyle/>
          <a:p>
            <a:r>
              <a:rPr lang="cs-CZ" sz="3600" b="1" dirty="0" err="1" smtClean="0"/>
              <a:t>Prokaryotické</a:t>
            </a:r>
            <a:r>
              <a:rPr lang="cs-CZ" sz="3600" b="1" dirty="0" smtClean="0"/>
              <a:t> buňky:</a:t>
            </a:r>
          </a:p>
          <a:p>
            <a:r>
              <a:rPr lang="cs-CZ" sz="3600" dirty="0" smtClean="0"/>
              <a:t>jednoduchá </a:t>
            </a:r>
            <a:r>
              <a:rPr lang="cs-CZ" sz="3600" dirty="0" smtClean="0"/>
              <a:t>vnitřní stavba</a:t>
            </a:r>
          </a:p>
          <a:p>
            <a:r>
              <a:rPr lang="cs-CZ" sz="3600" dirty="0" smtClean="0"/>
              <a:t>buňka </a:t>
            </a:r>
            <a:r>
              <a:rPr lang="cs-CZ" sz="3600" dirty="0" smtClean="0"/>
              <a:t>obalena pevnou buněčnou stěnou</a:t>
            </a:r>
          </a:p>
          <a:p>
            <a:r>
              <a:rPr lang="cs-CZ" sz="3600" dirty="0" smtClean="0"/>
              <a:t>nemají </a:t>
            </a:r>
            <a:r>
              <a:rPr lang="cs-CZ" sz="3600" dirty="0" smtClean="0"/>
              <a:t>pravé jádro (chybí jaderná membrána)</a:t>
            </a:r>
          </a:p>
          <a:p>
            <a:r>
              <a:rPr lang="cs-CZ" sz="3600" dirty="0" smtClean="0"/>
              <a:t>mnohé </a:t>
            </a:r>
            <a:r>
              <a:rPr lang="cs-CZ" sz="3600" dirty="0" smtClean="0"/>
              <a:t>mají bičíky (pohyb buňky)</a:t>
            </a:r>
          </a:p>
          <a:p>
            <a:r>
              <a:rPr lang="cs-CZ" sz="3600" dirty="0" err="1" smtClean="0"/>
              <a:t>Prokaryotický</a:t>
            </a:r>
            <a:r>
              <a:rPr lang="cs-CZ" sz="3600" dirty="0" smtClean="0"/>
              <a:t> typ buňky mají např. bakterie</a:t>
            </a:r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96752"/>
            <a:ext cx="8229600" cy="650336"/>
          </a:xfrm>
        </p:spPr>
        <p:txBody>
          <a:bodyPr>
            <a:normAutofit fontScale="90000"/>
          </a:bodyPr>
          <a:lstStyle/>
          <a:p>
            <a:pPr lvl="0"/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5400" dirty="0" smtClean="0"/>
              <a:t>Stavba buňky</a:t>
            </a:r>
            <a:endParaRPr lang="cs-CZ" sz="5400" dirty="0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Eukaryotické buňky:</a:t>
            </a:r>
          </a:p>
          <a:p>
            <a:r>
              <a:rPr lang="cs-CZ" sz="3600" dirty="0" smtClean="0"/>
              <a:t>- rostlinná buňka</a:t>
            </a:r>
          </a:p>
          <a:p>
            <a:r>
              <a:rPr lang="cs-CZ" sz="3600" dirty="0" smtClean="0"/>
              <a:t>- živočišná buňka</a:t>
            </a:r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188640"/>
            <a:ext cx="8805664" cy="1143000"/>
          </a:xfrm>
        </p:spPr>
        <p:txBody>
          <a:bodyPr/>
          <a:lstStyle/>
          <a:p>
            <a:pPr hangingPunct="0"/>
            <a:r>
              <a:rPr lang="cs-CZ" sz="5400" b="1" dirty="0" smtClean="0"/>
              <a:t>Nejdůležitější součásti buňky</a:t>
            </a:r>
            <a:endParaRPr lang="cs-CZ" sz="5400" dirty="0" smtClean="0"/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/>
          <a:srcRect l="18422" t="26619" r="16902" b="8813"/>
          <a:stretch>
            <a:fillRect/>
          </a:stretch>
        </p:blipFill>
        <p:spPr bwMode="auto">
          <a:xfrm>
            <a:off x="179512" y="1556792"/>
            <a:ext cx="8819180" cy="49685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642918"/>
            <a:ext cx="8532440" cy="926976"/>
          </a:xfrm>
        </p:spPr>
        <p:txBody>
          <a:bodyPr>
            <a:normAutofit/>
          </a:bodyPr>
          <a:lstStyle/>
          <a:p>
            <a:pPr lvl="0" hangingPunct="0"/>
            <a:r>
              <a:rPr lang="cs-CZ" sz="5400" b="1" dirty="0" smtClean="0"/>
              <a:t>Rostlinná buňka</a:t>
            </a:r>
            <a:endParaRPr lang="cs-CZ" sz="5400" dirty="0"/>
          </a:p>
        </p:txBody>
      </p:sp>
      <p:pic>
        <p:nvPicPr>
          <p:cNvPr id="3074" name="Picture 2" descr="P:\dumy\obr\rostinná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700808"/>
            <a:ext cx="73628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Živočišná buňka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 descr="P:\dumy\obr\živoč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1844824"/>
            <a:ext cx="8086725" cy="4762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331640" y="548680"/>
            <a:ext cx="7956550" cy="985837"/>
          </a:xfrm>
        </p:spPr>
        <p:txBody>
          <a:bodyPr/>
          <a:lstStyle/>
          <a:p>
            <a:r>
              <a:rPr lang="cs-CZ" sz="5400" b="1" u="sng" dirty="0"/>
              <a:t>Zdroje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700213"/>
            <a:ext cx="8229600" cy="5543550"/>
          </a:xfrm>
        </p:spPr>
        <p:txBody>
          <a:bodyPr/>
          <a:lstStyle/>
          <a:p>
            <a:r>
              <a:rPr lang="cs-CZ" sz="1800" dirty="0" smtClean="0"/>
              <a:t>ŠLÉGR, Jiří a kol. </a:t>
            </a:r>
            <a:r>
              <a:rPr lang="cs-CZ" sz="1800" i="1" dirty="0" smtClean="0"/>
              <a:t>Ekologie a ochrana životního prostředí</a:t>
            </a:r>
            <a:r>
              <a:rPr lang="cs-CZ" sz="1800" dirty="0" smtClean="0"/>
              <a:t>. Praha: Fortuna, 2002, ISBN 80-71688282.</a:t>
            </a:r>
          </a:p>
          <a:p>
            <a:r>
              <a:rPr lang="cs-CZ" sz="1800" dirty="0" smtClean="0"/>
              <a:t>HUDEK, František. </a:t>
            </a:r>
            <a:r>
              <a:rPr lang="cs-CZ" sz="1800" i="1" dirty="0" smtClean="0"/>
              <a:t>stavba buňky</a:t>
            </a:r>
            <a:r>
              <a:rPr lang="cs-CZ" sz="1800" dirty="0" smtClean="0"/>
              <a:t> [online]. [cit. 10.10.2012]. Dostupný na WWW</a:t>
            </a:r>
            <a:r>
              <a:rPr lang="cs-CZ" sz="1800" dirty="0" smtClean="0"/>
              <a:t>: &lt;</a:t>
            </a:r>
            <a:r>
              <a:rPr lang="cs-CZ" sz="1800" dirty="0" smtClean="0"/>
              <a:t>http://vyuka.zsjarose.cz/index.php?action=lesson_detail&amp;id=237</a:t>
            </a:r>
            <a:r>
              <a:rPr lang="cs-CZ" sz="1800" dirty="0" smtClean="0"/>
              <a:t>&gt;.</a:t>
            </a:r>
          </a:p>
          <a:p>
            <a:r>
              <a:rPr lang="cs-CZ" sz="1800" dirty="0" smtClean="0"/>
              <a:t>Klipart MS PowerPoint</a:t>
            </a:r>
            <a:endParaRPr lang="cs-CZ" sz="1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396</TotalTime>
  <Words>94</Words>
  <Application>Microsoft Office PowerPoint</Application>
  <PresentationFormat>Předvádění na obrazovce (4:3)</PresentationFormat>
  <Paragraphs>34</Paragraphs>
  <Slides>9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Stavba buňky</vt:lpstr>
      <vt:lpstr>Stavba buňky </vt:lpstr>
      <vt:lpstr>  </vt:lpstr>
      <vt:lpstr>Stavba buňky</vt:lpstr>
      <vt:lpstr> Stavba buňky</vt:lpstr>
      <vt:lpstr>Nejdůležitější součásti buňky</vt:lpstr>
      <vt:lpstr>Rostlinná buňka</vt:lpstr>
      <vt:lpstr>Živočišná buňka</vt:lpstr>
      <vt:lpstr>Zdroje</vt:lpstr>
    </vt:vector>
  </TitlesOfParts>
  <Company>procha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Zrození života  na Zemi</dc:title>
  <dc:creator>procha</dc:creator>
  <cp:lastModifiedBy>jung</cp:lastModifiedBy>
  <cp:revision>53</cp:revision>
  <dcterms:created xsi:type="dcterms:W3CDTF">2012-10-01T16:10:06Z</dcterms:created>
  <dcterms:modified xsi:type="dcterms:W3CDTF">2012-10-10T13:42:52Z</dcterms:modified>
</cp:coreProperties>
</file>