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98E3A48-0982-4D9F-A5B3-55715CDF7867}">
          <p14:sldIdLst>
            <p14:sldId id="261"/>
            <p14:sldId id="262"/>
            <p14:sldId id="256"/>
            <p14:sldId id="257"/>
            <p14:sldId id="258"/>
            <p14:sldId id="259"/>
            <p14:sldId id="260"/>
            <p14:sldId id="263"/>
          </p14:sldIdLst>
        </p14:section>
        <p14:section name="Oddíl bez názvu" id="{0A08F605-92B1-45D9-AB27-1521430E9BAC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99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8439E5-4413-44EF-932D-A92C639F92F2}" type="presOf" srcId="{100B6B2E-82E6-4C11-B19B-F2DB3A0EA64F}" destId="{645AA564-2E9E-4954-AD87-AE01782CEC59}" srcOrd="0" destOrd="0" presId="urn:microsoft.com/office/officeart/2005/8/layout/target3"/>
    <dgm:cxn modelId="{85B64FF9-CBC7-4A9C-B872-699D1B0E31D5}" type="presOf" srcId="{1D8420EA-BFA0-403B-80F5-647FA396CC45}" destId="{F7B3C0B7-F0F7-4F49-B02C-3630F8C5FAE5}" srcOrd="0" destOrd="0" presId="urn:microsoft.com/office/officeart/2005/8/layout/target3"/>
    <dgm:cxn modelId="{9926BAD4-D680-4116-8470-BD9752AFA5BC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16529B2-2717-4659-B529-D75F271B96F0}" type="presOf" srcId="{27FE2D31-D344-4B63-A89A-A89AB0D9F3E3}" destId="{FE47432B-CA46-450C-8D8F-66C300A95B52}" srcOrd="0" destOrd="0" presId="urn:microsoft.com/office/officeart/2005/8/layout/target3"/>
    <dgm:cxn modelId="{EEDD4AFB-5072-4300-86C9-927739A1B722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4C5AEFD-9D33-4873-AB1C-0108CBC923E7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D55F572-2109-4861-99C4-3BCF382A0A95}" type="presOf" srcId="{100B6B2E-82E6-4C11-B19B-F2DB3A0EA64F}" destId="{DBA8199F-D892-4A8E-A352-2B7844050E09}" srcOrd="1" destOrd="0" presId="urn:microsoft.com/office/officeart/2005/8/layout/target3"/>
    <dgm:cxn modelId="{FF3BA08E-A73B-4B24-8B54-B405A0949DDF}" type="presOf" srcId="{914700B9-77B5-440A-A438-DE98B6D4894D}" destId="{E73F1C26-6DCD-4001-88B9-355E01E2BCE7}" srcOrd="0" destOrd="0" presId="urn:microsoft.com/office/officeart/2005/8/layout/target3"/>
    <dgm:cxn modelId="{388441DC-15CD-4F58-9D5E-43AD3F767617}" type="presOf" srcId="{130831A4-0540-4EC5-8F5A-93030E89D2D9}" destId="{8E23E229-92FC-49D1-B5FE-0303176B8A4E}" srcOrd="1" destOrd="0" presId="urn:microsoft.com/office/officeart/2005/8/layout/target3"/>
    <dgm:cxn modelId="{FCE63C02-C183-4B6D-BE09-9BAB670F69E9}" type="presParOf" srcId="{FE47432B-CA46-450C-8D8F-66C300A95B52}" destId="{B522209E-30D0-49D6-A340-2D383A11C668}" srcOrd="0" destOrd="0" presId="urn:microsoft.com/office/officeart/2005/8/layout/target3"/>
    <dgm:cxn modelId="{48EC4831-4284-4858-AD0B-C8709C3654ED}" type="presParOf" srcId="{FE47432B-CA46-450C-8D8F-66C300A95B52}" destId="{ED5A8377-51D5-4DC5-B0E7-680166966720}" srcOrd="1" destOrd="0" presId="urn:microsoft.com/office/officeart/2005/8/layout/target3"/>
    <dgm:cxn modelId="{2DAC3D7D-3451-4E64-B173-108E81665D3F}" type="presParOf" srcId="{FE47432B-CA46-450C-8D8F-66C300A95B52}" destId="{F69CC921-512E-49F4-824C-A648EC5F27A5}" srcOrd="2" destOrd="0" presId="urn:microsoft.com/office/officeart/2005/8/layout/target3"/>
    <dgm:cxn modelId="{85E1FEFA-B0B5-4348-9FBD-A68D0853A8CC}" type="presParOf" srcId="{FE47432B-CA46-450C-8D8F-66C300A95B52}" destId="{61C9CE18-EDA6-4EDF-BA1C-09779D38FBBF}" srcOrd="3" destOrd="0" presId="urn:microsoft.com/office/officeart/2005/8/layout/target3"/>
    <dgm:cxn modelId="{E8F12C69-7B4D-4100-AA6F-31EF1AADC766}" type="presParOf" srcId="{FE47432B-CA46-450C-8D8F-66C300A95B52}" destId="{D60DEAAB-7AFE-435A-ACF6-18851E4B0426}" srcOrd="4" destOrd="0" presId="urn:microsoft.com/office/officeart/2005/8/layout/target3"/>
    <dgm:cxn modelId="{6E3933FD-0832-4522-B9E9-C5B14C269906}" type="presParOf" srcId="{FE47432B-CA46-450C-8D8F-66C300A95B52}" destId="{F7B3C0B7-F0F7-4F49-B02C-3630F8C5FAE5}" srcOrd="5" destOrd="0" presId="urn:microsoft.com/office/officeart/2005/8/layout/target3"/>
    <dgm:cxn modelId="{10C6427D-0162-4C09-A477-290E6B6F845B}" type="presParOf" srcId="{FE47432B-CA46-450C-8D8F-66C300A95B52}" destId="{C9DA9446-E2D3-4F6A-8960-3CADFBF870B8}" srcOrd="6" destOrd="0" presId="urn:microsoft.com/office/officeart/2005/8/layout/target3"/>
    <dgm:cxn modelId="{B77CDBAD-1856-4538-A089-4E53EC23A9F2}" type="presParOf" srcId="{FE47432B-CA46-450C-8D8F-66C300A95B52}" destId="{9726EC6F-D322-4CD3-B489-1BE3DF7CE70B}" srcOrd="7" destOrd="0" presId="urn:microsoft.com/office/officeart/2005/8/layout/target3"/>
    <dgm:cxn modelId="{6C9442B5-3F82-4961-9318-C5A7F39D5336}" type="presParOf" srcId="{FE47432B-CA46-450C-8D8F-66C300A95B52}" destId="{645AA564-2E9E-4954-AD87-AE01782CEC59}" srcOrd="8" destOrd="0" presId="urn:microsoft.com/office/officeart/2005/8/layout/target3"/>
    <dgm:cxn modelId="{558403EA-93A9-4257-BD4E-F6A6B354056A}" type="presParOf" srcId="{FE47432B-CA46-450C-8D8F-66C300A95B52}" destId="{8538CAC4-6A86-42B8-B5AF-2FF155DB9D02}" srcOrd="9" destOrd="0" presId="urn:microsoft.com/office/officeart/2005/8/layout/target3"/>
    <dgm:cxn modelId="{EE053A73-DB40-4CE1-8ACD-8F60E71D8157}" type="presParOf" srcId="{FE47432B-CA46-450C-8D8F-66C300A95B52}" destId="{26FD6024-A07F-46D0-8BC0-B5E595C5673D}" srcOrd="10" destOrd="0" presId="urn:microsoft.com/office/officeart/2005/8/layout/target3"/>
    <dgm:cxn modelId="{31671460-2C2C-48E2-ADDD-C947C6D18026}" type="presParOf" srcId="{FE47432B-CA46-450C-8D8F-66C300A95B52}" destId="{E73F1C26-6DCD-4001-88B9-355E01E2BCE7}" srcOrd="11" destOrd="0" presId="urn:microsoft.com/office/officeart/2005/8/layout/target3"/>
    <dgm:cxn modelId="{A2F3569C-6FE9-4503-859D-98AFAC15176B}" type="presParOf" srcId="{FE47432B-CA46-450C-8D8F-66C300A95B52}" destId="{8E23E229-92FC-49D1-B5FE-0303176B8A4E}" srcOrd="12" destOrd="0" presId="urn:microsoft.com/office/officeart/2005/8/layout/target3"/>
    <dgm:cxn modelId="{D2081D8F-B128-4047-BD27-2EAA44467004}" type="presParOf" srcId="{FE47432B-CA46-450C-8D8F-66C300A95B52}" destId="{8467D0EB-87A2-4285-8ACA-0398EFBF29BC}" srcOrd="13" destOrd="0" presId="urn:microsoft.com/office/officeart/2005/8/layout/target3"/>
    <dgm:cxn modelId="{335C7B69-77AF-47E5-8D87-C1B5266D232D}" type="presParOf" srcId="{FE47432B-CA46-450C-8D8F-66C300A95B52}" destId="{DBA8199F-D892-4A8E-A352-2B7844050E09}" srcOrd="14" destOrd="0" presId="urn:microsoft.com/office/officeart/2005/8/layout/target3"/>
    <dgm:cxn modelId="{F501C0C6-3A83-4A3A-8A63-0D775198011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3C3834-3140-4716-86AD-4A69F963B2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96C66-B20D-42F9-AF24-F9F530A0B88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473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96C66-B20D-42F9-AF24-F9F530A0B88D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814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944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671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61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9696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4898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2675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50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866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4362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909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3156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2734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6123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7882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5442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09409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7248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0636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8073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4386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62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236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FDB56D53-C514-4EA0-A258-37ADFEA146C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E3C40EA-8002-4AD4-845A-E4BA1ED43706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818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62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733804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730299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násobení a dělení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916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9679069"/>
              </p:ext>
            </p:extLst>
          </p:nvPr>
        </p:nvGraphicFramePr>
        <p:xfrm>
          <a:off x="539552" y="3573016"/>
          <a:ext cx="8280920" cy="294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tabule násobků do 100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 s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násobením jako opakované sčítání v konkrétní slovní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úloze,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 dělením jako opakovaným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odčítáním,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řešení ukazují na číselné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ose.  Zapisují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obrázkové příklady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násobením.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56143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násobení jako opakované sčítání  a dělení jako opakované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odčítání.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chápe násobení jako opakované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slovní úlohy sčítáním i násobením, odčítáním i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dělením.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používat násobení i dělení na souborech různých předmětů i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obrázků.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znázorňují násobení i dělení na číselné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ose.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295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Matematika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429000"/>
            <a:ext cx="3878560" cy="6858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Úvod do násobení a dělení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34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Přemýšlej!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783342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hřišti je nastoupeno 6 dvojic cvičenců. </a:t>
            </a:r>
            <a:r>
              <a:rPr lang="cs-CZ" dirty="0" smtClean="0">
                <a:solidFill>
                  <a:srgbClr val="92D050"/>
                </a:solidFill>
              </a:rPr>
              <a:t>Kolik je to cvičenců dohromady?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Nápověda: 1 dvojice = 2 cvičenci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/>
              <a:t>__ + __ + __ + __ + __ + __ = ___              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__________________________________________________________________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9000"/>
            <a:ext cx="7738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natrhala 12 růží. Doma má 3 vázy a chce dát do každé stejný</a:t>
            </a:r>
          </a:p>
          <a:p>
            <a:r>
              <a:rPr lang="cs-CZ" dirty="0" smtClean="0"/>
              <a:t>počet růží.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Kolik růží je v jedné váze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(škrtni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růži a udělej 1 čárku na váze).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47" y="412050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969" y="4075331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110" y="4120165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088" y="407031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079" y="412050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57" y="4088835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035" y="412050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013" y="4081724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991" y="412050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925" y="4070318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03" y="4120506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881" y="4070323"/>
            <a:ext cx="610978" cy="55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Plechovka 19"/>
          <p:cNvSpPr/>
          <p:nvPr/>
        </p:nvSpPr>
        <p:spPr>
          <a:xfrm>
            <a:off x="4915059" y="4941168"/>
            <a:ext cx="440480" cy="102727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Plechovka 21"/>
          <p:cNvSpPr/>
          <p:nvPr/>
        </p:nvSpPr>
        <p:spPr>
          <a:xfrm>
            <a:off x="7421890" y="4901795"/>
            <a:ext cx="440480" cy="1027276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lechovka 22"/>
          <p:cNvSpPr/>
          <p:nvPr/>
        </p:nvSpPr>
        <p:spPr>
          <a:xfrm>
            <a:off x="6199934" y="4941168"/>
            <a:ext cx="440480" cy="1027276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4975" y="6177604"/>
            <a:ext cx="837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75868" y="3752165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21744" y="3832603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69057" y="3752165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80035" y="3861072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91013" y="3804456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01991" y="3832599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35299" y="3832600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23947" y="3892334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42479" y="3832601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45903" y="3832602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6881" y="3832603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62110" y="3804455"/>
            <a:ext cx="5822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x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58556" y="54452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199934" y="54452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335522" y="5037119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182479" y="5035532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7404435" y="503486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543094" y="503486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7557453" y="5383839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394735" y="5383839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915059" y="5034868"/>
            <a:ext cx="288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067462" y="5037119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061598" y="54452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09152" y="54452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862110" y="5111812"/>
            <a:ext cx="2512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 __ - __ - __ - __ = 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40078" y="1052736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1.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38201" y="3430669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2.</a:t>
            </a:r>
            <a:endParaRPr lang="cs-CZ" sz="2400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847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25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58223"/>
            <a:ext cx="7212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V šatně jsou složeny páry bot. Doplň tabulku ( </a:t>
            </a:r>
            <a:r>
              <a:rPr lang="cs-CZ" dirty="0" smtClean="0">
                <a:solidFill>
                  <a:srgbClr val="FF0000"/>
                </a:solidFill>
              </a:rPr>
              <a:t>Pozor!</a:t>
            </a:r>
            <a:r>
              <a:rPr lang="cs-CZ" dirty="0" smtClean="0">
                <a:solidFill>
                  <a:srgbClr val="00FF00"/>
                </a:solidFill>
              </a:rPr>
              <a:t> 1 pár = 2 boty).</a:t>
            </a:r>
            <a:endParaRPr lang="cs-CZ" dirty="0">
              <a:solidFill>
                <a:srgbClr val="00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2541200"/>
              </p:ext>
            </p:extLst>
          </p:nvPr>
        </p:nvGraphicFramePr>
        <p:xfrm>
          <a:off x="755576" y="1412776"/>
          <a:ext cx="686442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802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párů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bot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089008"/>
              </p:ext>
            </p:extLst>
          </p:nvPr>
        </p:nvGraphicFramePr>
        <p:xfrm>
          <a:off x="7596336" y="1412776"/>
          <a:ext cx="57606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674" y="319758"/>
            <a:ext cx="942890" cy="833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44" y="4165182"/>
            <a:ext cx="590376" cy="794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2708920"/>
            <a:ext cx="7707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polárním kruhem žijí </a:t>
            </a:r>
            <a:r>
              <a:rPr lang="cs-CZ" dirty="0" smtClean="0"/>
              <a:t>eskymáci</a:t>
            </a:r>
            <a:r>
              <a:rPr lang="cs-CZ" dirty="0" smtClean="0"/>
              <a:t>. Vjednom iglú bydlí pětičlenná rodina.</a:t>
            </a:r>
          </a:p>
          <a:p>
            <a:r>
              <a:rPr lang="cs-CZ" dirty="0" smtClean="0"/>
              <a:t>Ve vesničce je postaveno 8 iglú. </a:t>
            </a:r>
            <a:r>
              <a:rPr lang="cs-CZ" dirty="0" smtClean="0">
                <a:solidFill>
                  <a:srgbClr val="00FF00"/>
                </a:solidFill>
              </a:rPr>
              <a:t>Kolik </a:t>
            </a:r>
            <a:r>
              <a:rPr lang="cs-CZ" dirty="0" smtClean="0">
                <a:solidFill>
                  <a:srgbClr val="00FF00"/>
                </a:solidFill>
              </a:rPr>
              <a:t>eskymáků</a:t>
            </a:r>
            <a:r>
              <a:rPr lang="cs-CZ" dirty="0" smtClean="0">
                <a:solidFill>
                  <a:srgbClr val="00FF00"/>
                </a:solidFill>
              </a:rPr>
              <a:t> žije ve vesničce?</a:t>
            </a:r>
            <a:endParaRPr lang="cs-CZ" dirty="0">
              <a:solidFill>
                <a:srgbClr val="00FF00"/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054" y="4328128"/>
            <a:ext cx="469358" cy="63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320" y="4165182"/>
            <a:ext cx="590376" cy="794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374" y="4328128"/>
            <a:ext cx="469358" cy="63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2732" y="4328128"/>
            <a:ext cx="469358" cy="63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6062" y="412056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3.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6515" y="2679150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4.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4562640"/>
            <a:ext cx="422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+ __ + __ + __ + __ + __ + __ + __ = ___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572013" y="5517231"/>
            <a:ext cx="7344816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3278" y="5224844"/>
            <a:ext cx="7882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ahnutá šipka nahoru 21"/>
          <p:cNvSpPr/>
          <p:nvPr/>
        </p:nvSpPr>
        <p:spPr>
          <a:xfrm>
            <a:off x="572013" y="5701607"/>
            <a:ext cx="712849" cy="231848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9626" y="6237312"/>
            <a:ext cx="826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5352" y="504017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45102" y="503945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76147" y="50401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62090" y="503945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80343" y="50401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164" y="3573016"/>
            <a:ext cx="2047875" cy="891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482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599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Námořníci nakoupili 28 plachet. Na jednu loď potřebují 7 plachet.  U kolika lodí</a:t>
            </a:r>
          </a:p>
          <a:p>
            <a:r>
              <a:rPr lang="cs-CZ" dirty="0" smtClean="0"/>
              <a:t>mohou vyměnit plachty?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896411" cy="982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1556792"/>
            <a:ext cx="4051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– 7   = 21  - __ = __ - __ = __ - __ = 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8148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046" y="511540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5.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15577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4007828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NÁSOBENÍ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4            x            3          =         12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činitel                 </a:t>
            </a:r>
            <a:r>
              <a:rPr lang="cs-CZ" dirty="0" smtClean="0">
                <a:solidFill>
                  <a:srgbClr val="FF0000"/>
                </a:solidFill>
              </a:rPr>
              <a:t>činitel</a:t>
            </a:r>
            <a:r>
              <a:rPr lang="cs-CZ" dirty="0" smtClean="0">
                <a:solidFill>
                  <a:srgbClr val="FF0000"/>
                </a:solidFill>
              </a:rPr>
              <a:t>              součin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4149080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Zapiš násobením.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518412"/>
            <a:ext cx="54954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+  3  +  3  +  3  =  Kolikrát sčítáš 3 ?   ___  x  3  =  ___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5  +  5  +  5  +  5  +  5  +  5  =  ___  x  ___  =  ___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2  +  2  +  2  =  ___  x  ___  =  ___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7  +  7  =  ___  x  ___  =  ___</a:t>
            </a:r>
          </a:p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  +  1  +  1  +  1  +  1  +  1  +  1  +  1  +  1  =  ___  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04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8351" y="219998"/>
            <a:ext cx="405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Zapiš obrázkové příklady násobením.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1018868" cy="68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04" y="908719"/>
            <a:ext cx="1018868" cy="68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85" y="924589"/>
            <a:ext cx="1018868" cy="68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701" y="908720"/>
            <a:ext cx="1018868" cy="68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95623" y="92883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69139" y="94470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8481" y="97644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81569" y="94470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5797066" y="908719"/>
            <a:ext cx="2231317" cy="7024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    x   ___   =  ___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0224"/>
            <a:ext cx="1323667" cy="62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075" y="1850480"/>
            <a:ext cx="1323667" cy="62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132" y="1850480"/>
            <a:ext cx="1323667" cy="62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03474" y="18402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2742" y="185048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12505" y="184088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18" name="Obdélník 17"/>
          <p:cNvSpPr/>
          <p:nvPr/>
        </p:nvSpPr>
        <p:spPr>
          <a:xfrm>
            <a:off x="5782321" y="1794372"/>
            <a:ext cx="2231317" cy="70243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    x   ___   =  ___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42" y="2719363"/>
            <a:ext cx="1592280" cy="108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040" y="2719363"/>
            <a:ext cx="1592280" cy="108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020889" y="294007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1846" y="294007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4612344" y="2912023"/>
            <a:ext cx="2231317" cy="702439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    x   ___   =  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191471"/>
            <a:ext cx="3643946" cy="92333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DĚLENÍ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15          :           3         =           5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dělenec            dělitel              podíl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260558"/>
            <a:ext cx="3911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Rozděl jablíčka po čtyřech do misek.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120143" y="5759513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544175" y="5759512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006637" y="5758411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446814" y="5759512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882369" y="5759512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293198" y="5759512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05527" y="5759512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07814" y="5759514"/>
            <a:ext cx="587671" cy="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084168" y="5814555"/>
            <a:ext cx="241604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___  :  ___  =  ___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Ohnutý pruh 25"/>
          <p:cNvSpPr/>
          <p:nvPr/>
        </p:nvSpPr>
        <p:spPr>
          <a:xfrm rot="10800000">
            <a:off x="6242629" y="5114801"/>
            <a:ext cx="2099123" cy="626368"/>
          </a:xfrm>
          <a:prstGeom prst="blockArc">
            <a:avLst>
              <a:gd name="adj1" fmla="val 10754768"/>
              <a:gd name="adj2" fmla="val 0"/>
              <a:gd name="adj3" fmla="val 25000"/>
            </a:avLst>
          </a:prstGeom>
          <a:solidFill>
            <a:srgbClr val="CC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86045" y="4906615"/>
            <a:ext cx="4122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?</a:t>
            </a:r>
          </a:p>
        </p:txBody>
      </p:sp>
      <p:sp>
        <p:nvSpPr>
          <p:cNvPr id="24" name="Ovál 23"/>
          <p:cNvSpPr/>
          <p:nvPr/>
        </p:nvSpPr>
        <p:spPr>
          <a:xfrm>
            <a:off x="732585" y="5614501"/>
            <a:ext cx="2301110" cy="89545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vál 42"/>
          <p:cNvSpPr/>
          <p:nvPr/>
        </p:nvSpPr>
        <p:spPr>
          <a:xfrm>
            <a:off x="3006637" y="5597827"/>
            <a:ext cx="2301110" cy="89545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71617" y="490398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7738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4" grpId="0" animBg="1"/>
      <p:bldP spid="43" grpId="0" animBg="1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96752"/>
            <a:ext cx="4724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20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266</TotalTime>
  <Words>641</Words>
  <Application>Microsoft Office PowerPoint</Application>
  <PresentationFormat>Předvádění na obrazovce (4:3)</PresentationFormat>
  <Paragraphs>137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Živly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Matemetika 2</dc:title>
  <dc:creator>MatejovicovaA</dc:creator>
  <cp:lastModifiedBy>admin</cp:lastModifiedBy>
  <cp:revision>30</cp:revision>
  <dcterms:created xsi:type="dcterms:W3CDTF">2012-01-28T09:32:09Z</dcterms:created>
  <dcterms:modified xsi:type="dcterms:W3CDTF">2012-07-11T22:54:16Z</dcterms:modified>
</cp:coreProperties>
</file>