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  <p:sldMasterId id="2147483672" r:id="rId3"/>
  </p:sldMasterIdLst>
  <p:notesMasterIdLst>
    <p:notesMasterId r:id="rId11"/>
  </p:notesMasterIdLst>
  <p:sldIdLst>
    <p:sldId id="260" r:id="rId4"/>
    <p:sldId id="261" r:id="rId5"/>
    <p:sldId id="256" r:id="rId6"/>
    <p:sldId id="257" r:id="rId7"/>
    <p:sldId id="258" r:id="rId8"/>
    <p:sldId id="259" r:id="rId9"/>
    <p:sldId id="262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6600"/>
    <a:srgbClr val="00FF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viewProps" Target="viewProps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2.xml"/><Relationship Id="rId15" Type="http://schemas.openxmlformats.org/officeDocument/2006/relationships/tableStyles" Target="tableStyles.xml"/><Relationship Id="rId10" Type="http://schemas.openxmlformats.org/officeDocument/2006/relationships/slide" Target="slides/slide7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7FE2D31-D344-4B63-A89A-A89AB0D9F3E3}" type="doc">
      <dgm:prSet loTypeId="urn:microsoft.com/office/officeart/2005/8/layout/target3" loCatId="list" qsTypeId="urn:microsoft.com/office/officeart/2005/8/quickstyle/3d3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30831A4-0540-4EC5-8F5A-93030E89D2D9}">
      <dgm:prSet phldrT="[Text]" custT="1"/>
      <dgm:spPr/>
      <dgm:t>
        <a:bodyPr anchor="ctr" anchorCtr="0"/>
        <a:lstStyle/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0" dirty="0" smtClean="0"/>
            <a:t>NÁZEV ŠKOLY</a:t>
          </a:r>
          <a:r>
            <a:rPr lang="cs-CZ" sz="1600" b="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F01391B9-E1CF-441A-AF4A-C95C0C271A44}" type="parTrans" cxnId="{4D385FE4-833D-4CDF-8BAA-0E0AC4E67AD4}">
      <dgm:prSet/>
      <dgm:spPr/>
      <dgm:t>
        <a:bodyPr/>
        <a:lstStyle/>
        <a:p>
          <a:endParaRPr lang="cs-CZ"/>
        </a:p>
      </dgm:t>
    </dgm:pt>
    <dgm:pt modelId="{B8CB6303-D6B2-49A3-A850-9996CF437CE4}" type="sibTrans" cxnId="{4D385FE4-833D-4CDF-8BAA-0E0AC4E67AD4}">
      <dgm:prSet/>
      <dgm:spPr/>
      <dgm:t>
        <a:bodyPr/>
        <a:lstStyle/>
        <a:p>
          <a:endParaRPr lang="cs-CZ"/>
        </a:p>
      </dgm:t>
    </dgm:pt>
    <dgm:pt modelId="{100B6B2E-82E6-4C11-B19B-F2DB3A0EA64F}">
      <dgm:prSet phldrT="[Text]" custT="1"/>
      <dgm:spPr/>
      <dgm:t>
        <a:bodyPr/>
        <a:lstStyle/>
        <a:p>
          <a:pPr algn="l"/>
          <a:r>
            <a:rPr lang="cs-CZ" sz="1600" b="0" dirty="0" smtClean="0"/>
            <a:t>REGISTRAČNÍ ČÍSLO PROJEKTU</a:t>
          </a:r>
          <a:r>
            <a:rPr lang="cs-CZ" sz="1600" b="1" dirty="0" smtClean="0"/>
            <a:t>:   </a:t>
          </a:r>
          <a:r>
            <a:rPr lang="cs-CZ" sz="1800" b="1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dirty="0">
            <a:latin typeface="Times New Roman" pitchFamily="18" charset="0"/>
            <a:cs typeface="Times New Roman" pitchFamily="18" charset="0"/>
          </a:endParaRPr>
        </a:p>
      </dgm:t>
    </dgm:pt>
    <dgm:pt modelId="{32657832-B1C8-403C-BDE8-AAC0367CF865}" type="parTrans" cxnId="{D35B4B81-8D1B-443A-B915-1BE49E0B0AA7}">
      <dgm:prSet/>
      <dgm:spPr/>
      <dgm:t>
        <a:bodyPr/>
        <a:lstStyle/>
        <a:p>
          <a:endParaRPr lang="cs-CZ"/>
        </a:p>
      </dgm:t>
    </dgm:pt>
    <dgm:pt modelId="{6748F0BB-A26B-4A51-9E3C-09CCB2BAC7D9}" type="sibTrans" cxnId="{D35B4B81-8D1B-443A-B915-1BE49E0B0AA7}">
      <dgm:prSet/>
      <dgm:spPr/>
      <dgm:t>
        <a:bodyPr/>
        <a:lstStyle/>
        <a:p>
          <a:endParaRPr lang="cs-CZ"/>
        </a:p>
      </dgm:t>
    </dgm:pt>
    <dgm:pt modelId="{914700B9-77B5-440A-A438-DE98B6D4894D}">
      <dgm:prSet phldrT="[Text]" custT="1"/>
      <dgm:spPr/>
      <dgm:t>
        <a:bodyPr/>
        <a:lstStyle/>
        <a:p>
          <a:pPr algn="l"/>
          <a:r>
            <a:rPr lang="cs-CZ" sz="1600" b="0" dirty="0" smtClean="0"/>
            <a:t>ŠABLONA</a:t>
          </a:r>
          <a:r>
            <a:rPr lang="cs-CZ" sz="1600" b="1" dirty="0" smtClean="0"/>
            <a:t>: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8512185E-4B58-458F-87B6-3140B6D72525}" type="parTrans" cxnId="{4F3FA278-38EF-4E77-A5DC-1E7605CD0401}">
      <dgm:prSet/>
      <dgm:spPr/>
      <dgm:t>
        <a:bodyPr/>
        <a:lstStyle/>
        <a:p>
          <a:endParaRPr lang="cs-CZ"/>
        </a:p>
      </dgm:t>
    </dgm:pt>
    <dgm:pt modelId="{296B88C7-46FB-4264-A217-2894440EECC5}" type="sibTrans" cxnId="{4F3FA278-38EF-4E77-A5DC-1E7605CD0401}">
      <dgm:prSet/>
      <dgm:spPr/>
      <dgm:t>
        <a:bodyPr/>
        <a:lstStyle/>
        <a:p>
          <a:endParaRPr lang="cs-CZ"/>
        </a:p>
      </dgm:t>
    </dgm:pt>
    <dgm:pt modelId="{1D8420EA-BFA0-403B-80F5-647FA396CC45}">
      <dgm:prSet phldrT="[Text]" custT="1"/>
      <dgm:spPr/>
      <dgm:t>
        <a:bodyPr/>
        <a:lstStyle/>
        <a:p>
          <a:pPr algn="l"/>
          <a:r>
            <a:rPr lang="cs-CZ" sz="1600" b="0" dirty="0" smtClean="0"/>
            <a:t>NÁZEV PROJEKTU</a:t>
          </a:r>
          <a:r>
            <a:rPr lang="cs-CZ" sz="1600" b="1" dirty="0" smtClean="0"/>
            <a:t>: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DE590897-4222-4BAE-B23D-0E01B1881970}" type="parTrans" cxnId="{B5ED950A-2CFB-4B1E-A532-6C6F5B2770BB}">
      <dgm:prSet/>
      <dgm:spPr/>
      <dgm:t>
        <a:bodyPr/>
        <a:lstStyle/>
        <a:p>
          <a:endParaRPr lang="cs-CZ"/>
        </a:p>
      </dgm:t>
    </dgm:pt>
    <dgm:pt modelId="{01A7DA8C-A7E7-4088-A318-31162CEFD809}" type="sibTrans" cxnId="{B5ED950A-2CFB-4B1E-A532-6C6F5B2770BB}">
      <dgm:prSet/>
      <dgm:spPr/>
      <dgm:t>
        <a:bodyPr/>
        <a:lstStyle/>
        <a:p>
          <a:endParaRPr lang="cs-CZ"/>
        </a:p>
      </dgm:t>
    </dgm:pt>
    <dgm:pt modelId="{FE47432B-CA46-450C-8D8F-66C300A95B52}" type="pres">
      <dgm:prSet presAssocID="{27FE2D31-D344-4B63-A89A-A89AB0D9F3E3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522209E-30D0-49D6-A340-2D383A11C668}" type="pres">
      <dgm:prSet presAssocID="{130831A4-0540-4EC5-8F5A-93030E89D2D9}" presName="circle1" presStyleLbl="node1" presStyleIdx="0" presStyleCnt="4"/>
      <dgm:spPr/>
    </dgm:pt>
    <dgm:pt modelId="{ED5A8377-51D5-4DC5-B0E7-680166966720}" type="pres">
      <dgm:prSet presAssocID="{130831A4-0540-4EC5-8F5A-93030E89D2D9}" presName="space" presStyleCnt="0"/>
      <dgm:spPr/>
    </dgm:pt>
    <dgm:pt modelId="{F69CC921-512E-49F4-824C-A648EC5F27A5}" type="pres">
      <dgm:prSet presAssocID="{130831A4-0540-4EC5-8F5A-93030E89D2D9}" presName="rect1" presStyleLbl="alignAcc1" presStyleIdx="0" presStyleCnt="4" custLinFactNeighborX="513"/>
      <dgm:spPr/>
      <dgm:t>
        <a:bodyPr/>
        <a:lstStyle/>
        <a:p>
          <a:endParaRPr lang="cs-CZ"/>
        </a:p>
      </dgm:t>
    </dgm:pt>
    <dgm:pt modelId="{61C9CE18-EDA6-4EDF-BA1C-09779D38FBBF}" type="pres">
      <dgm:prSet presAssocID="{1D8420EA-BFA0-403B-80F5-647FA396CC45}" presName="vertSpace2" presStyleLbl="node1" presStyleIdx="0" presStyleCnt="4"/>
      <dgm:spPr/>
    </dgm:pt>
    <dgm:pt modelId="{D60DEAAB-7AFE-435A-ACF6-18851E4B0426}" type="pres">
      <dgm:prSet presAssocID="{1D8420EA-BFA0-403B-80F5-647FA396CC45}" presName="circle2" presStyleLbl="node1" presStyleIdx="1" presStyleCnt="4"/>
      <dgm:spPr/>
    </dgm:pt>
    <dgm:pt modelId="{F7B3C0B7-F0F7-4F49-B02C-3630F8C5FAE5}" type="pres">
      <dgm:prSet presAssocID="{1D8420EA-BFA0-403B-80F5-647FA396CC45}" presName="rect2" presStyleLbl="alignAcc1" presStyleIdx="1" presStyleCnt="4" custLinFactNeighborX="513" custLinFactNeighborY="-51"/>
      <dgm:spPr/>
      <dgm:t>
        <a:bodyPr/>
        <a:lstStyle/>
        <a:p>
          <a:endParaRPr lang="cs-CZ"/>
        </a:p>
      </dgm:t>
    </dgm:pt>
    <dgm:pt modelId="{C9DA9446-E2D3-4F6A-8960-3CADFBF870B8}" type="pres">
      <dgm:prSet presAssocID="{100B6B2E-82E6-4C11-B19B-F2DB3A0EA64F}" presName="vertSpace3" presStyleLbl="node1" presStyleIdx="1" presStyleCnt="4"/>
      <dgm:spPr/>
    </dgm:pt>
    <dgm:pt modelId="{9726EC6F-D322-4CD3-B489-1BE3DF7CE70B}" type="pres">
      <dgm:prSet presAssocID="{100B6B2E-82E6-4C11-B19B-F2DB3A0EA64F}" presName="circle3" presStyleLbl="node1" presStyleIdx="2" presStyleCnt="4"/>
      <dgm:spPr/>
    </dgm:pt>
    <dgm:pt modelId="{645AA564-2E9E-4954-AD87-AE01782CEC59}" type="pres">
      <dgm:prSet presAssocID="{100B6B2E-82E6-4C11-B19B-F2DB3A0EA64F}" presName="rect3" presStyleLbl="alignAcc1" presStyleIdx="2" presStyleCnt="4" custLinFactNeighborX="2390" custLinFactNeighborY="1626"/>
      <dgm:spPr/>
      <dgm:t>
        <a:bodyPr/>
        <a:lstStyle/>
        <a:p>
          <a:endParaRPr lang="cs-CZ"/>
        </a:p>
      </dgm:t>
    </dgm:pt>
    <dgm:pt modelId="{8538CAC4-6A86-42B8-B5AF-2FF155DB9D02}" type="pres">
      <dgm:prSet presAssocID="{914700B9-77B5-440A-A438-DE98B6D4894D}" presName="vertSpace4" presStyleLbl="node1" presStyleIdx="2" presStyleCnt="4"/>
      <dgm:spPr/>
    </dgm:pt>
    <dgm:pt modelId="{26FD6024-A07F-46D0-8BC0-B5E595C5673D}" type="pres">
      <dgm:prSet presAssocID="{914700B9-77B5-440A-A438-DE98B6D4894D}" presName="circle4" presStyleLbl="node1" presStyleIdx="3" presStyleCnt="4"/>
      <dgm:spPr/>
    </dgm:pt>
    <dgm:pt modelId="{E73F1C26-6DCD-4001-88B9-355E01E2BCE7}" type="pres">
      <dgm:prSet presAssocID="{914700B9-77B5-440A-A438-DE98B6D4894D}" presName="rect4" presStyleLbl="alignAcc1" presStyleIdx="3" presStyleCnt="4" custLinFactNeighborX="508" custLinFactNeighborY="3605"/>
      <dgm:spPr/>
      <dgm:t>
        <a:bodyPr/>
        <a:lstStyle/>
        <a:p>
          <a:endParaRPr lang="cs-CZ"/>
        </a:p>
      </dgm:t>
    </dgm:pt>
    <dgm:pt modelId="{8E23E229-92FC-49D1-B5FE-0303176B8A4E}" type="pres">
      <dgm:prSet presAssocID="{130831A4-0540-4EC5-8F5A-93030E89D2D9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467D0EB-87A2-4285-8ACA-0398EFBF29BC}" type="pres">
      <dgm:prSet presAssocID="{1D8420EA-BFA0-403B-80F5-647FA396CC45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BA8199F-D892-4A8E-A352-2B7844050E09}" type="pres">
      <dgm:prSet presAssocID="{100B6B2E-82E6-4C11-B19B-F2DB3A0EA64F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9AF279-D483-48F2-BBBD-45F8E8923512}" type="pres">
      <dgm:prSet presAssocID="{914700B9-77B5-440A-A438-DE98B6D4894D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4CF319D-3D9B-41C9-96F5-C1FE048F6C3D}" type="presOf" srcId="{1D8420EA-BFA0-403B-80F5-647FA396CC45}" destId="{F7B3C0B7-F0F7-4F49-B02C-3630F8C5FAE5}" srcOrd="0" destOrd="0" presId="urn:microsoft.com/office/officeart/2005/8/layout/target3"/>
    <dgm:cxn modelId="{D8594202-C5C7-4C1D-B3AB-A2A9B5BE7236}" type="presOf" srcId="{130831A4-0540-4EC5-8F5A-93030E89D2D9}" destId="{F69CC921-512E-49F4-824C-A648EC5F27A5}" srcOrd="0" destOrd="0" presId="urn:microsoft.com/office/officeart/2005/8/layout/target3"/>
    <dgm:cxn modelId="{207A5E03-4406-4FC7-86E2-403C283D83D0}" type="presOf" srcId="{130831A4-0540-4EC5-8F5A-93030E89D2D9}" destId="{8E23E229-92FC-49D1-B5FE-0303176B8A4E}" srcOrd="1" destOrd="0" presId="urn:microsoft.com/office/officeart/2005/8/layout/target3"/>
    <dgm:cxn modelId="{1E592D70-B93B-440E-B88F-78DD7590BB20}" type="presOf" srcId="{27FE2D31-D344-4B63-A89A-A89AB0D9F3E3}" destId="{FE47432B-CA46-450C-8D8F-66C300A95B52}" srcOrd="0" destOrd="0" presId="urn:microsoft.com/office/officeart/2005/8/layout/target3"/>
    <dgm:cxn modelId="{CAEA802B-B1BA-4B25-AB09-EA2EB4965217}" type="presOf" srcId="{100B6B2E-82E6-4C11-B19B-F2DB3A0EA64F}" destId="{DBA8199F-D892-4A8E-A352-2B7844050E09}" srcOrd="1" destOrd="0" presId="urn:microsoft.com/office/officeart/2005/8/layout/target3"/>
    <dgm:cxn modelId="{4F3FA278-38EF-4E77-A5DC-1E7605CD0401}" srcId="{27FE2D31-D344-4B63-A89A-A89AB0D9F3E3}" destId="{914700B9-77B5-440A-A438-DE98B6D4894D}" srcOrd="3" destOrd="0" parTransId="{8512185E-4B58-458F-87B6-3140B6D72525}" sibTransId="{296B88C7-46FB-4264-A217-2894440EECC5}"/>
    <dgm:cxn modelId="{B5ED950A-2CFB-4B1E-A532-6C6F5B2770BB}" srcId="{27FE2D31-D344-4B63-A89A-A89AB0D9F3E3}" destId="{1D8420EA-BFA0-403B-80F5-647FA396CC45}" srcOrd="1" destOrd="0" parTransId="{DE590897-4222-4BAE-B23D-0E01B1881970}" sibTransId="{01A7DA8C-A7E7-4088-A318-31162CEFD809}"/>
    <dgm:cxn modelId="{F588AF78-B3FD-4EF6-988D-AD11B84CB0FB}" type="presOf" srcId="{914700B9-77B5-440A-A438-DE98B6D4894D}" destId="{E73F1C26-6DCD-4001-88B9-355E01E2BCE7}" srcOrd="0" destOrd="0" presId="urn:microsoft.com/office/officeart/2005/8/layout/target3"/>
    <dgm:cxn modelId="{4C818E6A-4486-4E82-8030-A3B39882C3BB}" type="presOf" srcId="{914700B9-77B5-440A-A438-DE98B6D4894D}" destId="{BD9AF279-D483-48F2-BBBD-45F8E8923512}" srcOrd="1" destOrd="0" presId="urn:microsoft.com/office/officeart/2005/8/layout/target3"/>
    <dgm:cxn modelId="{D35B4B81-8D1B-443A-B915-1BE49E0B0AA7}" srcId="{27FE2D31-D344-4B63-A89A-A89AB0D9F3E3}" destId="{100B6B2E-82E6-4C11-B19B-F2DB3A0EA64F}" srcOrd="2" destOrd="0" parTransId="{32657832-B1C8-403C-BDE8-AAC0367CF865}" sibTransId="{6748F0BB-A26B-4A51-9E3C-09CCB2BAC7D9}"/>
    <dgm:cxn modelId="{DA4B89CA-70CF-4EE2-B257-20F1BD497BD2}" type="presOf" srcId="{1D8420EA-BFA0-403B-80F5-647FA396CC45}" destId="{8467D0EB-87A2-4285-8ACA-0398EFBF29BC}" srcOrd="1" destOrd="0" presId="urn:microsoft.com/office/officeart/2005/8/layout/target3"/>
    <dgm:cxn modelId="{4D385FE4-833D-4CDF-8BAA-0E0AC4E67AD4}" srcId="{27FE2D31-D344-4B63-A89A-A89AB0D9F3E3}" destId="{130831A4-0540-4EC5-8F5A-93030E89D2D9}" srcOrd="0" destOrd="0" parTransId="{F01391B9-E1CF-441A-AF4A-C95C0C271A44}" sibTransId="{B8CB6303-D6B2-49A3-A850-9996CF437CE4}"/>
    <dgm:cxn modelId="{48CB1AF5-D882-44CC-9A2A-5F9DB747257E}" type="presOf" srcId="{100B6B2E-82E6-4C11-B19B-F2DB3A0EA64F}" destId="{645AA564-2E9E-4954-AD87-AE01782CEC59}" srcOrd="0" destOrd="0" presId="urn:microsoft.com/office/officeart/2005/8/layout/target3"/>
    <dgm:cxn modelId="{E6D2F1FD-F3CC-42D8-AA45-B96F3CFF5E35}" type="presParOf" srcId="{FE47432B-CA46-450C-8D8F-66C300A95B52}" destId="{B522209E-30D0-49D6-A340-2D383A11C668}" srcOrd="0" destOrd="0" presId="urn:microsoft.com/office/officeart/2005/8/layout/target3"/>
    <dgm:cxn modelId="{B150AAF7-6580-4D11-AAE8-2579B3A863D2}" type="presParOf" srcId="{FE47432B-CA46-450C-8D8F-66C300A95B52}" destId="{ED5A8377-51D5-4DC5-B0E7-680166966720}" srcOrd="1" destOrd="0" presId="urn:microsoft.com/office/officeart/2005/8/layout/target3"/>
    <dgm:cxn modelId="{B47AA545-3A77-471B-AFEF-B700C75A7C58}" type="presParOf" srcId="{FE47432B-CA46-450C-8D8F-66C300A95B52}" destId="{F69CC921-512E-49F4-824C-A648EC5F27A5}" srcOrd="2" destOrd="0" presId="urn:microsoft.com/office/officeart/2005/8/layout/target3"/>
    <dgm:cxn modelId="{F88FCB4B-93D2-4529-90D4-5E143918A317}" type="presParOf" srcId="{FE47432B-CA46-450C-8D8F-66C300A95B52}" destId="{61C9CE18-EDA6-4EDF-BA1C-09779D38FBBF}" srcOrd="3" destOrd="0" presId="urn:microsoft.com/office/officeart/2005/8/layout/target3"/>
    <dgm:cxn modelId="{FD0DC828-1F11-4AE3-BC89-E34F46D89415}" type="presParOf" srcId="{FE47432B-CA46-450C-8D8F-66C300A95B52}" destId="{D60DEAAB-7AFE-435A-ACF6-18851E4B0426}" srcOrd="4" destOrd="0" presId="urn:microsoft.com/office/officeart/2005/8/layout/target3"/>
    <dgm:cxn modelId="{F0DDB7C6-0B2B-4122-B49C-7199AC8BB1BC}" type="presParOf" srcId="{FE47432B-CA46-450C-8D8F-66C300A95B52}" destId="{F7B3C0B7-F0F7-4F49-B02C-3630F8C5FAE5}" srcOrd="5" destOrd="0" presId="urn:microsoft.com/office/officeart/2005/8/layout/target3"/>
    <dgm:cxn modelId="{8BA0A20C-B98D-42C2-B8ED-CF58648D161F}" type="presParOf" srcId="{FE47432B-CA46-450C-8D8F-66C300A95B52}" destId="{C9DA9446-E2D3-4F6A-8960-3CADFBF870B8}" srcOrd="6" destOrd="0" presId="urn:microsoft.com/office/officeart/2005/8/layout/target3"/>
    <dgm:cxn modelId="{B14E6BBE-95D4-45F0-9F06-56D58FE7F578}" type="presParOf" srcId="{FE47432B-CA46-450C-8D8F-66C300A95B52}" destId="{9726EC6F-D322-4CD3-B489-1BE3DF7CE70B}" srcOrd="7" destOrd="0" presId="urn:microsoft.com/office/officeart/2005/8/layout/target3"/>
    <dgm:cxn modelId="{D141E83E-5FCB-4E15-A185-B7EB0F25B924}" type="presParOf" srcId="{FE47432B-CA46-450C-8D8F-66C300A95B52}" destId="{645AA564-2E9E-4954-AD87-AE01782CEC59}" srcOrd="8" destOrd="0" presId="urn:microsoft.com/office/officeart/2005/8/layout/target3"/>
    <dgm:cxn modelId="{DADD0ADD-3DDE-4E31-9C8B-583650565333}" type="presParOf" srcId="{FE47432B-CA46-450C-8D8F-66C300A95B52}" destId="{8538CAC4-6A86-42B8-B5AF-2FF155DB9D02}" srcOrd="9" destOrd="0" presId="urn:microsoft.com/office/officeart/2005/8/layout/target3"/>
    <dgm:cxn modelId="{06C1ECE5-3DA3-4990-89E7-2BA9BC80A011}" type="presParOf" srcId="{FE47432B-CA46-450C-8D8F-66C300A95B52}" destId="{26FD6024-A07F-46D0-8BC0-B5E595C5673D}" srcOrd="10" destOrd="0" presId="urn:microsoft.com/office/officeart/2005/8/layout/target3"/>
    <dgm:cxn modelId="{468E1CED-7772-4DB2-AAFC-411B9F61F2CD}" type="presParOf" srcId="{FE47432B-CA46-450C-8D8F-66C300A95B52}" destId="{E73F1C26-6DCD-4001-88B9-355E01E2BCE7}" srcOrd="11" destOrd="0" presId="urn:microsoft.com/office/officeart/2005/8/layout/target3"/>
    <dgm:cxn modelId="{4D0C71B0-A984-4957-9213-8172B8DD49E4}" type="presParOf" srcId="{FE47432B-CA46-450C-8D8F-66C300A95B52}" destId="{8E23E229-92FC-49D1-B5FE-0303176B8A4E}" srcOrd="12" destOrd="0" presId="urn:microsoft.com/office/officeart/2005/8/layout/target3"/>
    <dgm:cxn modelId="{CFF5044F-691C-4D1A-834B-DA1DB4DC901B}" type="presParOf" srcId="{FE47432B-CA46-450C-8D8F-66C300A95B52}" destId="{8467D0EB-87A2-4285-8ACA-0398EFBF29BC}" srcOrd="13" destOrd="0" presId="urn:microsoft.com/office/officeart/2005/8/layout/target3"/>
    <dgm:cxn modelId="{48191034-2031-4044-965D-13A74B710112}" type="presParOf" srcId="{FE47432B-CA46-450C-8D8F-66C300A95B52}" destId="{DBA8199F-D892-4A8E-A352-2B7844050E09}" srcOrd="14" destOrd="0" presId="urn:microsoft.com/office/officeart/2005/8/layout/target3"/>
    <dgm:cxn modelId="{B427DE88-7EC5-420B-837D-D1A78E001E65}" type="presParOf" srcId="{FE47432B-CA46-450C-8D8F-66C300A95B52}" destId="{BD9AF279-D483-48F2-BBBD-45F8E8923512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522209E-30D0-49D6-A340-2D383A11C668}">
      <dsp:nvSpPr>
        <dsp:cNvPr id="0" name=""/>
        <dsp:cNvSpPr/>
      </dsp:nvSpPr>
      <dsp:spPr>
        <a:xfrm>
          <a:off x="0" y="0"/>
          <a:ext cx="2376264" cy="23762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69CC921-512E-49F4-824C-A648EC5F27A5}">
      <dsp:nvSpPr>
        <dsp:cNvPr id="0" name=""/>
        <dsp:cNvSpPr/>
      </dsp:nvSpPr>
      <dsp:spPr>
        <a:xfrm>
          <a:off x="1188132" y="0"/>
          <a:ext cx="7020780" cy="23762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0" kern="1200" dirty="0" smtClean="0"/>
            <a:t>NÁZEV ŠKOLY</a:t>
          </a:r>
          <a:r>
            <a:rPr lang="cs-CZ" sz="1600" b="0" kern="120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0"/>
        <a:ext cx="7020780" cy="504956"/>
      </dsp:txXfrm>
    </dsp:sp>
    <dsp:sp modelId="{D60DEAAB-7AFE-435A-ACF6-18851E4B0426}">
      <dsp:nvSpPr>
        <dsp:cNvPr id="0" name=""/>
        <dsp:cNvSpPr/>
      </dsp:nvSpPr>
      <dsp:spPr>
        <a:xfrm>
          <a:off x="311884" y="504956"/>
          <a:ext cx="1752494" cy="17524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B3C0B7-F0F7-4F49-B02C-3630F8C5FAE5}">
      <dsp:nvSpPr>
        <dsp:cNvPr id="0" name=""/>
        <dsp:cNvSpPr/>
      </dsp:nvSpPr>
      <dsp:spPr>
        <a:xfrm>
          <a:off x="1188132" y="504062"/>
          <a:ext cx="7020780" cy="17524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NÁZEV PROJEKTU</a:t>
          </a:r>
          <a:r>
            <a:rPr lang="cs-CZ" sz="1600" b="1" kern="1200" dirty="0" smtClean="0"/>
            <a:t>: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504062"/>
        <a:ext cx="7020780" cy="504956"/>
      </dsp:txXfrm>
    </dsp:sp>
    <dsp:sp modelId="{9726EC6F-D322-4CD3-B489-1BE3DF7CE70B}">
      <dsp:nvSpPr>
        <dsp:cNvPr id="0" name=""/>
        <dsp:cNvSpPr/>
      </dsp:nvSpPr>
      <dsp:spPr>
        <a:xfrm>
          <a:off x="623769" y="1009912"/>
          <a:ext cx="1128725" cy="11287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45AA564-2E9E-4954-AD87-AE01782CEC59}">
      <dsp:nvSpPr>
        <dsp:cNvPr id="0" name=""/>
        <dsp:cNvSpPr/>
      </dsp:nvSpPr>
      <dsp:spPr>
        <a:xfrm>
          <a:off x="1188132" y="1028265"/>
          <a:ext cx="7020780" cy="11287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REGISTRAČNÍ ČÍSLO PROJEKTU</a:t>
          </a:r>
          <a:r>
            <a:rPr lang="cs-CZ" sz="1600" b="1" kern="1200" dirty="0" smtClean="0"/>
            <a:t>:   </a:t>
          </a:r>
          <a:r>
            <a:rPr lang="cs-CZ" sz="1800" b="1" kern="1200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028265"/>
        <a:ext cx="7020780" cy="504956"/>
      </dsp:txXfrm>
    </dsp:sp>
    <dsp:sp modelId="{26FD6024-A07F-46D0-8BC0-B5E595C5673D}">
      <dsp:nvSpPr>
        <dsp:cNvPr id="0" name=""/>
        <dsp:cNvSpPr/>
      </dsp:nvSpPr>
      <dsp:spPr>
        <a:xfrm>
          <a:off x="935653" y="1514868"/>
          <a:ext cx="504956" cy="5049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73F1C26-6DCD-4001-88B9-355E01E2BCE7}">
      <dsp:nvSpPr>
        <dsp:cNvPr id="0" name=""/>
        <dsp:cNvSpPr/>
      </dsp:nvSpPr>
      <dsp:spPr>
        <a:xfrm>
          <a:off x="1188132" y="1533071"/>
          <a:ext cx="7020780" cy="5049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ŠABLONA</a:t>
          </a:r>
          <a:r>
            <a:rPr lang="cs-CZ" sz="1600" b="1" kern="1200" dirty="0" smtClean="0"/>
            <a:t>: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533071"/>
        <a:ext cx="7020780" cy="50495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83749AE-62B1-45F0-95B1-582024A36FB6}" type="datetimeFigureOut">
              <a:rPr lang="cs-CZ" smtClean="0"/>
              <a:t>12.7.2012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724C7CC-C5BA-4F0B-BDD6-17043A1F9E7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3156544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724C7CC-C5BA-4F0B-BDD6-17043A1F9E79}" type="slidenum">
              <a:rPr lang="cs-CZ" smtClean="0"/>
              <a:t>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805347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6E6CC4-9B95-4C21-8AB2-60BC56AD8630}" type="datetimeFigureOut">
              <a:rPr lang="cs-CZ" smtClean="0"/>
              <a:t>12.7.2012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B05CC6-FAAF-4B23-8C43-AD8B497551F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783607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6E6CC4-9B95-4C21-8AB2-60BC56AD8630}" type="datetimeFigureOut">
              <a:rPr lang="cs-CZ" smtClean="0"/>
              <a:t>12.7.2012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B05CC6-FAAF-4B23-8C43-AD8B497551F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4491740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6E6CC4-9B95-4C21-8AB2-60BC56AD8630}" type="datetimeFigureOut">
              <a:rPr lang="cs-CZ" smtClean="0"/>
              <a:t>12.7.2012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B05CC6-FAAF-4B23-8C43-AD8B497551F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1012730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6E6CC4-9B95-4C21-8AB2-60BC56AD8630}" type="datetimeFigureOut">
              <a:rPr lang="cs-CZ" smtClean="0"/>
              <a:t>12.7.2012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B05CC6-FAAF-4B23-8C43-AD8B497551F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1163048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6E6CC4-9B95-4C21-8AB2-60BC56AD8630}" type="datetimeFigureOut">
              <a:rPr lang="cs-CZ" smtClean="0"/>
              <a:t>12.7.2012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B05CC6-FAAF-4B23-8C43-AD8B497551F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969836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6E6CC4-9B95-4C21-8AB2-60BC56AD8630}" type="datetimeFigureOut">
              <a:rPr lang="cs-CZ" smtClean="0"/>
              <a:t>12.7.2012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B05CC6-FAAF-4B23-8C43-AD8B497551F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4506928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6E6CC4-9B95-4C21-8AB2-60BC56AD8630}" type="datetimeFigureOut">
              <a:rPr lang="cs-CZ" smtClean="0"/>
              <a:t>12.7.2012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B05CC6-FAAF-4B23-8C43-AD8B497551F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864465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6E6CC4-9B95-4C21-8AB2-60BC56AD8630}" type="datetimeFigureOut">
              <a:rPr lang="cs-CZ" smtClean="0"/>
              <a:t>12.7.2012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B05CC6-FAAF-4B23-8C43-AD8B497551F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996576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6E6CC4-9B95-4C21-8AB2-60BC56AD8630}" type="datetimeFigureOut">
              <a:rPr lang="cs-CZ" smtClean="0"/>
              <a:t>12.7.2012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B05CC6-FAAF-4B23-8C43-AD8B497551F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0439595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6E6CC4-9B95-4C21-8AB2-60BC56AD8630}" type="datetimeFigureOut">
              <a:rPr lang="cs-CZ" smtClean="0"/>
              <a:t>12.7.2012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B05CC6-FAAF-4B23-8C43-AD8B497551F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028808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6E6CC4-9B95-4C21-8AB2-60BC56AD8630}" type="datetimeFigureOut">
              <a:rPr lang="cs-CZ" smtClean="0"/>
              <a:t>12.7.2012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B05CC6-FAAF-4B23-8C43-AD8B497551F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7493843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F6EC35-A27F-412E-AA47-CD5D3B553EA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A2B56A-75E2-40B4-B9C9-D8BEB14E73D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5018688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03280B-CABC-4BB9-9F42-3A3B01FA42B3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9073F4-564B-4A57-A03C-7F35AF9CC009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404490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2FAC78-C8C3-4C6C-9DE9-74D8F9C95E78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FB9973-5D40-4B9B-986F-696FD491AC3E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812462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4A326E-1ADE-47FB-A4E6-F2B9961D3DB2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26A9FD-5057-4832-BD4A-59B8510B31F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8730352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AF8F98-4825-4477-9329-DD5906E75E2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C8545D-F01F-4177-BE33-2A36BEA4FD4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7755492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9CE422-DF25-45A6-AF0C-1541E03A6A0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1F53C5-68A2-462C-8A47-86820E0ED54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0897276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EB8A3D-8F9E-4F62-BC5D-DD6B0600D79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7D9460-732D-4BA6-8E6C-10EE50E6F91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0634905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83F932-30FA-4718-B439-DF55596AC06A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2CC6F1-38BF-4728-B19A-30FC5A6D5C4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6313269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A20E2B-270D-4486-83D2-343A737DB13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364DCF-D698-4837-8140-0583FE539B7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9450536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57B1DF-84CD-43D9-A268-CAEA18E7D57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BADA03-3693-4810-A4E8-2B88CBFFC25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92915755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2A1682-D560-4831-95D4-AF5AFF2C399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6A1307-8CDF-4191-BB0F-C5791B5A759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59373848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F6EC35-A27F-412E-AA47-CD5D3B553EA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A2B56A-75E2-40B4-B9C9-D8BEB14E73D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5127444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03280B-CABC-4BB9-9F42-3A3B01FA42B3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9073F4-564B-4A57-A03C-7F35AF9CC009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61066681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2FAC78-C8C3-4C6C-9DE9-74D8F9C95E78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FB9973-5D40-4B9B-986F-696FD491AC3E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10971442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4A326E-1ADE-47FB-A4E6-F2B9961D3DB2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26A9FD-5057-4832-BD4A-59B8510B31F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90064661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AF8F98-4825-4477-9329-DD5906E75E2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C8545D-F01F-4177-BE33-2A36BEA4FD4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5183196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9CE422-DF25-45A6-AF0C-1541E03A6A0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1F53C5-68A2-462C-8A47-86820E0ED54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75030770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EB8A3D-8F9E-4F62-BC5D-DD6B0600D79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7D9460-732D-4BA6-8E6C-10EE50E6F91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5774505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83F932-30FA-4718-B439-DF55596AC06A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2CC6F1-38BF-4728-B19A-30FC5A6D5C4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63661607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A20E2B-270D-4486-83D2-343A737DB13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364DCF-D698-4837-8140-0583FE539B7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53943251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57B1DF-84CD-43D9-A268-CAEA18E7D57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BADA03-3693-4810-A4E8-2B88CBFFC25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79140802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2A1682-D560-4831-95D4-AF5AFF2C399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6A1307-8CDF-4191-BB0F-C5791B5A759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514980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36E6CC4-9B95-4C21-8AB2-60BC56AD8630}" type="datetimeFigureOut">
              <a:rPr lang="cs-CZ" smtClean="0"/>
              <a:t>12.7.2012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EB05CC6-FAAF-4B23-8C43-AD8B497551F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042795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b="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D9A7E411-C57F-4DCB-8281-5E747840FF67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 b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b="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03C5A382-51AD-4797-8E27-16196AB0C32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096371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b="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D9A7E411-C57F-4DCB-8281-5E747840FF67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 b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b="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03C5A382-51AD-4797-8E27-16196AB0C32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645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3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753232266"/>
              </p:ext>
            </p:extLst>
          </p:nvPr>
        </p:nvGraphicFramePr>
        <p:xfrm>
          <a:off x="539552" y="404664"/>
          <a:ext cx="8208912" cy="23762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373216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58350654"/>
              </p:ext>
            </p:extLst>
          </p:nvPr>
        </p:nvGraphicFramePr>
        <p:xfrm>
          <a:off x="1691680" y="2852936"/>
          <a:ext cx="7056784" cy="2207490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2940327"/>
                <a:gridCol w="4116457"/>
              </a:tblGrid>
              <a:tr h="312035">
                <a:tc>
                  <a:txBody>
                    <a:bodyPr/>
                    <a:lstStyle/>
                    <a:p>
                      <a:r>
                        <a:rPr lang="cs-CZ" sz="1400" b="0" dirty="0" smtClean="0"/>
                        <a:t>NÁZEV</a:t>
                      </a:r>
                      <a:r>
                        <a:rPr lang="cs-CZ" sz="1400" b="0" baseline="0" dirty="0" smtClean="0"/>
                        <a:t> A ČÍSLO MATERIÁLU:</a:t>
                      </a:r>
                      <a:endParaRPr lang="cs-CZ" sz="1400" b="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VY_32_INOVACE_15_S03-</a:t>
                      </a:r>
                      <a:r>
                        <a:rPr lang="cs-CZ" sz="16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M-2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VYTVOŘENO: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Březen 2012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AUTOR: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Anna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Matějovicová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OBLAST: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Matematika a její aplikace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OBOR: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Matematika a její aplikace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SADA: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Matematika pro 2. ročník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NÁZEV VZDĚLÁVACÍHO MATERIÁLU: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Násobení číslem 2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509270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92696"/>
            <a:ext cx="8280920" cy="418058"/>
          </a:xfrm>
          <a:solidFill>
            <a:schemeClr val="tx2">
              <a:lumMod val="20000"/>
              <a:lumOff val="80000"/>
            </a:schemeClr>
          </a:solidFill>
          <a:ln w="12700" cmpd="dbl">
            <a:solidFill>
              <a:schemeClr val="tx2">
                <a:lumMod val="75000"/>
              </a:schemeClr>
            </a:solidFill>
            <a:prstDash val="solid"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/>
          <a:lstStyle/>
          <a:p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ANOTACE:</a:t>
            </a:r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45929418"/>
              </p:ext>
            </p:extLst>
          </p:nvPr>
        </p:nvGraphicFramePr>
        <p:xfrm>
          <a:off x="539552" y="3501008"/>
          <a:ext cx="8280920" cy="301294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12368"/>
                <a:gridCol w="4968552"/>
              </a:tblGrid>
              <a:tr h="360040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ROČNÍK</a:t>
                      </a:r>
                      <a:r>
                        <a:rPr lang="cs-CZ" sz="1400" baseline="0" dirty="0" smtClean="0"/>
                        <a:t>: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2.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048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DRUH UČEBNÍHO MATERIÁLU:</a:t>
                      </a:r>
                      <a:endParaRPr lang="cs-CZ" sz="1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 </a:t>
                      </a:r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pro </a:t>
                      </a:r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interaktivní tabuli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7400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STUPEŇ</a:t>
                      </a:r>
                      <a:r>
                        <a:rPr lang="cs-CZ" sz="1400" b="1" baseline="0" dirty="0" smtClean="0"/>
                        <a:t> A TYP VZDĚLÁVÁNÍ:</a:t>
                      </a:r>
                      <a:endParaRPr lang="cs-CZ" sz="1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vzdělávání – první stupeň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1680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POMŮCKY:</a:t>
                      </a:r>
                      <a:endParaRPr lang="cs-CZ" sz="1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Učebnice - obrázky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66896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CÍL – INOVACE:</a:t>
                      </a:r>
                      <a:endParaRPr lang="cs-CZ" sz="1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Podporuje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aktivní zopakování – procvičování - výklad učiva 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/>
                      </a:r>
                      <a:b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</a:b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s 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využitím interaktivní tabule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3952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METODICKÉ POKYNY:</a:t>
                      </a:r>
                      <a:endParaRPr lang="cs-CZ" sz="1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kern="120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Žáci vyhledávají násobky čísla 2 na číselné </a:t>
                      </a:r>
                      <a:r>
                        <a:rPr lang="cs-CZ" sz="1400" kern="120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ose, </a:t>
                      </a:r>
                      <a:r>
                        <a:rPr lang="cs-CZ" sz="1400" kern="120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vyznačují a spojují násobky </a:t>
                      </a:r>
                      <a:r>
                        <a:rPr lang="cs-CZ" sz="1400" kern="120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2. </a:t>
                      </a:r>
                      <a:r>
                        <a:rPr lang="cs-CZ" sz="1400" kern="120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Řeší příklady násobení </a:t>
                      </a:r>
                      <a:r>
                        <a:rPr lang="cs-CZ" sz="1400" kern="120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2, </a:t>
                      </a:r>
                      <a:r>
                        <a:rPr lang="cs-CZ" sz="1400" kern="120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zaměňují činitele </a:t>
                      </a:r>
                    </a:p>
                    <a:p>
                      <a:r>
                        <a:rPr lang="cs-CZ" sz="1400" kern="1200" baseline="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a umí řešit jednoduché slovní </a:t>
                      </a:r>
                      <a:r>
                        <a:rPr lang="cs-CZ" sz="1400" kern="1200" baseline="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úlohy. </a:t>
                      </a:r>
                      <a:r>
                        <a:rPr lang="cs-CZ" sz="1400" kern="1200" baseline="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Doplňují součiny do tabulek </a:t>
                      </a:r>
                      <a:r>
                        <a:rPr lang="cs-CZ" sz="1400" kern="1200" baseline="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násobení. </a:t>
                      </a:r>
                      <a:r>
                        <a:rPr lang="cs-CZ" sz="1400" kern="1200" baseline="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V materiálu jsou využity animace.</a:t>
                      </a:r>
                      <a:endParaRPr lang="cs-CZ" sz="1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27610340"/>
              </p:ext>
            </p:extLst>
          </p:nvPr>
        </p:nvGraphicFramePr>
        <p:xfrm>
          <a:off x="539552" y="1196752"/>
          <a:ext cx="8280920" cy="22322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80920"/>
              </a:tblGrid>
              <a:tr h="936104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Materiál slouží k pochopení  spojů násobilky čísla </a:t>
                      </a:r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2.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OČEKÁVANÝ VÝSTUP:</a:t>
                      </a:r>
                      <a:endParaRPr lang="cs-CZ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936104"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Žák umí řadu násobků čísla </a:t>
                      </a:r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2, </a:t>
                      </a:r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zná spoje násobilky čísla </a:t>
                      </a:r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2, </a:t>
                      </a:r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řeší slovní úlohy na </a:t>
                      </a:r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násobení.</a:t>
                      </a:r>
                      <a:endParaRPr lang="cs-CZ" sz="1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07311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solidFill>
            <a:schemeClr val="accent4">
              <a:lumMod val="50000"/>
            </a:schemeClr>
          </a:solidFill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Matematika 2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solidFill>
            <a:schemeClr val="tx2">
              <a:lumMod val="75000"/>
            </a:schemeClr>
          </a:solidFill>
        </p:spPr>
        <p:txBody>
          <a:bodyPr/>
          <a:lstStyle/>
          <a:p>
            <a:r>
              <a:rPr lang="cs-CZ" dirty="0" smtClean="0">
                <a:solidFill>
                  <a:srgbClr val="FFFF00"/>
                </a:solidFill>
              </a:rPr>
              <a:t>Násobení číslem 2</a:t>
            </a:r>
            <a:endParaRPr lang="cs-CZ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837662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404664"/>
            <a:ext cx="4022768" cy="646331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POZOR! </a:t>
            </a:r>
            <a:endParaRPr lang="cs-CZ" dirty="0" smtClean="0"/>
          </a:p>
          <a:p>
            <a:r>
              <a:rPr lang="cs-CZ" dirty="0" smtClean="0"/>
              <a:t>NÁSOBENÍ  =  SČÍTÁNÍ  stejných sčítanců. 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8497" y="1050995"/>
            <a:ext cx="631756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 + 2 + 2 + 2 = kolikrát sčítáme číslo 2 ?  …….  ____  x  2  =  ____</a:t>
            </a:r>
          </a:p>
          <a:p>
            <a:r>
              <a:rPr lang="cs-CZ" dirty="0" smtClean="0"/>
              <a:t>                                                                             činitel   </a:t>
            </a:r>
            <a:r>
              <a:rPr lang="cs-CZ" dirty="0" smtClean="0"/>
              <a:t>činitel</a:t>
            </a:r>
            <a:r>
              <a:rPr lang="cs-CZ" dirty="0" smtClean="0"/>
              <a:t>  součin</a:t>
            </a:r>
            <a:endParaRPr lang="cs-CZ" dirty="0"/>
          </a:p>
        </p:txBody>
      </p:sp>
      <p:sp>
        <p:nvSpPr>
          <p:cNvPr id="4" name="Šipka doprava 3"/>
          <p:cNvSpPr/>
          <p:nvPr/>
        </p:nvSpPr>
        <p:spPr>
          <a:xfrm>
            <a:off x="467544" y="2060848"/>
            <a:ext cx="8352928" cy="24231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208797" y="1920396"/>
            <a:ext cx="26642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/>
              <a:t>l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6742933" y="1919482"/>
            <a:ext cx="26642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/>
              <a:t>l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639134" y="1904533"/>
            <a:ext cx="26642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/>
              <a:t>l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6476513" y="1927026"/>
            <a:ext cx="26642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/>
              <a:t>l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940691" y="1926053"/>
            <a:ext cx="26642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/>
              <a:t>l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309412" y="1833720"/>
            <a:ext cx="30168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l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1486860" y="1926053"/>
            <a:ext cx="26642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/>
              <a:t>l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6203456" y="1919482"/>
            <a:ext cx="26642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/>
              <a:t>l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5937036" y="1927026"/>
            <a:ext cx="26642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/>
              <a:t>l</a:t>
            </a:r>
          </a:p>
        </p:txBody>
      </p:sp>
      <p:sp>
        <p:nvSpPr>
          <p:cNvPr id="15" name="TextovéPole 14"/>
          <p:cNvSpPr txBox="1"/>
          <p:nvPr/>
        </p:nvSpPr>
        <p:spPr>
          <a:xfrm>
            <a:off x="2010734" y="1926053"/>
            <a:ext cx="26642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/>
              <a:t>l</a:t>
            </a:r>
          </a:p>
        </p:txBody>
      </p:sp>
      <p:sp>
        <p:nvSpPr>
          <p:cNvPr id="16" name="TextovéPole 15"/>
          <p:cNvSpPr txBox="1"/>
          <p:nvPr/>
        </p:nvSpPr>
        <p:spPr>
          <a:xfrm>
            <a:off x="5376863" y="1927026"/>
            <a:ext cx="26642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/>
              <a:t>l</a:t>
            </a:r>
          </a:p>
        </p:txBody>
      </p:sp>
      <p:sp>
        <p:nvSpPr>
          <p:cNvPr id="17" name="TextovéPole 16"/>
          <p:cNvSpPr txBox="1"/>
          <p:nvPr/>
        </p:nvSpPr>
        <p:spPr>
          <a:xfrm>
            <a:off x="2265124" y="1919482"/>
            <a:ext cx="26642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/>
              <a:t>l</a:t>
            </a:r>
          </a:p>
        </p:txBody>
      </p:sp>
      <p:sp>
        <p:nvSpPr>
          <p:cNvPr id="18" name="TextovéPole 17"/>
          <p:cNvSpPr txBox="1"/>
          <p:nvPr/>
        </p:nvSpPr>
        <p:spPr>
          <a:xfrm>
            <a:off x="2531544" y="1919482"/>
            <a:ext cx="26642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/>
              <a:t>l</a:t>
            </a:r>
          </a:p>
        </p:txBody>
      </p:sp>
      <p:sp>
        <p:nvSpPr>
          <p:cNvPr id="19" name="TextovéPole 18"/>
          <p:cNvSpPr txBox="1"/>
          <p:nvPr/>
        </p:nvSpPr>
        <p:spPr>
          <a:xfrm>
            <a:off x="4844023" y="1919482"/>
            <a:ext cx="26642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/>
              <a:t>l</a:t>
            </a:r>
          </a:p>
        </p:txBody>
      </p:sp>
      <p:sp>
        <p:nvSpPr>
          <p:cNvPr id="20" name="TextovéPole 19"/>
          <p:cNvSpPr txBox="1"/>
          <p:nvPr/>
        </p:nvSpPr>
        <p:spPr>
          <a:xfrm>
            <a:off x="2796278" y="1919482"/>
            <a:ext cx="26642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/>
              <a:t>l</a:t>
            </a:r>
          </a:p>
        </p:txBody>
      </p:sp>
      <p:sp>
        <p:nvSpPr>
          <p:cNvPr id="21" name="TextovéPole 20"/>
          <p:cNvSpPr txBox="1"/>
          <p:nvPr/>
        </p:nvSpPr>
        <p:spPr>
          <a:xfrm>
            <a:off x="5110443" y="1920396"/>
            <a:ext cx="26642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/>
              <a:t>l</a:t>
            </a:r>
          </a:p>
        </p:txBody>
      </p:sp>
      <p:sp>
        <p:nvSpPr>
          <p:cNvPr id="22" name="TextovéPole 21"/>
          <p:cNvSpPr txBox="1"/>
          <p:nvPr/>
        </p:nvSpPr>
        <p:spPr>
          <a:xfrm>
            <a:off x="4067515" y="1926053"/>
            <a:ext cx="26642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/>
              <a:t>l</a:t>
            </a:r>
          </a:p>
        </p:txBody>
      </p:sp>
      <p:sp>
        <p:nvSpPr>
          <p:cNvPr id="23" name="TextovéPole 22"/>
          <p:cNvSpPr txBox="1"/>
          <p:nvPr/>
        </p:nvSpPr>
        <p:spPr>
          <a:xfrm>
            <a:off x="3307339" y="1926053"/>
            <a:ext cx="26642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/>
              <a:t>l</a:t>
            </a:r>
          </a:p>
        </p:txBody>
      </p:sp>
      <p:sp>
        <p:nvSpPr>
          <p:cNvPr id="24" name="TextovéPole 23"/>
          <p:cNvSpPr txBox="1"/>
          <p:nvPr/>
        </p:nvSpPr>
        <p:spPr>
          <a:xfrm>
            <a:off x="3801095" y="1919482"/>
            <a:ext cx="26642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/>
              <a:t>l</a:t>
            </a:r>
          </a:p>
        </p:txBody>
      </p:sp>
      <p:sp>
        <p:nvSpPr>
          <p:cNvPr id="25" name="TextovéPole 24"/>
          <p:cNvSpPr txBox="1"/>
          <p:nvPr/>
        </p:nvSpPr>
        <p:spPr>
          <a:xfrm>
            <a:off x="3553924" y="1919482"/>
            <a:ext cx="26642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/>
              <a:t>l</a:t>
            </a:r>
          </a:p>
        </p:txBody>
      </p:sp>
      <p:sp>
        <p:nvSpPr>
          <p:cNvPr id="26" name="TextovéPole 25"/>
          <p:cNvSpPr txBox="1"/>
          <p:nvPr/>
        </p:nvSpPr>
        <p:spPr>
          <a:xfrm>
            <a:off x="4577603" y="1919482"/>
            <a:ext cx="26642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/>
              <a:t>l</a:t>
            </a:r>
          </a:p>
        </p:txBody>
      </p:sp>
      <p:sp>
        <p:nvSpPr>
          <p:cNvPr id="27" name="TextovéPole 26"/>
          <p:cNvSpPr txBox="1"/>
          <p:nvPr/>
        </p:nvSpPr>
        <p:spPr>
          <a:xfrm>
            <a:off x="7270973" y="1919482"/>
            <a:ext cx="26642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/>
              <a:t>l</a:t>
            </a:r>
          </a:p>
        </p:txBody>
      </p:sp>
      <p:sp>
        <p:nvSpPr>
          <p:cNvPr id="28" name="TextovéPole 27"/>
          <p:cNvSpPr txBox="1"/>
          <p:nvPr/>
        </p:nvSpPr>
        <p:spPr>
          <a:xfrm>
            <a:off x="7775777" y="1919482"/>
            <a:ext cx="26642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/>
              <a:t>l</a:t>
            </a:r>
          </a:p>
        </p:txBody>
      </p:sp>
      <p:sp>
        <p:nvSpPr>
          <p:cNvPr id="29" name="TextovéPole 28"/>
          <p:cNvSpPr txBox="1"/>
          <p:nvPr/>
        </p:nvSpPr>
        <p:spPr>
          <a:xfrm>
            <a:off x="7509357" y="1919482"/>
            <a:ext cx="26642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/>
              <a:t>l</a:t>
            </a:r>
          </a:p>
        </p:txBody>
      </p:sp>
      <p:sp>
        <p:nvSpPr>
          <p:cNvPr id="31" name="TextovéPole 30"/>
          <p:cNvSpPr txBox="1"/>
          <p:nvPr/>
        </p:nvSpPr>
        <p:spPr>
          <a:xfrm>
            <a:off x="1750751" y="1827149"/>
            <a:ext cx="30168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l</a:t>
            </a:r>
          </a:p>
        </p:txBody>
      </p:sp>
      <p:sp>
        <p:nvSpPr>
          <p:cNvPr id="33" name="TextovéPole 32"/>
          <p:cNvSpPr txBox="1"/>
          <p:nvPr/>
        </p:nvSpPr>
        <p:spPr>
          <a:xfrm>
            <a:off x="3011048" y="1833720"/>
            <a:ext cx="30168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l</a:t>
            </a:r>
          </a:p>
        </p:txBody>
      </p:sp>
      <p:sp>
        <p:nvSpPr>
          <p:cNvPr id="34" name="TextovéPole 33"/>
          <p:cNvSpPr txBox="1"/>
          <p:nvPr/>
        </p:nvSpPr>
        <p:spPr>
          <a:xfrm>
            <a:off x="4333935" y="1827149"/>
            <a:ext cx="30168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l</a:t>
            </a:r>
          </a:p>
        </p:txBody>
      </p:sp>
      <p:sp>
        <p:nvSpPr>
          <p:cNvPr id="35" name="TextovéPole 34"/>
          <p:cNvSpPr txBox="1"/>
          <p:nvPr/>
        </p:nvSpPr>
        <p:spPr>
          <a:xfrm>
            <a:off x="6969287" y="1833720"/>
            <a:ext cx="30168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l</a:t>
            </a:r>
          </a:p>
        </p:txBody>
      </p:sp>
      <p:sp>
        <p:nvSpPr>
          <p:cNvPr id="36" name="TextovéPole 35"/>
          <p:cNvSpPr txBox="1"/>
          <p:nvPr/>
        </p:nvSpPr>
        <p:spPr>
          <a:xfrm>
            <a:off x="5643283" y="1827149"/>
            <a:ext cx="30168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l</a:t>
            </a:r>
          </a:p>
        </p:txBody>
      </p:sp>
      <p:sp>
        <p:nvSpPr>
          <p:cNvPr id="60" name="Šipka ve tvaru U 59"/>
          <p:cNvSpPr/>
          <p:nvPr/>
        </p:nvSpPr>
        <p:spPr>
          <a:xfrm>
            <a:off x="468497" y="1833991"/>
            <a:ext cx="607693" cy="253526"/>
          </a:xfrm>
          <a:prstGeom prst="uturnArrow">
            <a:avLst>
              <a:gd name="adj1" fmla="val 25000"/>
              <a:gd name="adj2" fmla="val 24211"/>
              <a:gd name="adj3" fmla="val 25000"/>
              <a:gd name="adj4" fmla="val 43750"/>
              <a:gd name="adj5" fmla="val 75000"/>
            </a:avLst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2" name="Šipka ve tvaru U 61"/>
          <p:cNvSpPr/>
          <p:nvPr/>
        </p:nvSpPr>
        <p:spPr>
          <a:xfrm>
            <a:off x="1058316" y="1833991"/>
            <a:ext cx="607693" cy="253526"/>
          </a:xfrm>
          <a:prstGeom prst="uturnArrow">
            <a:avLst>
              <a:gd name="adj1" fmla="val 25000"/>
              <a:gd name="adj2" fmla="val 24211"/>
              <a:gd name="adj3" fmla="val 25000"/>
              <a:gd name="adj4" fmla="val 43750"/>
              <a:gd name="adj5" fmla="val 75000"/>
            </a:avLst>
          </a:prstGeom>
          <a:solidFill>
            <a:schemeClr val="tx2">
              <a:lumMod val="60000"/>
              <a:lumOff val="40000"/>
            </a:schemeClr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3" name="Šipka ve tvaru U 62"/>
          <p:cNvSpPr/>
          <p:nvPr/>
        </p:nvSpPr>
        <p:spPr>
          <a:xfrm>
            <a:off x="5206226" y="1849660"/>
            <a:ext cx="607693" cy="253526"/>
          </a:xfrm>
          <a:prstGeom prst="uturnArrow">
            <a:avLst>
              <a:gd name="adj1" fmla="val 25000"/>
              <a:gd name="adj2" fmla="val 24211"/>
              <a:gd name="adj3" fmla="val 25000"/>
              <a:gd name="adj4" fmla="val 43750"/>
              <a:gd name="adj5" fmla="val 75000"/>
            </a:avLst>
          </a:prstGeom>
          <a:solidFill>
            <a:schemeClr val="tx2">
              <a:lumMod val="60000"/>
              <a:lumOff val="40000"/>
            </a:schemeClr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5" name="Šipka ve tvaru U 64"/>
          <p:cNvSpPr/>
          <p:nvPr/>
        </p:nvSpPr>
        <p:spPr>
          <a:xfrm>
            <a:off x="4701452" y="1849660"/>
            <a:ext cx="607693" cy="253526"/>
          </a:xfrm>
          <a:prstGeom prst="uturnArrow">
            <a:avLst>
              <a:gd name="adj1" fmla="val 25000"/>
              <a:gd name="adj2" fmla="val 24211"/>
              <a:gd name="adj3" fmla="val 25000"/>
              <a:gd name="adj4" fmla="val 43750"/>
              <a:gd name="adj5" fmla="val 75000"/>
            </a:avLst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6" name="Šipka ve tvaru U 65"/>
          <p:cNvSpPr/>
          <p:nvPr/>
        </p:nvSpPr>
        <p:spPr>
          <a:xfrm>
            <a:off x="4180931" y="1854410"/>
            <a:ext cx="607693" cy="219096"/>
          </a:xfrm>
          <a:prstGeom prst="uturnArrow">
            <a:avLst>
              <a:gd name="adj1" fmla="val 25000"/>
              <a:gd name="adj2" fmla="val 24211"/>
              <a:gd name="adj3" fmla="val 25000"/>
              <a:gd name="adj4" fmla="val 43750"/>
              <a:gd name="adj5" fmla="val 75000"/>
            </a:avLst>
          </a:prstGeom>
          <a:solidFill>
            <a:schemeClr val="tx2">
              <a:lumMod val="60000"/>
              <a:lumOff val="40000"/>
            </a:schemeClr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7" name="Šipka ve tvaru U 66"/>
          <p:cNvSpPr/>
          <p:nvPr/>
        </p:nvSpPr>
        <p:spPr>
          <a:xfrm>
            <a:off x="3630458" y="1845332"/>
            <a:ext cx="607693" cy="253526"/>
          </a:xfrm>
          <a:prstGeom prst="uturnArrow">
            <a:avLst>
              <a:gd name="adj1" fmla="val 25000"/>
              <a:gd name="adj2" fmla="val 24211"/>
              <a:gd name="adj3" fmla="val 25000"/>
              <a:gd name="adj4" fmla="val 43750"/>
              <a:gd name="adj5" fmla="val 75000"/>
            </a:avLst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8" name="Šipka ve tvaru U 67"/>
          <p:cNvSpPr/>
          <p:nvPr/>
        </p:nvSpPr>
        <p:spPr>
          <a:xfrm>
            <a:off x="3136702" y="1843168"/>
            <a:ext cx="607693" cy="253526"/>
          </a:xfrm>
          <a:prstGeom prst="uturnArrow">
            <a:avLst>
              <a:gd name="adj1" fmla="val 25000"/>
              <a:gd name="adj2" fmla="val 24211"/>
              <a:gd name="adj3" fmla="val 25000"/>
              <a:gd name="adj4" fmla="val 43750"/>
              <a:gd name="adj5" fmla="val 75000"/>
            </a:avLst>
          </a:prstGeom>
          <a:solidFill>
            <a:schemeClr val="tx2">
              <a:lumMod val="60000"/>
              <a:lumOff val="40000"/>
            </a:schemeClr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9" name="Šipka ve tvaru U 68"/>
          <p:cNvSpPr/>
          <p:nvPr/>
        </p:nvSpPr>
        <p:spPr>
          <a:xfrm>
            <a:off x="2633235" y="1837195"/>
            <a:ext cx="607693" cy="253526"/>
          </a:xfrm>
          <a:prstGeom prst="uturnArrow">
            <a:avLst>
              <a:gd name="adj1" fmla="val 25000"/>
              <a:gd name="adj2" fmla="val 24211"/>
              <a:gd name="adj3" fmla="val 25000"/>
              <a:gd name="adj4" fmla="val 43750"/>
              <a:gd name="adj5" fmla="val 75000"/>
            </a:avLst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0" name="Šipka ve tvaru U 69"/>
          <p:cNvSpPr/>
          <p:nvPr/>
        </p:nvSpPr>
        <p:spPr>
          <a:xfrm>
            <a:off x="2117733" y="1836426"/>
            <a:ext cx="607693" cy="253526"/>
          </a:xfrm>
          <a:prstGeom prst="uturnArrow">
            <a:avLst>
              <a:gd name="adj1" fmla="val 25000"/>
              <a:gd name="adj2" fmla="val 24211"/>
              <a:gd name="adj3" fmla="val 25000"/>
              <a:gd name="adj4" fmla="val 43750"/>
              <a:gd name="adj5" fmla="val 75000"/>
            </a:avLst>
          </a:prstGeom>
          <a:solidFill>
            <a:schemeClr val="tx2">
              <a:lumMod val="60000"/>
              <a:lumOff val="40000"/>
            </a:schemeClr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1" name="Šipka ve tvaru U 70"/>
          <p:cNvSpPr/>
          <p:nvPr/>
        </p:nvSpPr>
        <p:spPr>
          <a:xfrm>
            <a:off x="1597747" y="1834262"/>
            <a:ext cx="607693" cy="253526"/>
          </a:xfrm>
          <a:prstGeom prst="uturnArrow">
            <a:avLst>
              <a:gd name="adj1" fmla="val 25000"/>
              <a:gd name="adj2" fmla="val 24211"/>
              <a:gd name="adj3" fmla="val 25000"/>
              <a:gd name="adj4" fmla="val 43750"/>
              <a:gd name="adj5" fmla="val 75000"/>
            </a:avLst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2" name="TextovéPole 71"/>
          <p:cNvSpPr txBox="1"/>
          <p:nvPr/>
        </p:nvSpPr>
        <p:spPr>
          <a:xfrm>
            <a:off x="309412" y="2326791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0</a:t>
            </a:r>
            <a:endParaRPr lang="cs-CZ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73" name="TextovéPole 72"/>
          <p:cNvSpPr txBox="1"/>
          <p:nvPr/>
        </p:nvSpPr>
        <p:spPr>
          <a:xfrm>
            <a:off x="603868" y="2382957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74" name="TextovéPole 73"/>
          <p:cNvSpPr txBox="1"/>
          <p:nvPr/>
        </p:nvSpPr>
        <p:spPr>
          <a:xfrm>
            <a:off x="907473" y="2267494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2</a:t>
            </a:r>
            <a:endParaRPr lang="cs-CZ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75" name="TextovéPole 74"/>
          <p:cNvSpPr txBox="1"/>
          <p:nvPr/>
        </p:nvSpPr>
        <p:spPr>
          <a:xfrm>
            <a:off x="1185174" y="2382957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76" name="TextovéPole 75"/>
          <p:cNvSpPr txBox="1"/>
          <p:nvPr/>
        </p:nvSpPr>
        <p:spPr>
          <a:xfrm>
            <a:off x="1469227" y="2273921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4</a:t>
            </a:r>
            <a:endParaRPr lang="cs-CZ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78" name="TextovéPole 77"/>
          <p:cNvSpPr txBox="1"/>
          <p:nvPr/>
        </p:nvSpPr>
        <p:spPr>
          <a:xfrm>
            <a:off x="1770913" y="2395508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79" name="TextovéPole 78"/>
          <p:cNvSpPr txBox="1"/>
          <p:nvPr/>
        </p:nvSpPr>
        <p:spPr>
          <a:xfrm>
            <a:off x="1978322" y="2273921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6</a:t>
            </a:r>
            <a:endParaRPr lang="cs-CZ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80" name="TextovéPole 79"/>
          <p:cNvSpPr txBox="1"/>
          <p:nvPr/>
        </p:nvSpPr>
        <p:spPr>
          <a:xfrm>
            <a:off x="2229858" y="2395508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7</a:t>
            </a:r>
            <a:endParaRPr lang="cs-CZ" dirty="0"/>
          </a:p>
        </p:txBody>
      </p:sp>
      <p:sp>
        <p:nvSpPr>
          <p:cNvPr id="81" name="TextovéPole 80"/>
          <p:cNvSpPr txBox="1"/>
          <p:nvPr/>
        </p:nvSpPr>
        <p:spPr>
          <a:xfrm>
            <a:off x="2509097" y="2284314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8</a:t>
            </a:r>
            <a:endParaRPr lang="cs-CZ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83" name="TextovéPole 82"/>
          <p:cNvSpPr txBox="1"/>
          <p:nvPr/>
        </p:nvSpPr>
        <p:spPr>
          <a:xfrm>
            <a:off x="2725426" y="2395508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9</a:t>
            </a:r>
            <a:endParaRPr lang="cs-CZ" dirty="0"/>
          </a:p>
        </p:txBody>
      </p:sp>
      <p:sp>
        <p:nvSpPr>
          <p:cNvPr id="84" name="TextovéPole 83"/>
          <p:cNvSpPr txBox="1"/>
          <p:nvPr/>
        </p:nvSpPr>
        <p:spPr>
          <a:xfrm>
            <a:off x="2952539" y="2265580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10</a:t>
            </a:r>
            <a:endParaRPr lang="cs-CZ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85" name="TextovéPole 84"/>
          <p:cNvSpPr txBox="1"/>
          <p:nvPr/>
        </p:nvSpPr>
        <p:spPr>
          <a:xfrm>
            <a:off x="3231196" y="2382957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11</a:t>
            </a:r>
            <a:endParaRPr lang="cs-CZ" dirty="0"/>
          </a:p>
        </p:txBody>
      </p:sp>
      <p:sp>
        <p:nvSpPr>
          <p:cNvPr id="86" name="TextovéPole 85"/>
          <p:cNvSpPr txBox="1"/>
          <p:nvPr/>
        </p:nvSpPr>
        <p:spPr>
          <a:xfrm>
            <a:off x="3486342" y="2284314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12</a:t>
            </a:r>
            <a:endParaRPr lang="cs-CZ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87" name="TextovéPole 86"/>
          <p:cNvSpPr txBox="1"/>
          <p:nvPr/>
        </p:nvSpPr>
        <p:spPr>
          <a:xfrm>
            <a:off x="3744395" y="2387167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13</a:t>
            </a:r>
            <a:endParaRPr lang="cs-CZ" dirty="0"/>
          </a:p>
        </p:txBody>
      </p:sp>
      <p:sp>
        <p:nvSpPr>
          <p:cNvPr id="88" name="TextovéPole 87"/>
          <p:cNvSpPr txBox="1"/>
          <p:nvPr/>
        </p:nvSpPr>
        <p:spPr>
          <a:xfrm>
            <a:off x="4013605" y="2292655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14</a:t>
            </a:r>
            <a:endParaRPr lang="cs-CZ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89" name="TextovéPole 88"/>
          <p:cNvSpPr txBox="1"/>
          <p:nvPr/>
        </p:nvSpPr>
        <p:spPr>
          <a:xfrm>
            <a:off x="4253397" y="2395508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15</a:t>
            </a:r>
            <a:endParaRPr lang="cs-CZ" dirty="0"/>
          </a:p>
        </p:txBody>
      </p:sp>
      <p:sp>
        <p:nvSpPr>
          <p:cNvPr id="90" name="TextovéPole 89"/>
          <p:cNvSpPr txBox="1"/>
          <p:nvPr/>
        </p:nvSpPr>
        <p:spPr>
          <a:xfrm>
            <a:off x="4512953" y="2284314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16</a:t>
            </a:r>
            <a:endParaRPr lang="cs-CZ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91" name="TextovéPole 90"/>
          <p:cNvSpPr txBox="1"/>
          <p:nvPr/>
        </p:nvSpPr>
        <p:spPr>
          <a:xfrm>
            <a:off x="4767355" y="2382957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17</a:t>
            </a:r>
            <a:endParaRPr lang="cs-CZ" dirty="0"/>
          </a:p>
        </p:txBody>
      </p:sp>
      <p:sp>
        <p:nvSpPr>
          <p:cNvPr id="92" name="TextovéPole 91"/>
          <p:cNvSpPr txBox="1"/>
          <p:nvPr/>
        </p:nvSpPr>
        <p:spPr>
          <a:xfrm>
            <a:off x="5034301" y="2258950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18</a:t>
            </a:r>
            <a:endParaRPr lang="cs-CZ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93" name="TextovéPole 92"/>
          <p:cNvSpPr txBox="1"/>
          <p:nvPr/>
        </p:nvSpPr>
        <p:spPr>
          <a:xfrm>
            <a:off x="5300720" y="2395508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19</a:t>
            </a:r>
            <a:endParaRPr lang="cs-CZ" dirty="0"/>
          </a:p>
        </p:txBody>
      </p:sp>
      <p:sp>
        <p:nvSpPr>
          <p:cNvPr id="94" name="TextovéPole 93"/>
          <p:cNvSpPr txBox="1"/>
          <p:nvPr/>
        </p:nvSpPr>
        <p:spPr>
          <a:xfrm>
            <a:off x="5584774" y="2292655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20</a:t>
            </a:r>
            <a:endParaRPr lang="cs-CZ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95" name="TextovéPole 94"/>
          <p:cNvSpPr txBox="1"/>
          <p:nvPr/>
        </p:nvSpPr>
        <p:spPr>
          <a:xfrm>
            <a:off x="330596" y="2764840"/>
            <a:ext cx="861004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6600"/>
                </a:solidFill>
              </a:rPr>
              <a:t>Zapiš vyznačená čísla. Co o nich můžeš říct?</a:t>
            </a:r>
          </a:p>
          <a:p>
            <a:r>
              <a:rPr lang="cs-CZ" dirty="0" smtClean="0"/>
              <a:t>_________________________________________________________________________</a:t>
            </a:r>
            <a:endParaRPr lang="cs-CZ" dirty="0"/>
          </a:p>
        </p:txBody>
      </p:sp>
      <p:sp>
        <p:nvSpPr>
          <p:cNvPr id="96" name="TextovéPole 95"/>
          <p:cNvSpPr txBox="1"/>
          <p:nvPr/>
        </p:nvSpPr>
        <p:spPr>
          <a:xfrm>
            <a:off x="4951619" y="2903339"/>
            <a:ext cx="4112344" cy="369332"/>
          </a:xfrm>
          <a:prstGeom prst="rect">
            <a:avLst/>
          </a:prstGeom>
          <a:solidFill>
            <a:schemeClr val="accent6">
              <a:lumMod val="5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Zvětšují se o 2, říkáme jim násobky čísla 2.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97" name="TextovéPole 96"/>
          <p:cNvSpPr txBox="1"/>
          <p:nvPr/>
        </p:nvSpPr>
        <p:spPr>
          <a:xfrm>
            <a:off x="312818" y="3573016"/>
            <a:ext cx="27063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6600"/>
                </a:solidFill>
              </a:rPr>
              <a:t>Zakroužkuj násobky čísla 2.</a:t>
            </a:r>
            <a:endParaRPr lang="cs-CZ" dirty="0">
              <a:solidFill>
                <a:srgbClr val="006600"/>
              </a:solidFill>
            </a:endParaRPr>
          </a:p>
        </p:txBody>
      </p:sp>
      <p:graphicFrame>
        <p:nvGraphicFramePr>
          <p:cNvPr id="99" name="Tabulka 9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71299183"/>
              </p:ext>
            </p:extLst>
          </p:nvPr>
        </p:nvGraphicFramePr>
        <p:xfrm>
          <a:off x="4200725" y="4077072"/>
          <a:ext cx="4406580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40658"/>
                <a:gridCol w="440658"/>
                <a:gridCol w="440658"/>
                <a:gridCol w="440658"/>
                <a:gridCol w="440658"/>
                <a:gridCol w="440658"/>
                <a:gridCol w="440658"/>
                <a:gridCol w="440658"/>
                <a:gridCol w="440658"/>
                <a:gridCol w="440658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19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00" name="Tabulka 9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79221300"/>
              </p:ext>
            </p:extLst>
          </p:nvPr>
        </p:nvGraphicFramePr>
        <p:xfrm>
          <a:off x="309415" y="4077072"/>
          <a:ext cx="3913540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91354"/>
                <a:gridCol w="391354"/>
                <a:gridCol w="391354"/>
                <a:gridCol w="391354"/>
                <a:gridCol w="391354"/>
                <a:gridCol w="391354"/>
                <a:gridCol w="391354"/>
                <a:gridCol w="391354"/>
                <a:gridCol w="391354"/>
                <a:gridCol w="391354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01" name="Tabulka 10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32709856"/>
              </p:ext>
            </p:extLst>
          </p:nvPr>
        </p:nvGraphicFramePr>
        <p:xfrm>
          <a:off x="8587471" y="4077072"/>
          <a:ext cx="466002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66002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20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02" name="TextovéPole 101"/>
          <p:cNvSpPr txBox="1"/>
          <p:nvPr/>
        </p:nvSpPr>
        <p:spPr>
          <a:xfrm>
            <a:off x="309412" y="4581128"/>
            <a:ext cx="46310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6600"/>
                </a:solidFill>
              </a:rPr>
              <a:t>Doplň výsledky násobilky 2. Nauč se je zpaměti.</a:t>
            </a:r>
            <a:endParaRPr lang="cs-CZ" dirty="0">
              <a:solidFill>
                <a:srgbClr val="006600"/>
              </a:solidFill>
            </a:endParaRPr>
          </a:p>
        </p:txBody>
      </p:sp>
      <p:sp>
        <p:nvSpPr>
          <p:cNvPr id="104" name="TextovéPole 103"/>
          <p:cNvSpPr txBox="1"/>
          <p:nvPr/>
        </p:nvSpPr>
        <p:spPr>
          <a:xfrm>
            <a:off x="6359843" y="4925874"/>
            <a:ext cx="2299027" cy="1754326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0 x 2 =               6 x 2 =  </a:t>
            </a:r>
          </a:p>
          <a:p>
            <a:r>
              <a:rPr lang="cs-CZ" dirty="0" smtClean="0"/>
              <a:t>1 x 2 =               7 x 2 =</a:t>
            </a:r>
          </a:p>
          <a:p>
            <a:r>
              <a:rPr lang="cs-CZ" dirty="0" smtClean="0"/>
              <a:t>2 x 2 =               8 x 2 =</a:t>
            </a:r>
          </a:p>
          <a:p>
            <a:r>
              <a:rPr lang="cs-CZ" dirty="0" smtClean="0"/>
              <a:t>3 x 2 =               9 x 2 =</a:t>
            </a:r>
          </a:p>
          <a:p>
            <a:r>
              <a:rPr lang="cs-CZ" dirty="0" smtClean="0"/>
              <a:t>4 x 2 =             10 x 2 =</a:t>
            </a:r>
          </a:p>
          <a:p>
            <a:r>
              <a:rPr lang="cs-CZ" dirty="0" smtClean="0"/>
              <a:t>5 x 2 =</a:t>
            </a:r>
            <a:endParaRPr lang="cs-CZ" dirty="0"/>
          </a:p>
        </p:txBody>
      </p:sp>
      <p:sp>
        <p:nvSpPr>
          <p:cNvPr id="105" name="TextovéPole 104"/>
          <p:cNvSpPr txBox="1"/>
          <p:nvPr/>
        </p:nvSpPr>
        <p:spPr>
          <a:xfrm>
            <a:off x="720656" y="4950460"/>
            <a:ext cx="2416046" cy="1754326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2 x 0 =                 2 x 6 =</a:t>
            </a:r>
          </a:p>
          <a:p>
            <a:r>
              <a:rPr lang="cs-CZ" dirty="0" smtClean="0"/>
              <a:t>2 x 1 =                 2 x 7 =</a:t>
            </a:r>
          </a:p>
          <a:p>
            <a:r>
              <a:rPr lang="cs-CZ" dirty="0" smtClean="0"/>
              <a:t>2 x 2 =                 2 x 8 =</a:t>
            </a:r>
          </a:p>
          <a:p>
            <a:r>
              <a:rPr lang="cs-CZ" dirty="0" smtClean="0"/>
              <a:t>2 x 3 =                 2 x 9 =</a:t>
            </a:r>
          </a:p>
          <a:p>
            <a:r>
              <a:rPr lang="cs-CZ" dirty="0" smtClean="0"/>
              <a:t>2 x 4 =                 2 x 10 =</a:t>
            </a:r>
          </a:p>
          <a:p>
            <a:r>
              <a:rPr lang="cs-CZ" dirty="0" smtClean="0"/>
              <a:t>2 x 5 =</a:t>
            </a:r>
            <a:endParaRPr lang="cs-CZ" dirty="0"/>
          </a:p>
        </p:txBody>
      </p:sp>
      <p:sp>
        <p:nvSpPr>
          <p:cNvPr id="106" name="TextovéPole 105"/>
          <p:cNvSpPr txBox="1"/>
          <p:nvPr/>
        </p:nvSpPr>
        <p:spPr>
          <a:xfrm>
            <a:off x="3900833" y="5125272"/>
            <a:ext cx="1690591" cy="1200329"/>
          </a:xfrm>
          <a:prstGeom prst="rect">
            <a:avLst/>
          </a:prstGeom>
          <a:solidFill>
            <a:schemeClr val="accent6">
              <a:lumMod val="5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Zaměníme - </a:t>
            </a:r>
            <a:r>
              <a:rPr lang="cs-CZ" dirty="0" smtClean="0">
                <a:solidFill>
                  <a:schemeClr val="bg1"/>
                </a:solidFill>
              </a:rPr>
              <a:t>li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činitele, </a:t>
            </a:r>
            <a:r>
              <a:rPr lang="cs-CZ" dirty="0" smtClean="0">
                <a:solidFill>
                  <a:schemeClr val="bg1"/>
                </a:solidFill>
              </a:rPr>
              <a:t>součin 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se nezmění.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PAMATUJ </a:t>
            </a:r>
            <a:r>
              <a:rPr lang="cs-CZ" dirty="0" smtClean="0">
                <a:solidFill>
                  <a:schemeClr val="bg1"/>
                </a:solidFill>
              </a:rPr>
              <a:t>!!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997239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472228" y="404664"/>
            <a:ext cx="210025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6600"/>
                </a:solidFill>
              </a:rPr>
              <a:t>Spoj násobky čísla 2.</a:t>
            </a:r>
            <a:endParaRPr lang="cs-CZ" dirty="0">
              <a:solidFill>
                <a:srgbClr val="006600"/>
              </a:solidFill>
            </a:endParaRPr>
          </a:p>
        </p:txBody>
      </p:sp>
      <p:sp>
        <p:nvSpPr>
          <p:cNvPr id="4" name="Ovál 3"/>
          <p:cNvSpPr/>
          <p:nvPr/>
        </p:nvSpPr>
        <p:spPr>
          <a:xfrm>
            <a:off x="1237725" y="872716"/>
            <a:ext cx="648072" cy="648072"/>
          </a:xfrm>
          <a:prstGeom prst="ellipse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0</a:t>
            </a:r>
            <a:endParaRPr lang="cs-CZ" dirty="0"/>
          </a:p>
        </p:txBody>
      </p:sp>
      <p:sp>
        <p:nvSpPr>
          <p:cNvPr id="6" name="Ovál 5"/>
          <p:cNvSpPr/>
          <p:nvPr/>
        </p:nvSpPr>
        <p:spPr>
          <a:xfrm>
            <a:off x="7471099" y="1437050"/>
            <a:ext cx="648072" cy="648072"/>
          </a:xfrm>
          <a:prstGeom prst="ellipse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20</a:t>
            </a:r>
            <a:endParaRPr lang="cs-CZ" dirty="0"/>
          </a:p>
        </p:txBody>
      </p:sp>
      <p:sp>
        <p:nvSpPr>
          <p:cNvPr id="7" name="Ovál 6"/>
          <p:cNvSpPr/>
          <p:nvPr/>
        </p:nvSpPr>
        <p:spPr>
          <a:xfrm>
            <a:off x="4474239" y="1844824"/>
            <a:ext cx="648072" cy="648072"/>
          </a:xfrm>
          <a:prstGeom prst="ellipse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14</a:t>
            </a:r>
            <a:endParaRPr lang="cs-CZ" dirty="0"/>
          </a:p>
        </p:txBody>
      </p:sp>
      <p:sp>
        <p:nvSpPr>
          <p:cNvPr id="8" name="Ovál 7"/>
          <p:cNvSpPr/>
          <p:nvPr/>
        </p:nvSpPr>
        <p:spPr>
          <a:xfrm>
            <a:off x="2087687" y="1963211"/>
            <a:ext cx="648072" cy="648072"/>
          </a:xfrm>
          <a:prstGeom prst="ellipse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6</a:t>
            </a:r>
            <a:endParaRPr lang="cs-CZ" dirty="0"/>
          </a:p>
        </p:txBody>
      </p:sp>
      <p:sp>
        <p:nvSpPr>
          <p:cNvPr id="9" name="Ovál 8"/>
          <p:cNvSpPr/>
          <p:nvPr/>
        </p:nvSpPr>
        <p:spPr>
          <a:xfrm>
            <a:off x="675338" y="1715999"/>
            <a:ext cx="648072" cy="648072"/>
          </a:xfrm>
          <a:prstGeom prst="ellipse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10" name="Ovál 9"/>
          <p:cNvSpPr/>
          <p:nvPr/>
        </p:nvSpPr>
        <p:spPr>
          <a:xfrm>
            <a:off x="3365911" y="1586849"/>
            <a:ext cx="648072" cy="648072"/>
          </a:xfrm>
          <a:prstGeom prst="ellipse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8</a:t>
            </a:r>
            <a:endParaRPr lang="cs-CZ" dirty="0"/>
          </a:p>
        </p:txBody>
      </p:sp>
      <p:sp>
        <p:nvSpPr>
          <p:cNvPr id="11" name="Ovál 10"/>
          <p:cNvSpPr/>
          <p:nvPr/>
        </p:nvSpPr>
        <p:spPr>
          <a:xfrm>
            <a:off x="5921006" y="1715999"/>
            <a:ext cx="648072" cy="648072"/>
          </a:xfrm>
          <a:prstGeom prst="ellipse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16</a:t>
            </a:r>
            <a:endParaRPr lang="cs-CZ" dirty="0"/>
          </a:p>
        </p:txBody>
      </p:sp>
      <p:sp>
        <p:nvSpPr>
          <p:cNvPr id="12" name="Ovál 11"/>
          <p:cNvSpPr/>
          <p:nvPr/>
        </p:nvSpPr>
        <p:spPr>
          <a:xfrm>
            <a:off x="6768244" y="640160"/>
            <a:ext cx="648072" cy="648072"/>
          </a:xfrm>
          <a:prstGeom prst="ellipse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18</a:t>
            </a:r>
            <a:endParaRPr lang="cs-CZ" dirty="0"/>
          </a:p>
        </p:txBody>
      </p:sp>
      <p:sp>
        <p:nvSpPr>
          <p:cNvPr id="13" name="Ovál 12"/>
          <p:cNvSpPr/>
          <p:nvPr/>
        </p:nvSpPr>
        <p:spPr>
          <a:xfrm>
            <a:off x="2604657" y="765403"/>
            <a:ext cx="648072" cy="648072"/>
          </a:xfrm>
          <a:prstGeom prst="ellipse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14" name="Ovál 13"/>
          <p:cNvSpPr/>
          <p:nvPr/>
        </p:nvSpPr>
        <p:spPr>
          <a:xfrm>
            <a:off x="5272934" y="804882"/>
            <a:ext cx="648072" cy="648072"/>
          </a:xfrm>
          <a:prstGeom prst="ellipse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12</a:t>
            </a:r>
            <a:endParaRPr lang="cs-CZ" dirty="0"/>
          </a:p>
        </p:txBody>
      </p:sp>
      <p:sp>
        <p:nvSpPr>
          <p:cNvPr id="15" name="Ovál 14"/>
          <p:cNvSpPr/>
          <p:nvPr/>
        </p:nvSpPr>
        <p:spPr>
          <a:xfrm>
            <a:off x="3923928" y="701080"/>
            <a:ext cx="648072" cy="648072"/>
          </a:xfrm>
          <a:prstGeom prst="ellipse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10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16538" y="3188545"/>
            <a:ext cx="111274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6600"/>
                </a:solidFill>
              </a:rPr>
              <a:t>Vypočítej.</a:t>
            </a:r>
            <a:endParaRPr lang="cs-CZ" dirty="0">
              <a:solidFill>
                <a:srgbClr val="0066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77426" y="3676382"/>
            <a:ext cx="1308371" cy="31393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 2 x 5 = ___</a:t>
            </a:r>
          </a:p>
          <a:p>
            <a:r>
              <a:rPr lang="cs-CZ" dirty="0" smtClean="0"/>
              <a:t>  6 x 2 = ___</a:t>
            </a:r>
          </a:p>
          <a:p>
            <a:r>
              <a:rPr lang="cs-CZ" dirty="0" smtClean="0"/>
              <a:t>10 x 2 = ___</a:t>
            </a:r>
          </a:p>
          <a:p>
            <a:r>
              <a:rPr lang="cs-CZ" dirty="0"/>
              <a:t> </a:t>
            </a:r>
            <a:r>
              <a:rPr lang="cs-CZ" dirty="0" smtClean="0"/>
              <a:t> 2 x 1 = ___</a:t>
            </a:r>
          </a:p>
          <a:p>
            <a:r>
              <a:rPr lang="cs-CZ" dirty="0"/>
              <a:t> </a:t>
            </a:r>
            <a:r>
              <a:rPr lang="cs-CZ" dirty="0" smtClean="0"/>
              <a:t> 8 x 2 = ___</a:t>
            </a:r>
          </a:p>
          <a:p>
            <a:r>
              <a:rPr lang="cs-CZ" dirty="0"/>
              <a:t> </a:t>
            </a:r>
            <a:r>
              <a:rPr lang="cs-CZ" dirty="0" smtClean="0"/>
              <a:t> 2 x 4 = ___</a:t>
            </a:r>
          </a:p>
          <a:p>
            <a:r>
              <a:rPr lang="cs-CZ" dirty="0"/>
              <a:t> </a:t>
            </a:r>
            <a:r>
              <a:rPr lang="cs-CZ" dirty="0" smtClean="0"/>
              <a:t> 3 x 2 = ___</a:t>
            </a:r>
          </a:p>
          <a:p>
            <a:r>
              <a:rPr lang="cs-CZ" dirty="0"/>
              <a:t> </a:t>
            </a:r>
            <a:r>
              <a:rPr lang="cs-CZ" dirty="0" smtClean="0"/>
              <a:t> 7 x 2 = ___</a:t>
            </a:r>
          </a:p>
          <a:p>
            <a:r>
              <a:rPr lang="cs-CZ" dirty="0"/>
              <a:t> </a:t>
            </a:r>
            <a:r>
              <a:rPr lang="cs-CZ" dirty="0" smtClean="0"/>
              <a:t> 2 x 0 = ___</a:t>
            </a:r>
          </a:p>
          <a:p>
            <a:r>
              <a:rPr lang="cs-CZ" dirty="0"/>
              <a:t> </a:t>
            </a:r>
            <a:r>
              <a:rPr lang="cs-CZ" dirty="0" smtClean="0"/>
              <a:t> 2 x 2 = ___</a:t>
            </a:r>
          </a:p>
          <a:p>
            <a:r>
              <a:rPr lang="cs-CZ" dirty="0"/>
              <a:t> </a:t>
            </a:r>
            <a:r>
              <a:rPr lang="cs-CZ" dirty="0" smtClean="0"/>
              <a:t> 9 x 2 = ___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1849208" y="3676382"/>
            <a:ext cx="418704" cy="3139321"/>
          </a:xfrm>
          <a:prstGeom prst="rect">
            <a:avLst/>
          </a:prstGeom>
          <a:solidFill>
            <a:schemeClr val="accent6">
              <a:lumMod val="5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10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12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20</a:t>
            </a:r>
          </a:p>
          <a:p>
            <a:r>
              <a:rPr lang="cs-CZ" dirty="0">
                <a:solidFill>
                  <a:schemeClr val="bg1"/>
                </a:solidFill>
              </a:rPr>
              <a:t> </a:t>
            </a:r>
            <a:r>
              <a:rPr lang="cs-CZ" dirty="0" smtClean="0">
                <a:solidFill>
                  <a:schemeClr val="bg1"/>
                </a:solidFill>
              </a:rPr>
              <a:t> 2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16</a:t>
            </a:r>
          </a:p>
          <a:p>
            <a:r>
              <a:rPr lang="cs-CZ" dirty="0">
                <a:solidFill>
                  <a:schemeClr val="bg1"/>
                </a:solidFill>
              </a:rPr>
              <a:t> </a:t>
            </a:r>
            <a:r>
              <a:rPr lang="cs-CZ" dirty="0" smtClean="0">
                <a:solidFill>
                  <a:schemeClr val="bg1"/>
                </a:solidFill>
              </a:rPr>
              <a:t> 8</a:t>
            </a:r>
          </a:p>
          <a:p>
            <a:r>
              <a:rPr lang="cs-CZ" dirty="0">
                <a:solidFill>
                  <a:schemeClr val="bg1"/>
                </a:solidFill>
              </a:rPr>
              <a:t> </a:t>
            </a:r>
            <a:r>
              <a:rPr lang="cs-CZ" dirty="0" smtClean="0">
                <a:solidFill>
                  <a:schemeClr val="bg1"/>
                </a:solidFill>
              </a:rPr>
              <a:t> 6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14</a:t>
            </a:r>
          </a:p>
          <a:p>
            <a:r>
              <a:rPr lang="cs-CZ" dirty="0">
                <a:solidFill>
                  <a:schemeClr val="bg1"/>
                </a:solidFill>
              </a:rPr>
              <a:t> </a:t>
            </a:r>
            <a:r>
              <a:rPr lang="cs-CZ" dirty="0" smtClean="0">
                <a:solidFill>
                  <a:schemeClr val="bg1"/>
                </a:solidFill>
              </a:rPr>
              <a:t> 0</a:t>
            </a:r>
          </a:p>
          <a:p>
            <a:r>
              <a:rPr lang="cs-CZ" dirty="0">
                <a:solidFill>
                  <a:schemeClr val="bg1"/>
                </a:solidFill>
              </a:rPr>
              <a:t> </a:t>
            </a:r>
            <a:r>
              <a:rPr lang="cs-CZ" dirty="0" smtClean="0">
                <a:solidFill>
                  <a:schemeClr val="bg1"/>
                </a:solidFill>
              </a:rPr>
              <a:t> 4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18</a:t>
            </a:r>
            <a:endParaRPr lang="cs-CZ" dirty="0">
              <a:solidFill>
                <a:schemeClr val="bg1"/>
              </a:solidFill>
            </a:endParaRPr>
          </a:p>
        </p:txBody>
      </p:sp>
      <p:graphicFrame>
        <p:nvGraphicFramePr>
          <p:cNvPr id="18" name="Tabulka 1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0635783"/>
              </p:ext>
            </p:extLst>
          </p:nvPr>
        </p:nvGraphicFramePr>
        <p:xfrm>
          <a:off x="3030169" y="3766974"/>
          <a:ext cx="1451012" cy="29260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4199"/>
                <a:gridCol w="414199"/>
                <a:gridCol w="622614"/>
              </a:tblGrid>
              <a:tr h="327956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axb</a:t>
                      </a:r>
                      <a:endParaRPr lang="cs-CZ" dirty="0"/>
                    </a:p>
                  </a:txBody>
                  <a:tcPr/>
                </a:tc>
              </a:tr>
              <a:tr h="327956">
                <a:tc>
                  <a:txBody>
                    <a:bodyPr/>
                    <a:lstStyle/>
                    <a:p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</a:tr>
              <a:tr h="327956">
                <a:tc>
                  <a:txBody>
                    <a:bodyPr/>
                    <a:lstStyle/>
                    <a:p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</a:tr>
              <a:tr h="327956">
                <a:tc>
                  <a:txBody>
                    <a:bodyPr/>
                    <a:lstStyle/>
                    <a:p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</a:tr>
              <a:tr h="327956">
                <a:tc>
                  <a:txBody>
                    <a:bodyPr/>
                    <a:lstStyle/>
                    <a:p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</a:tr>
              <a:tr h="327956">
                <a:tc>
                  <a:txBody>
                    <a:bodyPr/>
                    <a:lstStyle/>
                    <a:p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</a:tr>
              <a:tr h="327956">
                <a:tc>
                  <a:txBody>
                    <a:bodyPr/>
                    <a:lstStyle/>
                    <a:p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</a:tr>
              <a:tr h="327956">
                <a:tc>
                  <a:txBody>
                    <a:bodyPr/>
                    <a:lstStyle/>
                    <a:p>
                      <a:r>
                        <a:rPr lang="cs-CZ" dirty="0" smtClean="0"/>
                        <a:t>7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0" name="Tabulka 1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82746528"/>
              </p:ext>
            </p:extLst>
          </p:nvPr>
        </p:nvGraphicFramePr>
        <p:xfrm>
          <a:off x="6822581" y="3752061"/>
          <a:ext cx="1377383" cy="29260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4199"/>
                <a:gridCol w="414199"/>
                <a:gridCol w="548985"/>
              </a:tblGrid>
              <a:tr h="327956"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axb</a:t>
                      </a:r>
                      <a:endParaRPr lang="cs-CZ" dirty="0"/>
                    </a:p>
                  </a:txBody>
                  <a:tcPr/>
                </a:tc>
              </a:tr>
              <a:tr h="327956">
                <a:tc>
                  <a:txBody>
                    <a:bodyPr/>
                    <a:lstStyle/>
                    <a:p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</a:tr>
              <a:tr h="327956">
                <a:tc>
                  <a:txBody>
                    <a:bodyPr/>
                    <a:lstStyle/>
                    <a:p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</a:tr>
              <a:tr h="327956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10</a:t>
                      </a:r>
                      <a:endParaRPr lang="cs-CZ" sz="1600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</a:tr>
              <a:tr h="327956">
                <a:tc>
                  <a:txBody>
                    <a:bodyPr/>
                    <a:lstStyle/>
                    <a:p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</a:tr>
              <a:tr h="327956">
                <a:tc>
                  <a:txBody>
                    <a:bodyPr/>
                    <a:lstStyle/>
                    <a:p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</a:tr>
              <a:tr h="327956">
                <a:tc>
                  <a:txBody>
                    <a:bodyPr/>
                    <a:lstStyle/>
                    <a:p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</a:tr>
              <a:tr h="327956">
                <a:tc>
                  <a:txBody>
                    <a:bodyPr/>
                    <a:lstStyle/>
                    <a:p>
                      <a:r>
                        <a:rPr lang="cs-CZ" dirty="0" smtClean="0"/>
                        <a:t>9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21" name="TextovéPole 20"/>
          <p:cNvSpPr txBox="1"/>
          <p:nvPr/>
        </p:nvSpPr>
        <p:spPr>
          <a:xfrm>
            <a:off x="5055263" y="2843644"/>
            <a:ext cx="920893" cy="369332"/>
          </a:xfrm>
          <a:prstGeom prst="rect">
            <a:avLst/>
          </a:prstGeom>
          <a:solidFill>
            <a:srgbClr val="006600"/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SOUTĚŽ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3029922" y="3397642"/>
            <a:ext cx="671979" cy="369332"/>
          </a:xfrm>
          <a:prstGeom prst="rect">
            <a:avLst/>
          </a:prstGeom>
          <a:solidFill>
            <a:srgbClr val="00FF00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dívky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6820633" y="3397642"/>
            <a:ext cx="840295" cy="369332"/>
          </a:xfrm>
          <a:prstGeom prst="rect">
            <a:avLst/>
          </a:prstGeom>
          <a:solidFill>
            <a:srgbClr val="00FF00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chlapci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4969888" y="5805264"/>
            <a:ext cx="1743234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Můžeš si zahrát</a:t>
            </a:r>
          </a:p>
          <a:p>
            <a:r>
              <a:rPr lang="cs-CZ" dirty="0" smtClean="0"/>
              <a:t>dvě kola. Vyměň</a:t>
            </a:r>
          </a:p>
          <a:p>
            <a:r>
              <a:rPr lang="cs-CZ" dirty="0" smtClean="0"/>
              <a:t>si tabulky.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4474239" y="4046211"/>
            <a:ext cx="495649" cy="2677656"/>
          </a:xfrm>
          <a:prstGeom prst="rect">
            <a:avLst/>
          </a:prstGeom>
          <a:solidFill>
            <a:srgbClr val="002060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  8</a:t>
            </a:r>
          </a:p>
          <a:p>
            <a:r>
              <a:rPr lang="cs-CZ" sz="2400" dirty="0" smtClean="0">
                <a:solidFill>
                  <a:schemeClr val="bg1"/>
                </a:solidFill>
              </a:rPr>
              <a:t>  2</a:t>
            </a:r>
          </a:p>
          <a:p>
            <a:r>
              <a:rPr lang="cs-CZ" sz="2400" dirty="0" smtClean="0">
                <a:solidFill>
                  <a:schemeClr val="bg1"/>
                </a:solidFill>
              </a:rPr>
              <a:t>16</a:t>
            </a:r>
          </a:p>
          <a:p>
            <a:r>
              <a:rPr lang="cs-CZ" sz="2400" dirty="0" smtClean="0">
                <a:solidFill>
                  <a:schemeClr val="bg1"/>
                </a:solidFill>
              </a:rPr>
              <a:t>10</a:t>
            </a:r>
          </a:p>
          <a:p>
            <a:r>
              <a:rPr lang="cs-CZ" sz="2400" dirty="0" smtClean="0">
                <a:solidFill>
                  <a:schemeClr val="bg1"/>
                </a:solidFill>
              </a:rPr>
              <a:t>  0</a:t>
            </a:r>
          </a:p>
          <a:p>
            <a:r>
              <a:rPr lang="cs-CZ" sz="2400" dirty="0" smtClean="0">
                <a:solidFill>
                  <a:schemeClr val="bg1"/>
                </a:solidFill>
              </a:rPr>
              <a:t>18</a:t>
            </a:r>
          </a:p>
          <a:p>
            <a:r>
              <a:rPr lang="cs-CZ" sz="2400" dirty="0" smtClean="0">
                <a:solidFill>
                  <a:schemeClr val="bg1"/>
                </a:solidFill>
              </a:rPr>
              <a:t>14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8162033" y="4054595"/>
            <a:ext cx="495649" cy="2677656"/>
          </a:xfrm>
          <a:prstGeom prst="rect">
            <a:avLst/>
          </a:prstGeom>
          <a:solidFill>
            <a:srgbClr val="002060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12</a:t>
            </a:r>
          </a:p>
          <a:p>
            <a:r>
              <a:rPr lang="cs-CZ" sz="2400" dirty="0">
                <a:solidFill>
                  <a:schemeClr val="bg1"/>
                </a:solidFill>
              </a:rPr>
              <a:t> </a:t>
            </a:r>
            <a:r>
              <a:rPr lang="cs-CZ" sz="2400" dirty="0" smtClean="0">
                <a:solidFill>
                  <a:schemeClr val="bg1"/>
                </a:solidFill>
              </a:rPr>
              <a:t> 4</a:t>
            </a:r>
          </a:p>
          <a:p>
            <a:r>
              <a:rPr lang="cs-CZ" sz="2400" dirty="0" smtClean="0">
                <a:solidFill>
                  <a:schemeClr val="bg1"/>
                </a:solidFill>
              </a:rPr>
              <a:t>20</a:t>
            </a:r>
          </a:p>
          <a:p>
            <a:r>
              <a:rPr lang="cs-CZ" sz="2400" dirty="0">
                <a:solidFill>
                  <a:schemeClr val="bg1"/>
                </a:solidFill>
              </a:rPr>
              <a:t> </a:t>
            </a:r>
            <a:r>
              <a:rPr lang="cs-CZ" sz="2400" dirty="0" smtClean="0">
                <a:solidFill>
                  <a:schemeClr val="bg1"/>
                </a:solidFill>
              </a:rPr>
              <a:t> 2</a:t>
            </a:r>
          </a:p>
          <a:p>
            <a:r>
              <a:rPr lang="cs-CZ" sz="2400" dirty="0">
                <a:solidFill>
                  <a:schemeClr val="bg1"/>
                </a:solidFill>
              </a:rPr>
              <a:t> </a:t>
            </a:r>
            <a:r>
              <a:rPr lang="cs-CZ" sz="2400" dirty="0" smtClean="0">
                <a:solidFill>
                  <a:schemeClr val="bg1"/>
                </a:solidFill>
              </a:rPr>
              <a:t> 8</a:t>
            </a:r>
          </a:p>
          <a:p>
            <a:r>
              <a:rPr lang="cs-CZ" sz="2400" dirty="0">
                <a:solidFill>
                  <a:schemeClr val="bg1"/>
                </a:solidFill>
              </a:rPr>
              <a:t> </a:t>
            </a:r>
            <a:r>
              <a:rPr lang="cs-CZ" sz="2400" dirty="0" smtClean="0">
                <a:solidFill>
                  <a:schemeClr val="bg1"/>
                </a:solidFill>
              </a:rPr>
              <a:t> 0</a:t>
            </a:r>
          </a:p>
          <a:p>
            <a:r>
              <a:rPr lang="cs-CZ" sz="2400" dirty="0" smtClean="0">
                <a:solidFill>
                  <a:schemeClr val="bg1"/>
                </a:solidFill>
              </a:rPr>
              <a:t>18</a:t>
            </a:r>
            <a:endParaRPr lang="cs-CZ" sz="2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267994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4" presetClass="exit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9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4" presetClass="exit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2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4" presetClass="entr" presetSubtype="1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8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4" presetClass="entr" presetSubtype="1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1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animBg="1"/>
      <p:bldP spid="25" grpId="0" animBg="1"/>
      <p:bldP spid="25" grpId="1" animBg="1"/>
      <p:bldP spid="25" grpId="2" animBg="1"/>
      <p:bldP spid="26" grpId="0" animBg="1"/>
      <p:bldP spid="26" grpId="1" animBg="1"/>
      <p:bldP spid="26" grpId="2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1579" y="247676"/>
            <a:ext cx="27073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6600"/>
                </a:solidFill>
              </a:rPr>
              <a:t>Počítej i do školního sešitu.</a:t>
            </a:r>
            <a:endParaRPr lang="cs-CZ" dirty="0">
              <a:solidFill>
                <a:srgbClr val="006600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34435" y="1484784"/>
            <a:ext cx="1138299" cy="78238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95536" y="918012"/>
            <a:ext cx="8257902" cy="369332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V kurníku se za jeden den vylíhnou 2 kuřátka. Ta se líhla 3 dny. Kolik kuřátek se vylíhlo?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95536" y="1484784"/>
            <a:ext cx="8610049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__________________________</a:t>
            </a:r>
          </a:p>
          <a:p>
            <a:r>
              <a:rPr lang="cs-CZ" dirty="0" smtClean="0"/>
              <a:t>__________________________</a:t>
            </a:r>
          </a:p>
          <a:p>
            <a:r>
              <a:rPr lang="cs-CZ" dirty="0" smtClean="0"/>
              <a:t>__________________________________________________</a:t>
            </a:r>
          </a:p>
          <a:p>
            <a:r>
              <a:rPr lang="cs-CZ" dirty="0" smtClean="0"/>
              <a:t>_________________________________________________________________________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95536" y="2924944"/>
            <a:ext cx="8257902" cy="646331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V háji poletovaly páry zamilovaných ptáčků. Za čas se ve větvích objevilo 6 hnízd.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Kolik ptáčků teď poletuje v háji?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53243" y="3789039"/>
            <a:ext cx="8494633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__________________________</a:t>
            </a:r>
          </a:p>
          <a:p>
            <a:r>
              <a:rPr lang="cs-CZ" dirty="0" smtClean="0"/>
              <a:t>__________________________</a:t>
            </a:r>
          </a:p>
          <a:p>
            <a:r>
              <a:rPr lang="cs-CZ" dirty="0" smtClean="0"/>
              <a:t>__________________________________________________</a:t>
            </a:r>
          </a:p>
          <a:p>
            <a:r>
              <a:rPr lang="cs-CZ" dirty="0" smtClean="0"/>
              <a:t>________________________________________________________________________</a:t>
            </a:r>
            <a:endParaRPr lang="cs-CZ" dirty="0"/>
          </a:p>
        </p:txBody>
      </p:sp>
      <p:pic>
        <p:nvPicPr>
          <p:cNvPr id="10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34435" y="3320502"/>
            <a:ext cx="1058364" cy="12418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419838" y="5157192"/>
            <a:ext cx="568418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6600"/>
                </a:solidFill>
              </a:rPr>
              <a:t>Pro </a:t>
            </a:r>
            <a:r>
              <a:rPr lang="cs-CZ" dirty="0" smtClean="0">
                <a:solidFill>
                  <a:srgbClr val="C00000"/>
                </a:solidFill>
              </a:rPr>
              <a:t>ŠIKULKY</a:t>
            </a:r>
            <a:r>
              <a:rPr lang="cs-CZ" dirty="0" smtClean="0">
                <a:solidFill>
                  <a:srgbClr val="006600"/>
                </a:solidFill>
              </a:rPr>
              <a:t>. Sestav z trojice čísel dva příklady na násobení.</a:t>
            </a:r>
            <a:endParaRPr lang="cs-CZ" dirty="0">
              <a:solidFill>
                <a:srgbClr val="006600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453242" y="5661248"/>
            <a:ext cx="1598477" cy="457200"/>
          </a:xfrm>
          <a:prstGeom prst="ellipse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6, 2, 3</a:t>
            </a:r>
            <a:endParaRPr lang="cs-CZ" dirty="0"/>
          </a:p>
        </p:txBody>
      </p:sp>
      <p:sp>
        <p:nvSpPr>
          <p:cNvPr id="14" name="Ovál 13"/>
          <p:cNvSpPr/>
          <p:nvPr/>
        </p:nvSpPr>
        <p:spPr>
          <a:xfrm>
            <a:off x="2627784" y="5661248"/>
            <a:ext cx="1598477" cy="457200"/>
          </a:xfrm>
          <a:prstGeom prst="ellipse">
            <a:avLst/>
          </a:prstGeom>
          <a:solidFill>
            <a:schemeClr val="accent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2 , 16, 8</a:t>
            </a:r>
            <a:endParaRPr lang="cs-CZ" dirty="0"/>
          </a:p>
        </p:txBody>
      </p:sp>
      <p:sp>
        <p:nvSpPr>
          <p:cNvPr id="15" name="Ovál 14"/>
          <p:cNvSpPr/>
          <p:nvPr/>
        </p:nvSpPr>
        <p:spPr>
          <a:xfrm>
            <a:off x="4700560" y="5661248"/>
            <a:ext cx="1598477" cy="457200"/>
          </a:xfrm>
          <a:prstGeom prst="ellipse">
            <a:avLst/>
          </a:prstGeom>
          <a:solidFill>
            <a:srgbClr val="0066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2, 10, 20</a:t>
            </a:r>
            <a:endParaRPr lang="cs-CZ" dirty="0"/>
          </a:p>
        </p:txBody>
      </p:sp>
      <p:sp>
        <p:nvSpPr>
          <p:cNvPr id="16" name="Ovál 15"/>
          <p:cNvSpPr/>
          <p:nvPr/>
        </p:nvSpPr>
        <p:spPr>
          <a:xfrm>
            <a:off x="6804248" y="5661248"/>
            <a:ext cx="1598477" cy="457200"/>
          </a:xfrm>
          <a:prstGeom prst="ellips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10, 5, 2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09941" y="6118448"/>
            <a:ext cx="168507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_____________</a:t>
            </a:r>
          </a:p>
          <a:p>
            <a:r>
              <a:rPr lang="cs-CZ" dirty="0" smtClean="0"/>
              <a:t>_____________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2584483" y="6118448"/>
            <a:ext cx="168507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_____________</a:t>
            </a:r>
          </a:p>
          <a:p>
            <a:r>
              <a:rPr lang="cs-CZ" dirty="0" smtClean="0"/>
              <a:t>_____________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4657259" y="6118448"/>
            <a:ext cx="168507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_____________</a:t>
            </a:r>
          </a:p>
          <a:p>
            <a:r>
              <a:rPr lang="cs-CZ" dirty="0" smtClean="0"/>
              <a:t>_____________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760947" y="6118447"/>
            <a:ext cx="168507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_____________</a:t>
            </a:r>
          </a:p>
          <a:p>
            <a:r>
              <a:rPr lang="cs-CZ" dirty="0" smtClean="0"/>
              <a:t>_____________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032382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123728" y="1052736"/>
            <a:ext cx="42229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 </a:t>
            </a:r>
            <a:r>
              <a:rPr lang="cs-CZ" dirty="0" smtClean="0"/>
              <a:t>prezentaci </a:t>
            </a:r>
            <a:r>
              <a:rPr lang="cs-CZ" dirty="0" smtClean="0"/>
              <a:t>byly použity vlastní </a:t>
            </a:r>
            <a:r>
              <a:rPr lang="cs-CZ" dirty="0" smtClean="0"/>
              <a:t>materiály.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647346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2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268</TotalTime>
  <Words>700</Words>
  <Application>Microsoft Office PowerPoint</Application>
  <PresentationFormat>Předvádění na obrazovce (4:3)</PresentationFormat>
  <Paragraphs>250</Paragraphs>
  <Slides>7</Slides>
  <Notes>1</Notes>
  <HiddenSlides>2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7</vt:i4>
      </vt:variant>
    </vt:vector>
  </HeadingPairs>
  <TitlesOfParts>
    <vt:vector size="10" baseType="lpstr">
      <vt:lpstr>Motiv systému Office</vt:lpstr>
      <vt:lpstr>1_Motiv systému Office</vt:lpstr>
      <vt:lpstr>2_Motiv systému Office</vt:lpstr>
      <vt:lpstr>Prezentace aplikace PowerPoint</vt:lpstr>
      <vt:lpstr>ANOTACE:</vt:lpstr>
      <vt:lpstr>Matematika 2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Matematika 2</dc:title>
  <dc:creator>MatejovicovaA</dc:creator>
  <cp:lastModifiedBy>admin</cp:lastModifiedBy>
  <cp:revision>25</cp:revision>
  <dcterms:created xsi:type="dcterms:W3CDTF">2012-02-08T09:34:12Z</dcterms:created>
  <dcterms:modified xsi:type="dcterms:W3CDTF">2012-07-11T23:11:27Z</dcterms:modified>
</cp:coreProperties>
</file>