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0" r:id="rId4"/>
    <p:sldId id="261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15013A-1522-4C8C-9963-41BDD50FEC2A}" type="presOf" srcId="{27FE2D31-D344-4B63-A89A-A89AB0D9F3E3}" destId="{FE47432B-CA46-450C-8D8F-66C300A95B52}" srcOrd="0" destOrd="0" presId="urn:microsoft.com/office/officeart/2005/8/layout/target3"/>
    <dgm:cxn modelId="{D1EADF4C-709F-4B9A-843B-EB2DDFD4D636}" type="presOf" srcId="{130831A4-0540-4EC5-8F5A-93030E89D2D9}" destId="{F69CC921-512E-49F4-824C-A648EC5F27A5}" srcOrd="0" destOrd="0" presId="urn:microsoft.com/office/officeart/2005/8/layout/target3"/>
    <dgm:cxn modelId="{27604F39-54E6-49E0-B260-C7538FE9A557}" type="presOf" srcId="{1D8420EA-BFA0-403B-80F5-647FA396CC45}" destId="{8467D0EB-87A2-4285-8ACA-0398EFBF29BC}" srcOrd="1" destOrd="0" presId="urn:microsoft.com/office/officeart/2005/8/layout/target3"/>
    <dgm:cxn modelId="{174FAA08-5E00-40F6-99DD-3E06362AE17B}" type="presOf" srcId="{100B6B2E-82E6-4C11-B19B-F2DB3A0EA64F}" destId="{645AA564-2E9E-4954-AD87-AE01782CEC59}" srcOrd="0" destOrd="0" presId="urn:microsoft.com/office/officeart/2005/8/layout/target3"/>
    <dgm:cxn modelId="{BB0D30DE-682B-4118-9FCA-A7FA3A477FF2}" type="presOf" srcId="{130831A4-0540-4EC5-8F5A-93030E89D2D9}" destId="{8E23E229-92FC-49D1-B5FE-0303176B8A4E}" srcOrd="1" destOrd="0" presId="urn:microsoft.com/office/officeart/2005/8/layout/target3"/>
    <dgm:cxn modelId="{6AB4D389-8B17-4E4A-A4BA-0D01204B2986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EF2F81F-9B72-4B1E-8CC9-247805B7A138}" type="presOf" srcId="{914700B9-77B5-440A-A438-DE98B6D4894D}" destId="{E73F1C26-6DCD-4001-88B9-355E01E2BCE7}" srcOrd="0" destOrd="0" presId="urn:microsoft.com/office/officeart/2005/8/layout/target3"/>
    <dgm:cxn modelId="{DF9644E0-1FF8-482E-895E-A4C65BD478C2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E6E93F4-768D-4476-926A-CC3B5DE4D9BE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6971709-4A2F-41B8-963F-EBDCAE45D54C}" type="presParOf" srcId="{FE47432B-CA46-450C-8D8F-66C300A95B52}" destId="{B522209E-30D0-49D6-A340-2D383A11C668}" srcOrd="0" destOrd="0" presId="urn:microsoft.com/office/officeart/2005/8/layout/target3"/>
    <dgm:cxn modelId="{7E3F3610-A31B-40F0-966B-6D80D083D3A5}" type="presParOf" srcId="{FE47432B-CA46-450C-8D8F-66C300A95B52}" destId="{ED5A8377-51D5-4DC5-B0E7-680166966720}" srcOrd="1" destOrd="0" presId="urn:microsoft.com/office/officeart/2005/8/layout/target3"/>
    <dgm:cxn modelId="{E4DD83A4-E1D7-4BDE-B530-55134D889A62}" type="presParOf" srcId="{FE47432B-CA46-450C-8D8F-66C300A95B52}" destId="{F69CC921-512E-49F4-824C-A648EC5F27A5}" srcOrd="2" destOrd="0" presId="urn:microsoft.com/office/officeart/2005/8/layout/target3"/>
    <dgm:cxn modelId="{A77B28B5-4006-4697-96D5-48657811B2AB}" type="presParOf" srcId="{FE47432B-CA46-450C-8D8F-66C300A95B52}" destId="{61C9CE18-EDA6-4EDF-BA1C-09779D38FBBF}" srcOrd="3" destOrd="0" presId="urn:microsoft.com/office/officeart/2005/8/layout/target3"/>
    <dgm:cxn modelId="{9A668241-5E82-4212-8449-C9D440CED6BA}" type="presParOf" srcId="{FE47432B-CA46-450C-8D8F-66C300A95B52}" destId="{D60DEAAB-7AFE-435A-ACF6-18851E4B0426}" srcOrd="4" destOrd="0" presId="urn:microsoft.com/office/officeart/2005/8/layout/target3"/>
    <dgm:cxn modelId="{FE2D9858-A17C-47ED-9176-6033841ED042}" type="presParOf" srcId="{FE47432B-CA46-450C-8D8F-66C300A95B52}" destId="{F7B3C0B7-F0F7-4F49-B02C-3630F8C5FAE5}" srcOrd="5" destOrd="0" presId="urn:microsoft.com/office/officeart/2005/8/layout/target3"/>
    <dgm:cxn modelId="{9B4B729F-83D6-4D53-A96C-3AB82DC5C8E1}" type="presParOf" srcId="{FE47432B-CA46-450C-8D8F-66C300A95B52}" destId="{C9DA9446-E2D3-4F6A-8960-3CADFBF870B8}" srcOrd="6" destOrd="0" presId="urn:microsoft.com/office/officeart/2005/8/layout/target3"/>
    <dgm:cxn modelId="{D0D90DBE-B3BF-4B8E-B4C7-D7BD85B9C352}" type="presParOf" srcId="{FE47432B-CA46-450C-8D8F-66C300A95B52}" destId="{9726EC6F-D322-4CD3-B489-1BE3DF7CE70B}" srcOrd="7" destOrd="0" presId="urn:microsoft.com/office/officeart/2005/8/layout/target3"/>
    <dgm:cxn modelId="{AF4A82C3-8282-4FD1-ADFA-9FAF76FC4546}" type="presParOf" srcId="{FE47432B-CA46-450C-8D8F-66C300A95B52}" destId="{645AA564-2E9E-4954-AD87-AE01782CEC59}" srcOrd="8" destOrd="0" presId="urn:microsoft.com/office/officeart/2005/8/layout/target3"/>
    <dgm:cxn modelId="{DE3BF8A1-82FA-4D24-B807-92722F072BC9}" type="presParOf" srcId="{FE47432B-CA46-450C-8D8F-66C300A95B52}" destId="{8538CAC4-6A86-42B8-B5AF-2FF155DB9D02}" srcOrd="9" destOrd="0" presId="urn:microsoft.com/office/officeart/2005/8/layout/target3"/>
    <dgm:cxn modelId="{803AA1E3-2EDE-4BB1-9762-7437BE8BFDDE}" type="presParOf" srcId="{FE47432B-CA46-450C-8D8F-66C300A95B52}" destId="{26FD6024-A07F-46D0-8BC0-B5E595C5673D}" srcOrd="10" destOrd="0" presId="urn:microsoft.com/office/officeart/2005/8/layout/target3"/>
    <dgm:cxn modelId="{23FD0374-709A-459A-8690-8880D36708D3}" type="presParOf" srcId="{FE47432B-CA46-450C-8D8F-66C300A95B52}" destId="{E73F1C26-6DCD-4001-88B9-355E01E2BCE7}" srcOrd="11" destOrd="0" presId="urn:microsoft.com/office/officeart/2005/8/layout/target3"/>
    <dgm:cxn modelId="{4C02F392-8DBE-4C33-AF2D-51BF6ACC82EC}" type="presParOf" srcId="{FE47432B-CA46-450C-8D8F-66C300A95B52}" destId="{8E23E229-92FC-49D1-B5FE-0303176B8A4E}" srcOrd="12" destOrd="0" presId="urn:microsoft.com/office/officeart/2005/8/layout/target3"/>
    <dgm:cxn modelId="{196347B7-0DC8-4838-882A-C1CA0D09BC04}" type="presParOf" srcId="{FE47432B-CA46-450C-8D8F-66C300A95B52}" destId="{8467D0EB-87A2-4285-8ACA-0398EFBF29BC}" srcOrd="13" destOrd="0" presId="urn:microsoft.com/office/officeart/2005/8/layout/target3"/>
    <dgm:cxn modelId="{FC38883B-591D-4732-A7FB-F245D967DF83}" type="presParOf" srcId="{FE47432B-CA46-450C-8D8F-66C300A95B52}" destId="{DBA8199F-D892-4A8E-A352-2B7844050E09}" srcOrd="14" destOrd="0" presId="urn:microsoft.com/office/officeart/2005/8/layout/target3"/>
    <dgm:cxn modelId="{DB564B9A-7C0D-4711-B3A7-1D85DB19DF0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367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0026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9325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32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5987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8432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6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4357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272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3203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4269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0241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0021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0587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82074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4591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3049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9357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5799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5448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2180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64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2ECA304-DB24-4818-9EC6-4DEA47F695BB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A6FF3CE-4E4F-464D-9FB9-91CCF9CF14F6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80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105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87932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7406961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VY_32_INOVACE_16_S03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Dělení číslem 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9590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083552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tabule násobků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řeší slovní úlohy na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dělení.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spoje dělení číslem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tabulku,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znázorňují spoje a řeší řetěz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příkladů.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Opravují chybné příklady. V závěru si hrají matematickou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hru. </a:t>
                      </a:r>
                      <a:b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085713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dělení číslem 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dělit v oboru čísla 2. Zvládá řešit slovní úlohy na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dělení.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454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Matematika 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Dělení číslem 2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349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047396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PAMATUJ !</a:t>
            </a:r>
          </a:p>
          <a:p>
            <a:r>
              <a:rPr lang="cs-CZ" dirty="0" smtClean="0"/>
              <a:t>Dělení =  odečítání daného čísla od základu… kolikrát se do něj vejde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dané číslo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74094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 má 6 </a:t>
            </a:r>
            <a:r>
              <a:rPr lang="cs-CZ" dirty="0" smtClean="0"/>
              <a:t>hrušek. </a:t>
            </a:r>
            <a:r>
              <a:rPr lang="cs-CZ" dirty="0" smtClean="0"/>
              <a:t>Svým dětem dala po 2 hruškách, žádná</a:t>
            </a:r>
          </a:p>
          <a:p>
            <a:r>
              <a:rPr lang="cs-CZ" dirty="0" smtClean="0"/>
              <a:t>hruška jí nezbyla. Kolik má maminka dětí?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20" y="2707179"/>
            <a:ext cx="569204" cy="60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5424" y="2707179"/>
            <a:ext cx="569204" cy="60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628" y="2707179"/>
            <a:ext cx="569204" cy="60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832" y="2681205"/>
            <a:ext cx="569204" cy="60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036" y="2707179"/>
            <a:ext cx="569204" cy="60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07178"/>
            <a:ext cx="569204" cy="60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Měsíc 3"/>
          <p:cNvSpPr/>
          <p:nvPr/>
        </p:nvSpPr>
        <p:spPr>
          <a:xfrm rot="16200000">
            <a:off x="4294830" y="2874580"/>
            <a:ext cx="228600" cy="1045820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Měsíc 10"/>
          <p:cNvSpPr/>
          <p:nvPr/>
        </p:nvSpPr>
        <p:spPr>
          <a:xfrm rot="16200000">
            <a:off x="5407300" y="2900554"/>
            <a:ext cx="228600" cy="1045820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Měsíc 11"/>
          <p:cNvSpPr/>
          <p:nvPr/>
        </p:nvSpPr>
        <p:spPr>
          <a:xfrm rot="16200000">
            <a:off x="6502195" y="2900554"/>
            <a:ext cx="228600" cy="1045820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799100"/>
            <a:ext cx="791755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</a:p>
          <a:p>
            <a:r>
              <a:rPr lang="cs-CZ" dirty="0" smtClean="0"/>
              <a:t>________________________</a:t>
            </a:r>
          </a:p>
          <a:p>
            <a:r>
              <a:rPr lang="cs-CZ" dirty="0" smtClean="0"/>
              <a:t>________________________</a:t>
            </a:r>
          </a:p>
          <a:p>
            <a:r>
              <a:rPr lang="cs-CZ" dirty="0" smtClean="0"/>
              <a:t>___________________________________________________________________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___________________________________________________________________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563" y="4398586"/>
            <a:ext cx="784299" cy="649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83568" y="4276428"/>
            <a:ext cx="5171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šatně je 18 bot. Kolik žáků je dnes ve třídě?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9890" y="4797151"/>
            <a:ext cx="76867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</a:t>
            </a:r>
          </a:p>
          <a:p>
            <a:r>
              <a:rPr lang="cs-CZ" dirty="0" smtClean="0"/>
              <a:t>_________________________</a:t>
            </a:r>
          </a:p>
          <a:p>
            <a:r>
              <a:rPr lang="cs-CZ" dirty="0" smtClean="0"/>
              <a:t>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92359" y="4492372"/>
            <a:ext cx="1237839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1 žák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15872" y="3537764"/>
            <a:ext cx="128592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  :  2  =  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16495" y="5242919"/>
            <a:ext cx="167065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18  :  2  =  9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65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368402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12      :      2     =     6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dělenec    dělitel   podíl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64014"/>
            <a:ext cx="2204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Nauč se zpaměti 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132856"/>
            <a:ext cx="1824538" cy="31393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0  :  2  =  ___ </a:t>
            </a:r>
          </a:p>
          <a:p>
            <a:r>
              <a:rPr lang="cs-CZ" dirty="0"/>
              <a:t> </a:t>
            </a:r>
            <a:r>
              <a:rPr lang="cs-CZ" dirty="0" smtClean="0"/>
              <a:t>   2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  4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  6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  8  :  2  =  ___</a:t>
            </a:r>
          </a:p>
          <a:p>
            <a:r>
              <a:rPr lang="cs-CZ" dirty="0"/>
              <a:t>  </a:t>
            </a:r>
            <a:r>
              <a:rPr lang="cs-CZ" dirty="0" smtClean="0"/>
              <a:t>10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12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14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16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18  :  2  =  ___</a:t>
            </a:r>
          </a:p>
          <a:p>
            <a:r>
              <a:rPr lang="cs-CZ" dirty="0"/>
              <a:t> </a:t>
            </a:r>
            <a:r>
              <a:rPr lang="cs-CZ" dirty="0" smtClean="0"/>
              <a:t> 20  :  2  =  ___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8391744"/>
              </p:ext>
            </p:extLst>
          </p:nvPr>
        </p:nvGraphicFramePr>
        <p:xfrm>
          <a:off x="3207617" y="1916640"/>
          <a:ext cx="511256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6550"/>
                <a:gridCol w="478446"/>
                <a:gridCol w="478446"/>
                <a:gridCol w="478446"/>
                <a:gridCol w="478446"/>
                <a:gridCol w="478446"/>
                <a:gridCol w="478446"/>
                <a:gridCol w="478446"/>
                <a:gridCol w="478446"/>
                <a:gridCol w="47844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: 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140702" y="3517850"/>
            <a:ext cx="210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Zapiš jako dělení.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131840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468358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80326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419872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3722922" y="4012735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014936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322866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629835" y="4012735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903694" y="401930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756390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6332454" y="400506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044422" y="401930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322866" y="4394448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711886" y="4903962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3108199" y="4903962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3731784" y="4394448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140702" y="4394448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6029404" y="3934722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5468358" y="3920480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4884785" y="3934722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295085" y="3920480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3720162" y="3934722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3105719" y="3934722"/>
            <a:ext cx="591082" cy="4572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4007053" y="4984145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3707904" y="4984145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3408769" y="497227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3105719" y="497227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4615662" y="447903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4322866" y="447903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vál 37"/>
          <p:cNvSpPr/>
          <p:nvPr/>
        </p:nvSpPr>
        <p:spPr>
          <a:xfrm>
            <a:off x="4032847" y="447903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vál 38"/>
          <p:cNvSpPr/>
          <p:nvPr/>
        </p:nvSpPr>
        <p:spPr>
          <a:xfrm>
            <a:off x="3739293" y="447903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vál 39"/>
          <p:cNvSpPr/>
          <p:nvPr/>
        </p:nvSpPr>
        <p:spPr>
          <a:xfrm>
            <a:off x="3434890" y="447903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3131840" y="447903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620486" y="3948220"/>
            <a:ext cx="191590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43" name="Ovál 42"/>
          <p:cNvSpPr/>
          <p:nvPr/>
        </p:nvSpPr>
        <p:spPr>
          <a:xfrm>
            <a:off x="699204" y="5280675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44" name="Ovál 43"/>
          <p:cNvSpPr/>
          <p:nvPr/>
        </p:nvSpPr>
        <p:spPr>
          <a:xfrm>
            <a:off x="2165539" y="5873507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vál 45"/>
          <p:cNvSpPr/>
          <p:nvPr/>
        </p:nvSpPr>
        <p:spPr>
          <a:xfrm>
            <a:off x="3606464" y="5415345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vál 46"/>
          <p:cNvSpPr/>
          <p:nvPr/>
        </p:nvSpPr>
        <p:spPr>
          <a:xfrm>
            <a:off x="5051032" y="5873507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vál 48"/>
          <p:cNvSpPr/>
          <p:nvPr/>
        </p:nvSpPr>
        <p:spPr>
          <a:xfrm>
            <a:off x="6476470" y="5340032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vál 49"/>
          <p:cNvSpPr/>
          <p:nvPr/>
        </p:nvSpPr>
        <p:spPr>
          <a:xfrm>
            <a:off x="7884368" y="583786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Šipka doprava 51"/>
          <p:cNvSpPr/>
          <p:nvPr/>
        </p:nvSpPr>
        <p:spPr>
          <a:xfrm rot="1404355">
            <a:off x="1209730" y="5634967"/>
            <a:ext cx="1008112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:2</a:t>
            </a:r>
            <a:endParaRPr lang="cs-CZ" dirty="0"/>
          </a:p>
        </p:txBody>
      </p:sp>
      <p:sp>
        <p:nvSpPr>
          <p:cNvPr id="53" name="Šipka doprava 52"/>
          <p:cNvSpPr/>
          <p:nvPr/>
        </p:nvSpPr>
        <p:spPr>
          <a:xfrm rot="20196439">
            <a:off x="2701264" y="5660138"/>
            <a:ext cx="1008112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+ 7</a:t>
            </a:r>
            <a:endParaRPr lang="cs-CZ" dirty="0"/>
          </a:p>
        </p:txBody>
      </p:sp>
      <p:sp>
        <p:nvSpPr>
          <p:cNvPr id="55" name="Šipka doprava 54"/>
          <p:cNvSpPr/>
          <p:nvPr/>
        </p:nvSpPr>
        <p:spPr>
          <a:xfrm rot="20196439">
            <a:off x="5555383" y="5658324"/>
            <a:ext cx="1008112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+10</a:t>
            </a:r>
            <a:endParaRPr lang="cs-CZ" dirty="0"/>
          </a:p>
        </p:txBody>
      </p:sp>
      <p:sp>
        <p:nvSpPr>
          <p:cNvPr id="56" name="Šipka doprava 55"/>
          <p:cNvSpPr/>
          <p:nvPr/>
        </p:nvSpPr>
        <p:spPr>
          <a:xfrm rot="1404355">
            <a:off x="6940314" y="5673779"/>
            <a:ext cx="1008112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:2</a:t>
            </a:r>
            <a:endParaRPr lang="cs-CZ" dirty="0"/>
          </a:p>
        </p:txBody>
      </p:sp>
      <p:sp>
        <p:nvSpPr>
          <p:cNvPr id="57" name="Šipka doprava 56"/>
          <p:cNvSpPr/>
          <p:nvPr/>
        </p:nvSpPr>
        <p:spPr>
          <a:xfrm rot="1404355">
            <a:off x="4147459" y="5647341"/>
            <a:ext cx="1008112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2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55576" y="5991409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Řetěz.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205320" y="1451297"/>
            <a:ext cx="1816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42588" y="3817649"/>
            <a:ext cx="1157689" cy="1477328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12 : 2 = 6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6 : 2 = 3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4 : 2 = 2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032847" y="3010436"/>
            <a:ext cx="428835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10     7     3      5     2     4      0      1     8 </a:t>
            </a:r>
            <a:endParaRPr lang="cs-CZ" dirty="0"/>
          </a:p>
        </p:txBody>
      </p:sp>
      <p:sp>
        <p:nvSpPr>
          <p:cNvPr id="58" name="Ovál 57"/>
          <p:cNvSpPr/>
          <p:nvPr/>
        </p:nvSpPr>
        <p:spPr>
          <a:xfrm>
            <a:off x="3595277" y="5415345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12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5051032" y="5888043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6476470" y="5340032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16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2165539" y="5873507"/>
            <a:ext cx="576064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884368" y="583786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840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  <p:bldP spid="58" grpId="0" animBg="1"/>
      <p:bldP spid="59" grpId="0" animBg="1"/>
      <p:bldP spid="62" grpId="0" animBg="1"/>
      <p:bldP spid="63" grpId="0" animBg="1"/>
      <p:bldP spid="6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915" y="4293096"/>
            <a:ext cx="6276975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08030"/>
            <a:ext cx="306045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znaménka    + - x 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4503156" cy="230832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</a:t>
            </a:r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chemeClr val="bg1"/>
                </a:solidFill>
              </a:rPr>
              <a:t>12          2  =    6           2            4  =   8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20          2  =  18          16           2  =   8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8          2  =  10          14         10  =   4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2          7  =  14            2         16  = 20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3          2  =    6            2           2  =   1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0          2  =    0            4         12  = 16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36520" y="1401743"/>
            <a:ext cx="415498" cy="175432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33512" y="1401743"/>
            <a:ext cx="415498" cy="175432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</a:p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692696"/>
            <a:ext cx="171874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Oprav chyby.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1124744"/>
            <a:ext cx="2127505" cy="2308324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2  x  4  =  8  ___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18  :   2  =  9  ___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10  :   2  =  4  ___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7  x  2  =16  ___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2  :   2  =  4  ___</a:t>
            </a:r>
          </a:p>
          <a:p>
            <a:r>
              <a:rPr lang="cs-CZ" dirty="0">
                <a:solidFill>
                  <a:schemeClr val="bg1"/>
                </a:solidFill>
              </a:rPr>
              <a:t>  </a:t>
            </a:r>
            <a:r>
              <a:rPr lang="cs-CZ" dirty="0" smtClean="0">
                <a:solidFill>
                  <a:schemeClr val="bg1"/>
                </a:solidFill>
              </a:rPr>
              <a:t> 0  x  2  =  0  ___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3717032"/>
            <a:ext cx="7545655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Zahraj si početní fotbal. Připrav si kartičky s příklady </a:t>
            </a:r>
            <a:r>
              <a:rPr lang="cs-CZ" dirty="0" smtClean="0"/>
              <a:t>(x </a:t>
            </a:r>
            <a:r>
              <a:rPr lang="cs-CZ" dirty="0" smtClean="0"/>
              <a:t>a : číslem 2).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848290"/>
            <a:ext cx="7776864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Zástupci dvou družstev soutěží najednou, kdo řekne první výsledek, může posunout míč k brance soupeře.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66890" y="1911594"/>
            <a:ext cx="441146" cy="9233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5 </a:t>
            </a:r>
          </a:p>
          <a:p>
            <a:r>
              <a:rPr lang="cs-CZ" dirty="0" smtClean="0"/>
              <a:t>14</a:t>
            </a:r>
          </a:p>
          <a:p>
            <a:r>
              <a:rPr lang="cs-CZ" dirty="0"/>
              <a:t> </a:t>
            </a:r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409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4207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</a:t>
            </a:r>
            <a:r>
              <a:rPr lang="cs-CZ" dirty="0" smtClean="0"/>
              <a:t>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22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448</TotalTime>
  <Words>580</Words>
  <Application>Microsoft Office PowerPoint</Application>
  <PresentationFormat>Předvádění na obrazovce (4:3)</PresentationFormat>
  <Paragraphs>149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Austin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26</cp:revision>
  <dcterms:created xsi:type="dcterms:W3CDTF">2012-02-08T19:08:13Z</dcterms:created>
  <dcterms:modified xsi:type="dcterms:W3CDTF">2012-07-11T23:20:06Z</dcterms:modified>
</cp:coreProperties>
</file>