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1"/>
  </p:notesMasterIdLst>
  <p:sldIdLst>
    <p:sldId id="260" r:id="rId4"/>
    <p:sldId id="261" r:id="rId5"/>
    <p:sldId id="256" r:id="rId6"/>
    <p:sldId id="257" r:id="rId7"/>
    <p:sldId id="258" r:id="rId8"/>
    <p:sldId id="259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0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24A6055-EF5C-4B16-96EA-4408DCBC8587}" type="presOf" srcId="{27FE2D31-D344-4B63-A89A-A89AB0D9F3E3}" destId="{FE47432B-CA46-450C-8D8F-66C300A95B52}" srcOrd="0" destOrd="0" presId="urn:microsoft.com/office/officeart/2005/8/layout/target3"/>
    <dgm:cxn modelId="{633DA192-E630-4F8C-923C-CD79A750453B}" type="presOf" srcId="{130831A4-0540-4EC5-8F5A-93030E89D2D9}" destId="{F69CC921-512E-49F4-824C-A648EC5F27A5}" srcOrd="0" destOrd="0" presId="urn:microsoft.com/office/officeart/2005/8/layout/target3"/>
    <dgm:cxn modelId="{DCE8B3A6-5271-4A19-A61B-D61A7B5BE839}" type="presOf" srcId="{1D8420EA-BFA0-403B-80F5-647FA396CC45}" destId="{F7B3C0B7-F0F7-4F49-B02C-3630F8C5FAE5}" srcOrd="0" destOrd="0" presId="urn:microsoft.com/office/officeart/2005/8/layout/target3"/>
    <dgm:cxn modelId="{602712BA-85E2-46AC-BF42-CB2587E9B8F4}" type="presOf" srcId="{100B6B2E-82E6-4C11-B19B-F2DB3A0EA64F}" destId="{DBA8199F-D892-4A8E-A352-2B7844050E09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0233B341-E931-4264-8DBE-446BBE34C163}" type="presOf" srcId="{130831A4-0540-4EC5-8F5A-93030E89D2D9}" destId="{8E23E229-92FC-49D1-B5FE-0303176B8A4E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F39F4CF6-6EF6-472B-BBD4-1477BB420B97}" type="presOf" srcId="{100B6B2E-82E6-4C11-B19B-F2DB3A0EA64F}" destId="{645AA564-2E9E-4954-AD87-AE01782CEC59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1BEF28C0-9960-45B1-A2BC-64BDB89E4DA8}" type="presOf" srcId="{914700B9-77B5-440A-A438-DE98B6D4894D}" destId="{BD9AF279-D483-48F2-BBBD-45F8E8923512}" srcOrd="1" destOrd="0" presId="urn:microsoft.com/office/officeart/2005/8/layout/target3"/>
    <dgm:cxn modelId="{51AA1079-9ED6-4705-AFD3-A69860939F67}" type="presOf" srcId="{914700B9-77B5-440A-A438-DE98B6D4894D}" destId="{E73F1C26-6DCD-4001-88B9-355E01E2BCE7}" srcOrd="0" destOrd="0" presId="urn:microsoft.com/office/officeart/2005/8/layout/target3"/>
    <dgm:cxn modelId="{68B6BE08-24B9-4574-B518-2A53A5349E7A}" type="presOf" srcId="{1D8420EA-BFA0-403B-80F5-647FA396CC45}" destId="{8467D0EB-87A2-4285-8ACA-0398EFBF29BC}" srcOrd="1" destOrd="0" presId="urn:microsoft.com/office/officeart/2005/8/layout/target3"/>
    <dgm:cxn modelId="{24E35A77-EE15-4C01-9D2A-19DBAD929D49}" type="presParOf" srcId="{FE47432B-CA46-450C-8D8F-66C300A95B52}" destId="{B522209E-30D0-49D6-A340-2D383A11C668}" srcOrd="0" destOrd="0" presId="urn:microsoft.com/office/officeart/2005/8/layout/target3"/>
    <dgm:cxn modelId="{31D69C8B-EDC2-4240-A7EA-59C9DDA98828}" type="presParOf" srcId="{FE47432B-CA46-450C-8D8F-66C300A95B52}" destId="{ED5A8377-51D5-4DC5-B0E7-680166966720}" srcOrd="1" destOrd="0" presId="urn:microsoft.com/office/officeart/2005/8/layout/target3"/>
    <dgm:cxn modelId="{DBBF3CC2-76C1-41D6-8805-72D4FA253B79}" type="presParOf" srcId="{FE47432B-CA46-450C-8D8F-66C300A95B52}" destId="{F69CC921-512E-49F4-824C-A648EC5F27A5}" srcOrd="2" destOrd="0" presId="urn:microsoft.com/office/officeart/2005/8/layout/target3"/>
    <dgm:cxn modelId="{9D70BBB2-281A-4ED1-93F5-51CE00F3549B}" type="presParOf" srcId="{FE47432B-CA46-450C-8D8F-66C300A95B52}" destId="{61C9CE18-EDA6-4EDF-BA1C-09779D38FBBF}" srcOrd="3" destOrd="0" presId="urn:microsoft.com/office/officeart/2005/8/layout/target3"/>
    <dgm:cxn modelId="{31FB4289-9F21-49C7-A633-D573EE83DAA8}" type="presParOf" srcId="{FE47432B-CA46-450C-8D8F-66C300A95B52}" destId="{D60DEAAB-7AFE-435A-ACF6-18851E4B0426}" srcOrd="4" destOrd="0" presId="urn:microsoft.com/office/officeart/2005/8/layout/target3"/>
    <dgm:cxn modelId="{0B0B64CD-6703-4BFC-9BE2-FA6893217323}" type="presParOf" srcId="{FE47432B-CA46-450C-8D8F-66C300A95B52}" destId="{F7B3C0B7-F0F7-4F49-B02C-3630F8C5FAE5}" srcOrd="5" destOrd="0" presId="urn:microsoft.com/office/officeart/2005/8/layout/target3"/>
    <dgm:cxn modelId="{DCB6B0D1-5D03-432F-996B-479B7FF71FE4}" type="presParOf" srcId="{FE47432B-CA46-450C-8D8F-66C300A95B52}" destId="{C9DA9446-E2D3-4F6A-8960-3CADFBF870B8}" srcOrd="6" destOrd="0" presId="urn:microsoft.com/office/officeart/2005/8/layout/target3"/>
    <dgm:cxn modelId="{D2D5C9CE-52E2-4335-9E73-73DDEDF70937}" type="presParOf" srcId="{FE47432B-CA46-450C-8D8F-66C300A95B52}" destId="{9726EC6F-D322-4CD3-B489-1BE3DF7CE70B}" srcOrd="7" destOrd="0" presId="urn:microsoft.com/office/officeart/2005/8/layout/target3"/>
    <dgm:cxn modelId="{E9F4B2A6-089A-46AB-936D-51CF3D434E52}" type="presParOf" srcId="{FE47432B-CA46-450C-8D8F-66C300A95B52}" destId="{645AA564-2E9E-4954-AD87-AE01782CEC59}" srcOrd="8" destOrd="0" presId="urn:microsoft.com/office/officeart/2005/8/layout/target3"/>
    <dgm:cxn modelId="{D3B38C38-39A5-4535-8748-5C69D11B83B6}" type="presParOf" srcId="{FE47432B-CA46-450C-8D8F-66C300A95B52}" destId="{8538CAC4-6A86-42B8-B5AF-2FF155DB9D02}" srcOrd="9" destOrd="0" presId="urn:microsoft.com/office/officeart/2005/8/layout/target3"/>
    <dgm:cxn modelId="{87613B5B-D7AD-49A7-8C6B-A3F018943F71}" type="presParOf" srcId="{FE47432B-CA46-450C-8D8F-66C300A95B52}" destId="{26FD6024-A07F-46D0-8BC0-B5E595C5673D}" srcOrd="10" destOrd="0" presId="urn:microsoft.com/office/officeart/2005/8/layout/target3"/>
    <dgm:cxn modelId="{D8AD5956-7961-413D-9996-CF2FF87ADF5B}" type="presParOf" srcId="{FE47432B-CA46-450C-8D8F-66C300A95B52}" destId="{E73F1C26-6DCD-4001-88B9-355E01E2BCE7}" srcOrd="11" destOrd="0" presId="urn:microsoft.com/office/officeart/2005/8/layout/target3"/>
    <dgm:cxn modelId="{B7E58AD2-D35C-49B3-B4BF-0C996ECD74F8}" type="presParOf" srcId="{FE47432B-CA46-450C-8D8F-66C300A95B52}" destId="{8E23E229-92FC-49D1-B5FE-0303176B8A4E}" srcOrd="12" destOrd="0" presId="urn:microsoft.com/office/officeart/2005/8/layout/target3"/>
    <dgm:cxn modelId="{544F2B48-B88E-4492-BA26-5E1E6AD80BF4}" type="presParOf" srcId="{FE47432B-CA46-450C-8D8F-66C300A95B52}" destId="{8467D0EB-87A2-4285-8ACA-0398EFBF29BC}" srcOrd="13" destOrd="0" presId="urn:microsoft.com/office/officeart/2005/8/layout/target3"/>
    <dgm:cxn modelId="{A5A08729-FBAC-4DB6-A512-801583E11F14}" type="presParOf" srcId="{FE47432B-CA46-450C-8D8F-66C300A95B52}" destId="{DBA8199F-D892-4A8E-A352-2B7844050E09}" srcOrd="14" destOrd="0" presId="urn:microsoft.com/office/officeart/2005/8/layout/target3"/>
    <dgm:cxn modelId="{59FB1D70-F820-4851-93AF-4353A7FA8924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A73867-C28C-4E4B-B29E-D879AA1E0FA2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72AA41-6BEE-431C-951D-59A4ED97250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2219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72AA41-6BEE-431C-951D-59A4ED972507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50897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DE2DE-F6F5-4330-BF64-BA860770C059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D581F8-9F31-4817-85A3-4600F45EB163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 dirty="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DE2DE-F6F5-4330-BF64-BA860770C059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D581F8-9F31-4817-85A3-4600F45EB16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 dirty="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DE2DE-F6F5-4330-BF64-BA860770C059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D581F8-9F31-4817-85A3-4600F45EB163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DE2DE-F6F5-4330-BF64-BA860770C059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D581F8-9F31-4817-85A3-4600F45EB16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DE2DE-F6F5-4330-BF64-BA860770C059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D581F8-9F31-4817-85A3-4600F45EB16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DE2DE-F6F5-4330-BF64-BA860770C059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D581F8-9F31-4817-85A3-4600F45EB16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DE2DE-F6F5-4330-BF64-BA860770C059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D581F8-9F31-4817-85A3-4600F45EB16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DE2DE-F6F5-4330-BF64-BA860770C059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D581F8-9F31-4817-85A3-4600F45EB163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 dirty="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DE2DE-F6F5-4330-BF64-BA860770C059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D581F8-9F31-4817-85A3-4600F45EB163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 dirty="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DE2DE-F6F5-4330-BF64-BA860770C059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D581F8-9F31-4817-85A3-4600F45EB16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DE2DE-F6F5-4330-BF64-BA860770C059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D581F8-9F31-4817-85A3-4600F45EB16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90398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18016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60772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99810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56371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65675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46840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227202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789711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99787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80375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380328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515790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336223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06551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507343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198375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76425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780812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968105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266202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6024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 dirty="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2AEDE2DE-F6F5-4330-BF64-BA860770C059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36D581F8-9F31-4817-85A3-4600F45EB163}" type="slidenum">
              <a:rPr lang="cs-CZ" smtClean="0"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3654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86670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10329759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445224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4486958"/>
              </p:ext>
            </p:extLst>
          </p:nvPr>
        </p:nvGraphicFramePr>
        <p:xfrm>
          <a:off x="1691680" y="2852936"/>
          <a:ext cx="7056784" cy="23469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VY_32_INOVACE_17_S03-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M-2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Březen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pro 2.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Násobení a dělení číslem 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3069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3085699"/>
              </p:ext>
            </p:extLst>
          </p:nvPr>
        </p:nvGraphicFramePr>
        <p:xfrm>
          <a:off x="539552" y="3573016"/>
          <a:ext cx="8280920" cy="30129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pro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– obrázky -  tabule násobků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– procvičování - výklad učiva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/>
                      </a:r>
                      <a:b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ukazují násobky na číselné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ose,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zapisují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znázorněné příklady,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spojují násobky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3.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Řeší slovní úlohy na násobení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3.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 závěru soutěží v rychlosti ve správném řešení příkladů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násobení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 dělení čísly 2 a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3. 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 materiálu jsou využity animace.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9981346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pochopení  násobení a dělení číslem 3 a k řešení slovních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úloh.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umí spoje násobení a dělení číslem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3,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umí zapisovat i znázorňovat příklady násobení číslem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3,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řeší slovní úlohy typu n – krát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více,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 – krát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méně,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ovládá řadu násobků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3.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73383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Matematika 2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Násobení a dělení číslem 3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00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621" y="179348"/>
            <a:ext cx="23793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Vyznač násobky čísla 3.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Šipka doprava 2"/>
          <p:cNvSpPr/>
          <p:nvPr/>
        </p:nvSpPr>
        <p:spPr>
          <a:xfrm>
            <a:off x="266848" y="1145120"/>
            <a:ext cx="8625632" cy="241839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-180528" y="891771"/>
            <a:ext cx="90075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 </a:t>
            </a:r>
            <a:r>
              <a:rPr lang="cs-CZ" sz="4000" dirty="0" smtClean="0">
                <a:solidFill>
                  <a:schemeClr val="bg1"/>
                </a:solidFill>
              </a:rPr>
              <a:t> l </a:t>
            </a:r>
            <a:r>
              <a:rPr lang="cs-CZ" sz="2800" dirty="0" smtClean="0">
                <a:solidFill>
                  <a:schemeClr val="bg1"/>
                </a:solidFill>
              </a:rPr>
              <a:t>l</a:t>
            </a:r>
            <a:r>
              <a:rPr lang="cs-CZ" sz="2800" dirty="0" smtClean="0">
                <a:solidFill>
                  <a:schemeClr val="bg1"/>
                </a:solidFill>
              </a:rPr>
              <a:t>  </a:t>
            </a:r>
            <a:r>
              <a:rPr lang="cs-CZ" sz="2800" dirty="0" smtClean="0">
                <a:solidFill>
                  <a:schemeClr val="bg1"/>
                </a:solidFill>
              </a:rPr>
              <a:t>l</a:t>
            </a:r>
            <a:r>
              <a:rPr lang="cs-CZ" sz="2800" dirty="0" smtClean="0">
                <a:solidFill>
                  <a:schemeClr val="bg1"/>
                </a:solidFill>
              </a:rPr>
              <a:t>  </a:t>
            </a:r>
            <a:r>
              <a:rPr lang="cs-CZ" sz="2800" dirty="0" smtClean="0">
                <a:solidFill>
                  <a:schemeClr val="bg1"/>
                </a:solidFill>
              </a:rPr>
              <a:t>l</a:t>
            </a:r>
            <a:r>
              <a:rPr lang="cs-CZ" sz="2800" dirty="0" smtClean="0">
                <a:solidFill>
                  <a:schemeClr val="bg1"/>
                </a:solidFill>
              </a:rPr>
              <a:t>  </a:t>
            </a:r>
            <a:r>
              <a:rPr lang="cs-CZ" sz="2800" dirty="0" smtClean="0">
                <a:solidFill>
                  <a:schemeClr val="bg1"/>
                </a:solidFill>
              </a:rPr>
              <a:t>l</a:t>
            </a:r>
            <a:r>
              <a:rPr lang="cs-CZ" sz="2800" dirty="0" smtClean="0">
                <a:solidFill>
                  <a:schemeClr val="bg1"/>
                </a:solidFill>
              </a:rPr>
              <a:t>  </a:t>
            </a:r>
            <a:r>
              <a:rPr lang="cs-CZ" sz="4000" dirty="0" smtClean="0">
                <a:solidFill>
                  <a:schemeClr val="bg1"/>
                </a:solidFill>
              </a:rPr>
              <a:t>l</a:t>
            </a:r>
            <a:r>
              <a:rPr lang="cs-CZ" sz="4000" dirty="0" smtClean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l</a:t>
            </a:r>
            <a:r>
              <a:rPr lang="cs-CZ" sz="2800" dirty="0" smtClean="0">
                <a:solidFill>
                  <a:schemeClr val="bg1"/>
                </a:solidFill>
              </a:rPr>
              <a:t>  </a:t>
            </a:r>
            <a:r>
              <a:rPr lang="cs-CZ" sz="2800" dirty="0" smtClean="0">
                <a:solidFill>
                  <a:schemeClr val="bg1"/>
                </a:solidFill>
              </a:rPr>
              <a:t>l</a:t>
            </a:r>
            <a:r>
              <a:rPr lang="cs-CZ" sz="2800" dirty="0" smtClean="0">
                <a:solidFill>
                  <a:schemeClr val="bg1"/>
                </a:solidFill>
              </a:rPr>
              <a:t>  </a:t>
            </a:r>
            <a:r>
              <a:rPr lang="cs-CZ" sz="2800" dirty="0" smtClean="0">
                <a:solidFill>
                  <a:schemeClr val="bg1"/>
                </a:solidFill>
              </a:rPr>
              <a:t>l</a:t>
            </a:r>
            <a:r>
              <a:rPr lang="cs-CZ" sz="2800" dirty="0" smtClean="0">
                <a:solidFill>
                  <a:schemeClr val="bg1"/>
                </a:solidFill>
              </a:rPr>
              <a:t>  </a:t>
            </a:r>
            <a:r>
              <a:rPr lang="cs-CZ" sz="2800" dirty="0" smtClean="0">
                <a:solidFill>
                  <a:schemeClr val="bg1"/>
                </a:solidFill>
              </a:rPr>
              <a:t>l</a:t>
            </a:r>
            <a:r>
              <a:rPr lang="cs-CZ" sz="2800" dirty="0" smtClean="0">
                <a:solidFill>
                  <a:schemeClr val="bg1"/>
                </a:solidFill>
              </a:rPr>
              <a:t>  </a:t>
            </a:r>
            <a:r>
              <a:rPr lang="cs-CZ" sz="4000" dirty="0" smtClean="0">
                <a:solidFill>
                  <a:schemeClr val="bg1"/>
                </a:solidFill>
              </a:rPr>
              <a:t>l</a:t>
            </a:r>
            <a:r>
              <a:rPr lang="cs-CZ" sz="4000" dirty="0" smtClean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l</a:t>
            </a:r>
            <a:r>
              <a:rPr lang="cs-CZ" sz="2800" dirty="0" smtClean="0">
                <a:solidFill>
                  <a:schemeClr val="bg1"/>
                </a:solidFill>
              </a:rPr>
              <a:t>  </a:t>
            </a:r>
            <a:r>
              <a:rPr lang="cs-CZ" sz="2800" dirty="0" smtClean="0">
                <a:solidFill>
                  <a:schemeClr val="bg1"/>
                </a:solidFill>
              </a:rPr>
              <a:t>l</a:t>
            </a:r>
            <a:r>
              <a:rPr lang="cs-CZ" sz="2800" dirty="0" smtClean="0">
                <a:solidFill>
                  <a:schemeClr val="bg1"/>
                </a:solidFill>
              </a:rPr>
              <a:t>  </a:t>
            </a:r>
            <a:r>
              <a:rPr lang="cs-CZ" sz="2800" dirty="0" smtClean="0">
                <a:solidFill>
                  <a:schemeClr val="bg1"/>
                </a:solidFill>
              </a:rPr>
              <a:t>l</a:t>
            </a:r>
            <a:r>
              <a:rPr lang="cs-CZ" sz="2800" dirty="0" smtClean="0">
                <a:solidFill>
                  <a:schemeClr val="bg1"/>
                </a:solidFill>
              </a:rPr>
              <a:t>  </a:t>
            </a:r>
            <a:r>
              <a:rPr lang="cs-CZ" sz="2800" dirty="0" smtClean="0">
                <a:solidFill>
                  <a:schemeClr val="bg1"/>
                </a:solidFill>
              </a:rPr>
              <a:t>l</a:t>
            </a:r>
            <a:r>
              <a:rPr lang="cs-CZ" sz="2800" dirty="0" smtClean="0">
                <a:solidFill>
                  <a:schemeClr val="bg1"/>
                </a:solidFill>
              </a:rPr>
              <a:t>  </a:t>
            </a:r>
            <a:r>
              <a:rPr lang="cs-CZ" sz="4000" dirty="0" smtClean="0">
                <a:solidFill>
                  <a:schemeClr val="bg1"/>
                </a:solidFill>
              </a:rPr>
              <a:t>l</a:t>
            </a:r>
            <a:r>
              <a:rPr lang="cs-CZ" sz="4000" dirty="0" smtClean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l</a:t>
            </a:r>
            <a:r>
              <a:rPr lang="cs-CZ" sz="2800" dirty="0" smtClean="0">
                <a:solidFill>
                  <a:schemeClr val="bg1"/>
                </a:solidFill>
              </a:rPr>
              <a:t>  </a:t>
            </a:r>
            <a:r>
              <a:rPr lang="cs-CZ" sz="2800" dirty="0" smtClean="0">
                <a:solidFill>
                  <a:schemeClr val="bg1"/>
                </a:solidFill>
              </a:rPr>
              <a:t>l</a:t>
            </a:r>
            <a:r>
              <a:rPr lang="cs-CZ" sz="2800" dirty="0" smtClean="0">
                <a:solidFill>
                  <a:schemeClr val="bg1"/>
                </a:solidFill>
              </a:rPr>
              <a:t>  </a:t>
            </a:r>
            <a:r>
              <a:rPr lang="cs-CZ" sz="2800" dirty="0" smtClean="0">
                <a:solidFill>
                  <a:schemeClr val="bg1"/>
                </a:solidFill>
              </a:rPr>
              <a:t>l</a:t>
            </a:r>
            <a:r>
              <a:rPr lang="cs-CZ" sz="2800" dirty="0" smtClean="0">
                <a:solidFill>
                  <a:schemeClr val="bg1"/>
                </a:solidFill>
              </a:rPr>
              <a:t>  </a:t>
            </a:r>
            <a:r>
              <a:rPr lang="cs-CZ" sz="2800" dirty="0" smtClean="0">
                <a:solidFill>
                  <a:schemeClr val="bg1"/>
                </a:solidFill>
              </a:rPr>
              <a:t>l</a:t>
            </a:r>
            <a:r>
              <a:rPr lang="cs-CZ" sz="2800" dirty="0" smtClean="0">
                <a:solidFill>
                  <a:schemeClr val="bg1"/>
                </a:solidFill>
              </a:rPr>
              <a:t>  </a:t>
            </a:r>
            <a:r>
              <a:rPr lang="cs-CZ" sz="4000" dirty="0" smtClean="0">
                <a:solidFill>
                  <a:schemeClr val="bg1"/>
                </a:solidFill>
              </a:rPr>
              <a:t>l</a:t>
            </a:r>
            <a:r>
              <a:rPr lang="cs-CZ" sz="4000" dirty="0" smtClean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l</a:t>
            </a:r>
            <a:r>
              <a:rPr lang="cs-CZ" sz="2800" dirty="0" smtClean="0">
                <a:solidFill>
                  <a:schemeClr val="bg1"/>
                </a:solidFill>
              </a:rPr>
              <a:t>  </a:t>
            </a:r>
            <a:r>
              <a:rPr lang="cs-CZ" sz="2800" dirty="0" smtClean="0">
                <a:solidFill>
                  <a:schemeClr val="bg1"/>
                </a:solidFill>
              </a:rPr>
              <a:t>l</a:t>
            </a:r>
            <a:r>
              <a:rPr lang="cs-CZ" sz="2800" dirty="0" smtClean="0">
                <a:solidFill>
                  <a:schemeClr val="bg1"/>
                </a:solidFill>
              </a:rPr>
              <a:t>  </a:t>
            </a:r>
            <a:r>
              <a:rPr lang="cs-CZ" sz="2800" dirty="0" smtClean="0">
                <a:solidFill>
                  <a:schemeClr val="bg1"/>
                </a:solidFill>
              </a:rPr>
              <a:t>l</a:t>
            </a:r>
            <a:r>
              <a:rPr lang="cs-CZ" sz="2800" dirty="0" smtClean="0">
                <a:solidFill>
                  <a:schemeClr val="bg1"/>
                </a:solidFill>
              </a:rPr>
              <a:t>  </a:t>
            </a:r>
            <a:r>
              <a:rPr lang="cs-CZ" sz="2800" dirty="0" smtClean="0">
                <a:solidFill>
                  <a:schemeClr val="bg1"/>
                </a:solidFill>
              </a:rPr>
              <a:t>l</a:t>
            </a:r>
            <a:r>
              <a:rPr lang="cs-CZ" sz="2800" dirty="0" smtClean="0">
                <a:solidFill>
                  <a:schemeClr val="bg1"/>
                </a:solidFill>
              </a:rPr>
              <a:t>  </a:t>
            </a:r>
            <a:r>
              <a:rPr lang="cs-CZ" sz="4000" dirty="0" smtClean="0">
                <a:solidFill>
                  <a:schemeClr val="bg1"/>
                </a:solidFill>
              </a:rPr>
              <a:t>l</a:t>
            </a:r>
            <a:r>
              <a:rPr lang="cs-CZ" sz="4000" dirty="0" smtClean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l</a:t>
            </a:r>
            <a:r>
              <a:rPr lang="cs-CZ" sz="2800" dirty="0" smtClean="0">
                <a:solidFill>
                  <a:schemeClr val="bg1"/>
                </a:solidFill>
              </a:rPr>
              <a:t>  </a:t>
            </a:r>
            <a:r>
              <a:rPr lang="cs-CZ" sz="2800" dirty="0" smtClean="0">
                <a:solidFill>
                  <a:schemeClr val="bg1"/>
                </a:solidFill>
              </a:rPr>
              <a:t>l</a:t>
            </a:r>
            <a:r>
              <a:rPr lang="cs-CZ" sz="2800" dirty="0" smtClean="0">
                <a:solidFill>
                  <a:schemeClr val="bg1"/>
                </a:solidFill>
              </a:rPr>
              <a:t>  </a:t>
            </a:r>
            <a:r>
              <a:rPr lang="cs-CZ" sz="2800" dirty="0" smtClean="0">
                <a:solidFill>
                  <a:schemeClr val="bg1"/>
                </a:solidFill>
              </a:rPr>
              <a:t>l</a:t>
            </a:r>
            <a:r>
              <a:rPr lang="cs-CZ" sz="2800" dirty="0" smtClean="0">
                <a:solidFill>
                  <a:schemeClr val="bg1"/>
                </a:solidFill>
              </a:rPr>
              <a:t>  </a:t>
            </a:r>
            <a:r>
              <a:rPr lang="cs-CZ" sz="2800" dirty="0" smtClean="0">
                <a:solidFill>
                  <a:schemeClr val="bg1"/>
                </a:solidFill>
              </a:rPr>
              <a:t>l</a:t>
            </a:r>
            <a:r>
              <a:rPr lang="cs-CZ" sz="2800" dirty="0" smtClean="0">
                <a:solidFill>
                  <a:schemeClr val="bg1"/>
                </a:solidFill>
              </a:rPr>
              <a:t>  </a:t>
            </a:r>
            <a:r>
              <a:rPr lang="cs-CZ" sz="4000" dirty="0" smtClean="0">
                <a:solidFill>
                  <a:schemeClr val="bg1"/>
                </a:solidFill>
              </a:rPr>
              <a:t>l</a:t>
            </a:r>
            <a:r>
              <a:rPr lang="cs-CZ" sz="4000" dirty="0" smtClean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l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Kruhová šipka 7"/>
          <p:cNvSpPr/>
          <p:nvPr/>
        </p:nvSpPr>
        <p:spPr>
          <a:xfrm>
            <a:off x="7478178" y="889061"/>
            <a:ext cx="891072" cy="648072"/>
          </a:xfrm>
          <a:prstGeom prst="circular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Kruhová šipka 8"/>
          <p:cNvSpPr/>
          <p:nvPr/>
        </p:nvSpPr>
        <p:spPr>
          <a:xfrm>
            <a:off x="6678799" y="860996"/>
            <a:ext cx="891072" cy="648072"/>
          </a:xfrm>
          <a:prstGeom prst="circular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Kruhová šipka 9"/>
          <p:cNvSpPr/>
          <p:nvPr/>
        </p:nvSpPr>
        <p:spPr>
          <a:xfrm>
            <a:off x="5824993" y="899813"/>
            <a:ext cx="891072" cy="648072"/>
          </a:xfrm>
          <a:prstGeom prst="circular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Kruhová šipka 10"/>
          <p:cNvSpPr/>
          <p:nvPr/>
        </p:nvSpPr>
        <p:spPr>
          <a:xfrm>
            <a:off x="5013097" y="899813"/>
            <a:ext cx="891072" cy="648072"/>
          </a:xfrm>
          <a:prstGeom prst="circular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Kruhová šipka 11"/>
          <p:cNvSpPr/>
          <p:nvPr/>
        </p:nvSpPr>
        <p:spPr>
          <a:xfrm>
            <a:off x="4224729" y="884843"/>
            <a:ext cx="891072" cy="648072"/>
          </a:xfrm>
          <a:prstGeom prst="circular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Kruhová šipka 12"/>
          <p:cNvSpPr/>
          <p:nvPr/>
        </p:nvSpPr>
        <p:spPr>
          <a:xfrm>
            <a:off x="3410493" y="899813"/>
            <a:ext cx="891072" cy="648072"/>
          </a:xfrm>
          <a:prstGeom prst="circular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Kruhová šipka 13"/>
          <p:cNvSpPr/>
          <p:nvPr/>
        </p:nvSpPr>
        <p:spPr>
          <a:xfrm>
            <a:off x="2620522" y="889061"/>
            <a:ext cx="891072" cy="648072"/>
          </a:xfrm>
          <a:prstGeom prst="circular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Kruhová šipka 14"/>
          <p:cNvSpPr/>
          <p:nvPr/>
        </p:nvSpPr>
        <p:spPr>
          <a:xfrm>
            <a:off x="1800736" y="899813"/>
            <a:ext cx="891072" cy="648072"/>
          </a:xfrm>
          <a:prstGeom prst="circular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Kruhová šipka 15"/>
          <p:cNvSpPr/>
          <p:nvPr/>
        </p:nvSpPr>
        <p:spPr>
          <a:xfrm>
            <a:off x="978823" y="889061"/>
            <a:ext cx="891072" cy="648072"/>
          </a:xfrm>
          <a:prstGeom prst="circular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Kruhová šipka 16"/>
          <p:cNvSpPr/>
          <p:nvPr/>
        </p:nvSpPr>
        <p:spPr>
          <a:xfrm>
            <a:off x="205159" y="891771"/>
            <a:ext cx="891072" cy="648072"/>
          </a:xfrm>
          <a:prstGeom prst="circular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92291" y="707105"/>
            <a:ext cx="85298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0          3            6           9           12          15         18         21          24         27          30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05159" y="1414991"/>
            <a:ext cx="8687321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0                  5                  10                  15                 20                 25                  30    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08965" y="1730548"/>
            <a:ext cx="26352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Zapiš příklady násobení 3.</a:t>
            </a:r>
            <a:endParaRPr lang="cs-CZ" dirty="0">
              <a:solidFill>
                <a:srgbClr val="FFFF00"/>
              </a:solidFill>
            </a:endParaRP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4182691"/>
              </p:ext>
            </p:extLst>
          </p:nvPr>
        </p:nvGraphicFramePr>
        <p:xfrm>
          <a:off x="384964" y="2079898"/>
          <a:ext cx="1096521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507"/>
                <a:gridCol w="365507"/>
                <a:gridCol w="36550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7285663"/>
              </p:ext>
            </p:extLst>
          </p:nvPr>
        </p:nvGraphicFramePr>
        <p:xfrm>
          <a:off x="2242686" y="2153655"/>
          <a:ext cx="1167807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9269"/>
                <a:gridCol w="389269"/>
                <a:gridCol w="389269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4" name="Tabulka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6173382"/>
              </p:ext>
            </p:extLst>
          </p:nvPr>
        </p:nvGraphicFramePr>
        <p:xfrm>
          <a:off x="3956347" y="2153655"/>
          <a:ext cx="1137789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9263"/>
                <a:gridCol w="379263"/>
                <a:gridCol w="379263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5" name="Tabulka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7222016"/>
              </p:ext>
            </p:extLst>
          </p:nvPr>
        </p:nvGraphicFramePr>
        <p:xfrm>
          <a:off x="5716856" y="2146371"/>
          <a:ext cx="1107345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9115"/>
                <a:gridCol w="369115"/>
                <a:gridCol w="369115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6" name="Tabulka 2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9250115"/>
              </p:ext>
            </p:extLst>
          </p:nvPr>
        </p:nvGraphicFramePr>
        <p:xfrm>
          <a:off x="7368045" y="2173190"/>
          <a:ext cx="1111338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0446"/>
                <a:gridCol w="370446"/>
                <a:gridCol w="37044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65000"/>
                        <a:lumOff val="3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65000"/>
                        <a:lumOff val="3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65000"/>
                        <a:lumOff val="3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7" name="TextovéPole 26"/>
          <p:cNvSpPr txBox="1"/>
          <p:nvPr/>
        </p:nvSpPr>
        <p:spPr>
          <a:xfrm>
            <a:off x="384964" y="2966873"/>
            <a:ext cx="1415772" cy="369332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cs-CZ" u="sng" dirty="0">
                <a:solidFill>
                  <a:schemeClr val="bg1"/>
                </a:solidFill>
              </a:rPr>
              <a:t> </a:t>
            </a:r>
            <a:r>
              <a:rPr lang="cs-CZ" u="sng" dirty="0" smtClean="0">
                <a:solidFill>
                  <a:schemeClr val="bg1"/>
                </a:solidFill>
              </a:rPr>
              <a:t>    x     =     </a:t>
            </a:r>
            <a:endParaRPr lang="cs-CZ" u="sng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095822" y="2636912"/>
            <a:ext cx="1415772" cy="369332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cs-CZ" u="sng" dirty="0">
                <a:solidFill>
                  <a:schemeClr val="bg1"/>
                </a:solidFill>
              </a:rPr>
              <a:t> </a:t>
            </a:r>
            <a:r>
              <a:rPr lang="cs-CZ" u="sng" dirty="0" smtClean="0">
                <a:solidFill>
                  <a:schemeClr val="bg1"/>
                </a:solidFill>
              </a:rPr>
              <a:t>    x     =     </a:t>
            </a:r>
            <a:endParaRPr lang="cs-CZ" u="sng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871778" y="4437112"/>
            <a:ext cx="1415772" cy="369332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cs-CZ" u="sng" dirty="0">
                <a:solidFill>
                  <a:schemeClr val="bg1"/>
                </a:solidFill>
              </a:rPr>
              <a:t> </a:t>
            </a:r>
            <a:r>
              <a:rPr lang="cs-CZ" u="sng" dirty="0" smtClean="0">
                <a:solidFill>
                  <a:schemeClr val="bg1"/>
                </a:solidFill>
              </a:rPr>
              <a:t>    x     =     </a:t>
            </a:r>
            <a:endParaRPr lang="cs-CZ" u="sng" dirty="0">
              <a:solidFill>
                <a:schemeClr val="bg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562643" y="3336205"/>
            <a:ext cx="1415772" cy="369332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cs-CZ" u="sng" dirty="0">
                <a:solidFill>
                  <a:schemeClr val="bg1"/>
                </a:solidFill>
              </a:rPr>
              <a:t> </a:t>
            </a:r>
            <a:r>
              <a:rPr lang="cs-CZ" u="sng" dirty="0" smtClean="0">
                <a:solidFill>
                  <a:schemeClr val="bg1"/>
                </a:solidFill>
              </a:rPr>
              <a:t>    x     =     </a:t>
            </a:r>
            <a:endParaRPr lang="cs-CZ" u="sng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215828" y="5229200"/>
            <a:ext cx="1415772" cy="369332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cs-CZ" u="sng" dirty="0">
                <a:solidFill>
                  <a:schemeClr val="bg1"/>
                </a:solidFill>
              </a:rPr>
              <a:t> </a:t>
            </a:r>
            <a:r>
              <a:rPr lang="cs-CZ" u="sng" dirty="0" smtClean="0">
                <a:solidFill>
                  <a:schemeClr val="bg1"/>
                </a:solidFill>
              </a:rPr>
              <a:t>    x     =     </a:t>
            </a:r>
            <a:endParaRPr lang="cs-CZ" u="sng" dirty="0">
              <a:solidFill>
                <a:schemeClr val="bg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84552" y="3396889"/>
            <a:ext cx="2970685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dirty="0" smtClean="0">
                <a:solidFill>
                  <a:srgbClr val="FFFF00"/>
                </a:solidFill>
              </a:rPr>
              <a:t>0 x 3 = __         0 : 3 = __ </a:t>
            </a:r>
          </a:p>
          <a:p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 1 x 3 = __         3 : 3 = __</a:t>
            </a:r>
          </a:p>
          <a:p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 2 x 3 = __         6 : 3 = __</a:t>
            </a:r>
          </a:p>
          <a:p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 3 x 3 = __         9 : 3 = __</a:t>
            </a:r>
          </a:p>
          <a:p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 4 x 3 = __       12 : 3 = __</a:t>
            </a:r>
          </a:p>
          <a:p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 5 x 3 = __       15 : 3 = __</a:t>
            </a:r>
          </a:p>
          <a:p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 6 x 3 = __       18 : 3 = __</a:t>
            </a:r>
          </a:p>
          <a:p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 7 x 3 = __       21 : 3 = __</a:t>
            </a:r>
          </a:p>
          <a:p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 8 x 3 = __       24 : 3 = __</a:t>
            </a:r>
          </a:p>
          <a:p>
            <a:r>
              <a:rPr lang="cs-CZ" dirty="0">
                <a:solidFill>
                  <a:srgbClr val="FFFF00"/>
                </a:solidFill>
              </a:rPr>
              <a:t>  </a:t>
            </a:r>
            <a:r>
              <a:rPr lang="cs-CZ" dirty="0" smtClean="0">
                <a:solidFill>
                  <a:srgbClr val="FFFF00"/>
                </a:solidFill>
              </a:rPr>
              <a:t>9 x 3 = __       27 : 3 = __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10 x 3 = __       30 : 3 = __  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4" name="Veselý obličej 33"/>
          <p:cNvSpPr/>
          <p:nvPr/>
        </p:nvSpPr>
        <p:spPr>
          <a:xfrm>
            <a:off x="5870577" y="5089830"/>
            <a:ext cx="635304" cy="648072"/>
          </a:xfrm>
          <a:prstGeom prst="smileyFace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18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5" name="Veselý obličej 34"/>
          <p:cNvSpPr/>
          <p:nvPr/>
        </p:nvSpPr>
        <p:spPr>
          <a:xfrm>
            <a:off x="3679801" y="4966549"/>
            <a:ext cx="635304" cy="648072"/>
          </a:xfrm>
          <a:prstGeom prst="smileyFace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6" name="Veselý obličej 35"/>
          <p:cNvSpPr/>
          <p:nvPr/>
        </p:nvSpPr>
        <p:spPr>
          <a:xfrm>
            <a:off x="3567444" y="5866420"/>
            <a:ext cx="635304" cy="648072"/>
          </a:xfrm>
          <a:prstGeom prst="smileyFace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7" name="Veselý obličej 36"/>
          <p:cNvSpPr/>
          <p:nvPr/>
        </p:nvSpPr>
        <p:spPr>
          <a:xfrm>
            <a:off x="4480497" y="6010913"/>
            <a:ext cx="635304" cy="648072"/>
          </a:xfrm>
          <a:prstGeom prst="smileyFace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9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8" name="Veselý obličej 37"/>
          <p:cNvSpPr/>
          <p:nvPr/>
        </p:nvSpPr>
        <p:spPr>
          <a:xfrm>
            <a:off x="4559709" y="5159669"/>
            <a:ext cx="635304" cy="648072"/>
          </a:xfrm>
          <a:prstGeom prst="smileyFace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6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9" name="Veselý obličej 38"/>
          <p:cNvSpPr/>
          <p:nvPr/>
        </p:nvSpPr>
        <p:spPr>
          <a:xfrm>
            <a:off x="5562643" y="5827948"/>
            <a:ext cx="635304" cy="648072"/>
          </a:xfrm>
          <a:prstGeom prst="smileyFace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0" name="Veselý obličej 39"/>
          <p:cNvSpPr/>
          <p:nvPr/>
        </p:nvSpPr>
        <p:spPr>
          <a:xfrm>
            <a:off x="5450862" y="4318477"/>
            <a:ext cx="635304" cy="648072"/>
          </a:xfrm>
          <a:prstGeom prst="smileyFace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15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1" name="Veselý obličej 40"/>
          <p:cNvSpPr/>
          <p:nvPr/>
        </p:nvSpPr>
        <p:spPr>
          <a:xfrm>
            <a:off x="6516643" y="4108826"/>
            <a:ext cx="635304" cy="648072"/>
          </a:xfrm>
          <a:prstGeom prst="smileyFace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21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2" name="Veselý obličej 41"/>
          <p:cNvSpPr/>
          <p:nvPr/>
        </p:nvSpPr>
        <p:spPr>
          <a:xfrm>
            <a:off x="7215828" y="5958586"/>
            <a:ext cx="635304" cy="648072"/>
          </a:xfrm>
          <a:prstGeom prst="smileyFace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27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3" name="Veselý obličej 42"/>
          <p:cNvSpPr/>
          <p:nvPr/>
        </p:nvSpPr>
        <p:spPr>
          <a:xfrm>
            <a:off x="7986886" y="5827948"/>
            <a:ext cx="635304" cy="648072"/>
          </a:xfrm>
          <a:prstGeom prst="smileyFace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30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4" name="Veselý obličej 43"/>
          <p:cNvSpPr/>
          <p:nvPr/>
        </p:nvSpPr>
        <p:spPr>
          <a:xfrm>
            <a:off x="6577247" y="5553544"/>
            <a:ext cx="635304" cy="648072"/>
          </a:xfrm>
          <a:prstGeom prst="smileyFace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24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7896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3473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Doplň chybějící násobky čísel 2 a 3.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908720"/>
            <a:ext cx="3440365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0 __  6  9  __ 15 18 __ __  27 __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484784"/>
            <a:ext cx="3417923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__  2 __  6  8  10 __ __ __ 18 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12243" y="908720"/>
            <a:ext cx="3416320" cy="36933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__ __  24 __ 18 15 __ 9 __ __  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12243" y="1484784"/>
            <a:ext cx="3416320" cy="36933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20 __ __ 14  12 __ __  6 __ __ 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1956560"/>
            <a:ext cx="1846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Vyřeš slovní úlohy.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2325892"/>
            <a:ext cx="8412752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Malému Petrovi jsou 3 roky. Tatínkovi je 9 krát více let a mamince je 8 krát více let než je </a:t>
            </a:r>
          </a:p>
          <a:p>
            <a:r>
              <a:rPr lang="cs-CZ" dirty="0" smtClean="0"/>
              <a:t>Petříkovi. Kolik let je jeho rodičům ?</a:t>
            </a:r>
          </a:p>
          <a:p>
            <a:r>
              <a:rPr lang="cs-CZ" dirty="0" smtClean="0"/>
              <a:t>_____________________</a:t>
            </a:r>
          </a:p>
          <a:p>
            <a:r>
              <a:rPr lang="cs-CZ" dirty="0" smtClean="0"/>
              <a:t>_____________________</a:t>
            </a:r>
          </a:p>
          <a:p>
            <a:r>
              <a:rPr lang="cs-CZ" dirty="0" smtClean="0"/>
              <a:t>_____________________</a:t>
            </a:r>
          </a:p>
          <a:p>
            <a:r>
              <a:rPr lang="cs-CZ" dirty="0" smtClean="0"/>
              <a:t>_______________________________________________________________________</a:t>
            </a:r>
          </a:p>
          <a:p>
            <a:r>
              <a:rPr lang="cs-CZ" dirty="0" smtClean="0"/>
              <a:t>_______________________________________________________________________</a:t>
            </a:r>
          </a:p>
          <a:p>
            <a:endParaRPr lang="cs-CZ" dirty="0"/>
          </a:p>
          <a:p>
            <a:r>
              <a:rPr lang="cs-CZ" dirty="0" smtClean="0"/>
              <a:t>Na louce poletuje 21 motýlků. Na jednu květinu si vždy sednou 3 motýli. Kolik květin je </a:t>
            </a:r>
          </a:p>
          <a:p>
            <a:r>
              <a:rPr lang="cs-CZ" dirty="0" smtClean="0"/>
              <a:t>obsazeno?</a:t>
            </a:r>
            <a:endParaRPr lang="cs-CZ" dirty="0" smtClean="0"/>
          </a:p>
          <a:p>
            <a:r>
              <a:rPr lang="cs-CZ" dirty="0" smtClean="0"/>
              <a:t>_______________________</a:t>
            </a:r>
          </a:p>
          <a:p>
            <a:r>
              <a:rPr lang="cs-CZ" dirty="0" smtClean="0"/>
              <a:t>_______________________</a:t>
            </a:r>
          </a:p>
          <a:p>
            <a:r>
              <a:rPr lang="cs-CZ" dirty="0" smtClean="0"/>
              <a:t>_______________________________________________________________________</a:t>
            </a:r>
          </a:p>
          <a:p>
            <a:r>
              <a:rPr lang="cs-CZ" dirty="0" smtClean="0"/>
              <a:t>_______________________________________________________________________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780928"/>
            <a:ext cx="859023" cy="926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4831" y="4897435"/>
            <a:ext cx="1609504" cy="7013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8080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835273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Soutěž pro 2 družstva.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Žáci se postaví do dvou družstev a rychle řeší příklady. Soutěží vždy jeden žák z každé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skupiny a rychle předá fix dalšímu žákovi, který pokračuje. Vítězí družstvo, které první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vyřeší všechny příklady bez chyby. Je možné v průběhu soutěže chybné příklady opravit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(po ukončení </a:t>
            </a:r>
            <a:r>
              <a:rPr lang="cs-CZ" dirty="0" smtClean="0">
                <a:solidFill>
                  <a:srgbClr val="FFFF00"/>
                </a:solidFill>
              </a:rPr>
              <a:t>už </a:t>
            </a:r>
            <a:r>
              <a:rPr lang="cs-CZ" dirty="0" smtClean="0">
                <a:solidFill>
                  <a:srgbClr val="FFFF00"/>
                </a:solidFill>
              </a:rPr>
              <a:t>NE!).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865954" y="2204864"/>
            <a:ext cx="5474576" cy="34163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  2 x 5 = __                                                6 x 2 = __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  7 x 3 = __                                              14  : 2 = __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18  : 2 = __                                                3 x 3 = __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27  : 3 = __                                                2 x 0 = __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2 x 0 = __                                              30  : 3 = __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9  : 3 = __                                                9 x 2 = __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20  : 2 = __                                              15  : 3 = __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2 x 2 = __                                                3 x 7 = __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10 x 3 = __                                                1 x 2 = __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24  : 3 = __                                                0  : 2 = __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2 x 7 = __                                              10  : 2 = __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3 x 3 = __                                                8 x 3 = 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84315" y="2204864"/>
            <a:ext cx="503664" cy="3416320"/>
          </a:xfrm>
          <a:prstGeom prst="rect">
            <a:avLst/>
          </a:prstGeom>
          <a:solidFill>
            <a:srgbClr val="00206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</a:p>
          <a:p>
            <a:r>
              <a:rPr lang="cs-CZ" dirty="0" smtClean="0"/>
              <a:t>21</a:t>
            </a:r>
          </a:p>
          <a:p>
            <a:r>
              <a:rPr lang="cs-CZ" dirty="0"/>
              <a:t> </a:t>
            </a:r>
            <a:r>
              <a:rPr lang="cs-CZ" dirty="0" smtClean="0"/>
              <a:t> 9</a:t>
            </a:r>
          </a:p>
          <a:p>
            <a:r>
              <a:rPr lang="cs-CZ" dirty="0"/>
              <a:t> </a:t>
            </a:r>
            <a:r>
              <a:rPr lang="cs-CZ" dirty="0" smtClean="0"/>
              <a:t> 9</a:t>
            </a:r>
          </a:p>
          <a:p>
            <a:r>
              <a:rPr lang="cs-CZ" dirty="0"/>
              <a:t> </a:t>
            </a:r>
            <a:r>
              <a:rPr lang="cs-CZ" dirty="0" smtClean="0"/>
              <a:t> 0</a:t>
            </a:r>
          </a:p>
          <a:p>
            <a:r>
              <a:rPr lang="cs-CZ" dirty="0"/>
              <a:t> </a:t>
            </a:r>
            <a:r>
              <a:rPr lang="cs-CZ" dirty="0" smtClean="0"/>
              <a:t> 3 </a:t>
            </a:r>
          </a:p>
          <a:p>
            <a:r>
              <a:rPr lang="cs-CZ" dirty="0" smtClean="0"/>
              <a:t>10</a:t>
            </a:r>
          </a:p>
          <a:p>
            <a:r>
              <a:rPr lang="cs-CZ" dirty="0"/>
              <a:t> </a:t>
            </a:r>
            <a:r>
              <a:rPr lang="cs-CZ" dirty="0" smtClean="0"/>
              <a:t> 4</a:t>
            </a:r>
          </a:p>
          <a:p>
            <a:r>
              <a:rPr lang="cs-CZ" dirty="0" smtClean="0"/>
              <a:t>30</a:t>
            </a:r>
          </a:p>
          <a:p>
            <a:r>
              <a:rPr lang="cs-CZ" dirty="0"/>
              <a:t> </a:t>
            </a:r>
            <a:r>
              <a:rPr lang="cs-CZ" dirty="0" smtClean="0"/>
              <a:t> 8</a:t>
            </a:r>
          </a:p>
          <a:p>
            <a:r>
              <a:rPr lang="cs-CZ" dirty="0" smtClean="0"/>
              <a:t>14</a:t>
            </a:r>
          </a:p>
          <a:p>
            <a:r>
              <a:rPr lang="cs-CZ" dirty="0"/>
              <a:t> </a:t>
            </a:r>
            <a:r>
              <a:rPr lang="cs-CZ" dirty="0" smtClean="0"/>
              <a:t> 9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40530" y="2204864"/>
            <a:ext cx="502061" cy="3416320"/>
          </a:xfrm>
          <a:prstGeom prst="rect">
            <a:avLst/>
          </a:prstGeom>
          <a:solidFill>
            <a:srgbClr val="00206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12 </a:t>
            </a:r>
          </a:p>
          <a:p>
            <a:r>
              <a:rPr lang="cs-CZ" dirty="0"/>
              <a:t> </a:t>
            </a:r>
            <a:r>
              <a:rPr lang="cs-CZ" dirty="0" smtClean="0"/>
              <a:t> 7</a:t>
            </a:r>
          </a:p>
          <a:p>
            <a:r>
              <a:rPr lang="cs-CZ" dirty="0"/>
              <a:t> </a:t>
            </a:r>
            <a:r>
              <a:rPr lang="cs-CZ" dirty="0" smtClean="0"/>
              <a:t> 9</a:t>
            </a:r>
          </a:p>
          <a:p>
            <a:r>
              <a:rPr lang="cs-CZ" dirty="0"/>
              <a:t> </a:t>
            </a:r>
            <a:r>
              <a:rPr lang="cs-CZ" dirty="0" smtClean="0"/>
              <a:t> 0</a:t>
            </a:r>
          </a:p>
          <a:p>
            <a:r>
              <a:rPr lang="cs-CZ" dirty="0" smtClean="0"/>
              <a:t>10</a:t>
            </a:r>
          </a:p>
          <a:p>
            <a:r>
              <a:rPr lang="cs-CZ" dirty="0" smtClean="0"/>
              <a:t>18</a:t>
            </a:r>
          </a:p>
          <a:p>
            <a:r>
              <a:rPr lang="cs-CZ" dirty="0"/>
              <a:t> </a:t>
            </a:r>
            <a:r>
              <a:rPr lang="cs-CZ" dirty="0" smtClean="0"/>
              <a:t> 5</a:t>
            </a:r>
          </a:p>
          <a:p>
            <a:r>
              <a:rPr lang="cs-CZ" dirty="0" smtClean="0"/>
              <a:t>21</a:t>
            </a:r>
          </a:p>
          <a:p>
            <a:r>
              <a:rPr lang="cs-CZ" dirty="0"/>
              <a:t> </a:t>
            </a:r>
            <a:r>
              <a:rPr lang="cs-CZ" dirty="0" smtClean="0"/>
              <a:t> 2</a:t>
            </a:r>
          </a:p>
          <a:p>
            <a:r>
              <a:rPr lang="cs-CZ" dirty="0"/>
              <a:t> </a:t>
            </a:r>
            <a:r>
              <a:rPr lang="cs-CZ" dirty="0" smtClean="0"/>
              <a:t> 0</a:t>
            </a:r>
          </a:p>
          <a:p>
            <a:r>
              <a:rPr lang="cs-CZ" dirty="0"/>
              <a:t> </a:t>
            </a:r>
            <a:r>
              <a:rPr lang="cs-CZ" dirty="0" smtClean="0"/>
              <a:t> 5</a:t>
            </a:r>
          </a:p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0117" y="5949280"/>
            <a:ext cx="85462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FFFF00"/>
                </a:solidFill>
              </a:rPr>
              <a:t>Je možné si zahrát i druhé kolo, družstva si vymění příklady. Soutěž je možné hrát i ve dvojicích na rychlost, stopujeme</a:t>
            </a:r>
          </a:p>
          <a:p>
            <a:r>
              <a:rPr lang="cs-CZ" sz="1400" dirty="0" smtClean="0">
                <a:solidFill>
                  <a:srgbClr val="FFFF00"/>
                </a:solidFill>
              </a:rPr>
              <a:t>čas.</a:t>
            </a:r>
            <a:endParaRPr lang="cs-CZ" sz="1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4724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4" grpId="2" animBg="1"/>
      <p:bldP spid="5" grpId="0" animBg="1"/>
      <p:bldP spid="5" grpId="1" animBg="1"/>
      <p:bldP spid="5" grpId="2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980728"/>
            <a:ext cx="42464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smtClean="0"/>
              <a:t>prezentaci </a:t>
            </a:r>
            <a:r>
              <a:rPr lang="cs-CZ" dirty="0" smtClean="0"/>
              <a:t>byly použity vlastní </a:t>
            </a:r>
            <a:r>
              <a:rPr lang="cs-CZ" dirty="0" smtClean="0"/>
              <a:t>materiály.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7889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121</TotalTime>
  <Words>804</Words>
  <Application>Microsoft Office PowerPoint</Application>
  <PresentationFormat>Předvádění na obrazovce (4:3)</PresentationFormat>
  <Paragraphs>134</Paragraphs>
  <Slides>7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Došky</vt:lpstr>
      <vt:lpstr>Motiv systému Office</vt:lpstr>
      <vt:lpstr>1_Motiv systému Office</vt:lpstr>
      <vt:lpstr>Prezentace aplikace PowerPoint</vt:lpstr>
      <vt:lpstr>ANOTACE:</vt:lpstr>
      <vt:lpstr>Matematika 2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2</dc:title>
  <dc:creator>MatejovicovaA</dc:creator>
  <cp:lastModifiedBy>admin</cp:lastModifiedBy>
  <cp:revision>17</cp:revision>
  <dcterms:created xsi:type="dcterms:W3CDTF">2012-02-10T17:48:52Z</dcterms:created>
  <dcterms:modified xsi:type="dcterms:W3CDTF">2012-07-11T23:25:15Z</dcterms:modified>
</cp:coreProperties>
</file>