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1" r:id="rId4"/>
    <p:sldId id="260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61FB8F-92E0-493C-AA9C-0E0606E91B12}" type="presOf" srcId="{130831A4-0540-4EC5-8F5A-93030E89D2D9}" destId="{8E23E229-92FC-49D1-B5FE-0303176B8A4E}" srcOrd="1" destOrd="0" presId="urn:microsoft.com/office/officeart/2005/8/layout/target3"/>
    <dgm:cxn modelId="{D4950A8E-BFA2-454E-B51D-EA118D65E160}" type="presOf" srcId="{100B6B2E-82E6-4C11-B19B-F2DB3A0EA64F}" destId="{DBA8199F-D892-4A8E-A352-2B7844050E09}" srcOrd="1" destOrd="0" presId="urn:microsoft.com/office/officeart/2005/8/layout/target3"/>
    <dgm:cxn modelId="{2226CF4C-24AB-4587-A4D3-D34A97FF77E5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2444CE6-46B0-43CE-A0FC-84B37D4BCEF4}" type="presOf" srcId="{1D8420EA-BFA0-403B-80F5-647FA396CC45}" destId="{F7B3C0B7-F0F7-4F49-B02C-3630F8C5FAE5}" srcOrd="0" destOrd="0" presId="urn:microsoft.com/office/officeart/2005/8/layout/target3"/>
    <dgm:cxn modelId="{3CA573B0-5BB6-449A-A71A-8354CFAB6ADE}" type="presOf" srcId="{1D8420EA-BFA0-403B-80F5-647FA396CC45}" destId="{8467D0EB-87A2-4285-8ACA-0398EFBF29BC}" srcOrd="1" destOrd="0" presId="urn:microsoft.com/office/officeart/2005/8/layout/target3"/>
    <dgm:cxn modelId="{8D7C42F6-0535-40FF-8C45-48D91C471C7B}" type="presOf" srcId="{914700B9-77B5-440A-A438-DE98B6D4894D}" destId="{E73F1C26-6DCD-4001-88B9-355E01E2BCE7}" srcOrd="0" destOrd="0" presId="urn:microsoft.com/office/officeart/2005/8/layout/target3"/>
    <dgm:cxn modelId="{E3B7D585-8E30-4AB3-8F49-FACEF60DCFB9}" type="presOf" srcId="{914700B9-77B5-440A-A438-DE98B6D4894D}" destId="{BD9AF279-D483-48F2-BBBD-45F8E8923512}" srcOrd="1" destOrd="0" presId="urn:microsoft.com/office/officeart/2005/8/layout/target3"/>
    <dgm:cxn modelId="{5ECF5AE8-0889-485C-869C-74699DA2D53E}" type="presOf" srcId="{130831A4-0540-4EC5-8F5A-93030E89D2D9}" destId="{F69CC921-512E-49F4-824C-A648EC5F27A5}" srcOrd="0" destOrd="0" presId="urn:microsoft.com/office/officeart/2005/8/layout/target3"/>
    <dgm:cxn modelId="{C1DAA8BE-C2E3-4E63-9320-15A579F8143B}" type="presOf" srcId="{100B6B2E-82E6-4C11-B19B-F2DB3A0EA64F}" destId="{645AA564-2E9E-4954-AD87-AE01782CEC59}" srcOrd="0" destOrd="0" presId="urn:microsoft.com/office/officeart/2005/8/layout/target3"/>
    <dgm:cxn modelId="{77E01DAB-C819-4DA5-B033-3586FFD02C60}" type="presParOf" srcId="{FE47432B-CA46-450C-8D8F-66C300A95B52}" destId="{B522209E-30D0-49D6-A340-2D383A11C668}" srcOrd="0" destOrd="0" presId="urn:microsoft.com/office/officeart/2005/8/layout/target3"/>
    <dgm:cxn modelId="{19FF78C9-C890-45D9-A6D8-33243FD4BAB7}" type="presParOf" srcId="{FE47432B-CA46-450C-8D8F-66C300A95B52}" destId="{ED5A8377-51D5-4DC5-B0E7-680166966720}" srcOrd="1" destOrd="0" presId="urn:microsoft.com/office/officeart/2005/8/layout/target3"/>
    <dgm:cxn modelId="{371F6318-F975-4CD8-A432-1A3C54D098A3}" type="presParOf" srcId="{FE47432B-CA46-450C-8D8F-66C300A95B52}" destId="{F69CC921-512E-49F4-824C-A648EC5F27A5}" srcOrd="2" destOrd="0" presId="urn:microsoft.com/office/officeart/2005/8/layout/target3"/>
    <dgm:cxn modelId="{8910F07D-6216-4FD6-832C-CCB00267A2CF}" type="presParOf" srcId="{FE47432B-CA46-450C-8D8F-66C300A95B52}" destId="{61C9CE18-EDA6-4EDF-BA1C-09779D38FBBF}" srcOrd="3" destOrd="0" presId="urn:microsoft.com/office/officeart/2005/8/layout/target3"/>
    <dgm:cxn modelId="{C3F18EFA-F011-4EDE-892B-48BA4AA95938}" type="presParOf" srcId="{FE47432B-CA46-450C-8D8F-66C300A95B52}" destId="{D60DEAAB-7AFE-435A-ACF6-18851E4B0426}" srcOrd="4" destOrd="0" presId="urn:microsoft.com/office/officeart/2005/8/layout/target3"/>
    <dgm:cxn modelId="{C6183291-7632-4393-BAB9-037FEE38BFBC}" type="presParOf" srcId="{FE47432B-CA46-450C-8D8F-66C300A95B52}" destId="{F7B3C0B7-F0F7-4F49-B02C-3630F8C5FAE5}" srcOrd="5" destOrd="0" presId="urn:microsoft.com/office/officeart/2005/8/layout/target3"/>
    <dgm:cxn modelId="{9493A46F-F08F-4160-B0E3-F1E6EB33095D}" type="presParOf" srcId="{FE47432B-CA46-450C-8D8F-66C300A95B52}" destId="{C9DA9446-E2D3-4F6A-8960-3CADFBF870B8}" srcOrd="6" destOrd="0" presId="urn:microsoft.com/office/officeart/2005/8/layout/target3"/>
    <dgm:cxn modelId="{217B69F4-F9FF-4AC9-BCB4-E525569DD9BD}" type="presParOf" srcId="{FE47432B-CA46-450C-8D8F-66C300A95B52}" destId="{9726EC6F-D322-4CD3-B489-1BE3DF7CE70B}" srcOrd="7" destOrd="0" presId="urn:microsoft.com/office/officeart/2005/8/layout/target3"/>
    <dgm:cxn modelId="{EC63643E-2EF5-4C80-9997-3133C8672827}" type="presParOf" srcId="{FE47432B-CA46-450C-8D8F-66C300A95B52}" destId="{645AA564-2E9E-4954-AD87-AE01782CEC59}" srcOrd="8" destOrd="0" presId="urn:microsoft.com/office/officeart/2005/8/layout/target3"/>
    <dgm:cxn modelId="{594CEDEA-B165-4727-A4A2-41CCCC6CB5D8}" type="presParOf" srcId="{FE47432B-CA46-450C-8D8F-66C300A95B52}" destId="{8538CAC4-6A86-42B8-B5AF-2FF155DB9D02}" srcOrd="9" destOrd="0" presId="urn:microsoft.com/office/officeart/2005/8/layout/target3"/>
    <dgm:cxn modelId="{E88EE827-FC98-474F-8375-00B6BD5EE854}" type="presParOf" srcId="{FE47432B-CA46-450C-8D8F-66C300A95B52}" destId="{26FD6024-A07F-46D0-8BC0-B5E595C5673D}" srcOrd="10" destOrd="0" presId="urn:microsoft.com/office/officeart/2005/8/layout/target3"/>
    <dgm:cxn modelId="{143F9397-CE2D-4F86-847E-747AACC679EC}" type="presParOf" srcId="{FE47432B-CA46-450C-8D8F-66C300A95B52}" destId="{E73F1C26-6DCD-4001-88B9-355E01E2BCE7}" srcOrd="11" destOrd="0" presId="urn:microsoft.com/office/officeart/2005/8/layout/target3"/>
    <dgm:cxn modelId="{AF5959A8-E3E3-4CCD-B6F4-B092A84A2FD1}" type="presParOf" srcId="{FE47432B-CA46-450C-8D8F-66C300A95B52}" destId="{8E23E229-92FC-49D1-B5FE-0303176B8A4E}" srcOrd="12" destOrd="0" presId="urn:microsoft.com/office/officeart/2005/8/layout/target3"/>
    <dgm:cxn modelId="{A23D8134-9A43-4182-B67B-998130B984D2}" type="presParOf" srcId="{FE47432B-CA46-450C-8D8F-66C300A95B52}" destId="{8467D0EB-87A2-4285-8ACA-0398EFBF29BC}" srcOrd="13" destOrd="0" presId="urn:microsoft.com/office/officeart/2005/8/layout/target3"/>
    <dgm:cxn modelId="{5E8F6A98-0589-401D-A6E6-BE88101FF80F}" type="presParOf" srcId="{FE47432B-CA46-450C-8D8F-66C300A95B52}" destId="{DBA8199F-D892-4A8E-A352-2B7844050E09}" srcOrd="14" destOrd="0" presId="urn:microsoft.com/office/officeart/2005/8/layout/target3"/>
    <dgm:cxn modelId="{F9D6B37C-4A3C-4E43-955A-6E146DD53FF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803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579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362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6551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073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9837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6425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8081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681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6620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024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2439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6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47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347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4470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0597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993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9252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0165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1229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455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9656D82-2CFB-4584-A6EA-BCB40101B0A7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37ED4AA-A680-4AFF-885D-50C961B357F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667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306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3736012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484468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Násobení a dělení číslem 4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568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5743877"/>
              </p:ext>
            </p:extLst>
          </p:nvPr>
        </p:nvGraphicFramePr>
        <p:xfrm>
          <a:off x="539552" y="3284984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tabule násobků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ovládají spoje násobení a dělení číslem 4, doplňují neúplné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řady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násobků,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matematické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řetězy.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Procvičují ostatní řady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násobků,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zapisují obrázkové příklady násobení a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dělení,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slovní úlohy typu n-krát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více,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n-krát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méně.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Doplňují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tabulky.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6816913"/>
              </p:ext>
            </p:extLst>
          </p:nvPr>
        </p:nvGraphicFramePr>
        <p:xfrm>
          <a:off x="539552" y="1196752"/>
          <a:ext cx="8280920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násobení a dělení číslem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4,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k řešení slovních úloh na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násobení.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spoje násobení a dělení číslem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řadu násobků čísla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slovní úlohy násobení 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dělení číslem 4.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338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Matematika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Násobení a dělení číslem 4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15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624421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Zkus doplnit násobky čísla 4 (nezapomeň přidávat vždy 4).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087555"/>
              </p:ext>
            </p:extLst>
          </p:nvPr>
        </p:nvGraphicFramePr>
        <p:xfrm>
          <a:off x="535151" y="90872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___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2369173"/>
              </p:ext>
            </p:extLst>
          </p:nvPr>
        </p:nvGraphicFramePr>
        <p:xfrm>
          <a:off x="6519902" y="908720"/>
          <a:ext cx="52772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___          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07504" y="1417023"/>
            <a:ext cx="2787943" cy="34163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Vypočítej.</a:t>
            </a:r>
          </a:p>
          <a:p>
            <a:r>
              <a:rPr lang="cs-CZ" dirty="0" smtClean="0"/>
              <a:t>  0 x 4 = __         4 x   0 = __</a:t>
            </a:r>
          </a:p>
          <a:p>
            <a:r>
              <a:rPr lang="cs-CZ" dirty="0" smtClean="0"/>
              <a:t>  1 x 4 = __         4 x   1 = __</a:t>
            </a:r>
          </a:p>
          <a:p>
            <a:r>
              <a:rPr lang="cs-CZ" dirty="0" smtClean="0"/>
              <a:t>  2 x 4 = __         4 x   2 = __</a:t>
            </a:r>
          </a:p>
          <a:p>
            <a:r>
              <a:rPr lang="cs-CZ" dirty="0" smtClean="0"/>
              <a:t>  3 x 4 = __         4 x   3 = __</a:t>
            </a:r>
          </a:p>
          <a:p>
            <a:r>
              <a:rPr lang="cs-CZ" dirty="0" smtClean="0"/>
              <a:t>  4 x 4 = __         4 x   4 = __</a:t>
            </a:r>
          </a:p>
          <a:p>
            <a:r>
              <a:rPr lang="cs-CZ" dirty="0" smtClean="0"/>
              <a:t>  5 x 4 = __         4 x   5 = __</a:t>
            </a:r>
          </a:p>
          <a:p>
            <a:r>
              <a:rPr lang="cs-CZ" dirty="0" smtClean="0"/>
              <a:t>  6 x 4 = __         4 x   6 = __</a:t>
            </a:r>
          </a:p>
          <a:p>
            <a:r>
              <a:rPr lang="cs-CZ" dirty="0" smtClean="0"/>
              <a:t>  7 x 4 = __         4 x   7 = __</a:t>
            </a:r>
          </a:p>
          <a:p>
            <a:r>
              <a:rPr lang="cs-CZ" dirty="0" smtClean="0"/>
              <a:t>  8 x 4 = __         4 x   8 = __</a:t>
            </a:r>
          </a:p>
          <a:p>
            <a:r>
              <a:rPr lang="cs-CZ" dirty="0" smtClean="0"/>
              <a:t>  9 x 4 = __         4 x   9 = __</a:t>
            </a:r>
          </a:p>
          <a:p>
            <a:r>
              <a:rPr lang="cs-CZ" dirty="0" smtClean="0"/>
              <a:t>10 x 4 = __         4 x 10 = 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98774" y="1694022"/>
            <a:ext cx="1165704" cy="313932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0 : 4 = __</a:t>
            </a:r>
          </a:p>
          <a:p>
            <a:r>
              <a:rPr lang="cs-CZ" dirty="0"/>
              <a:t> </a:t>
            </a:r>
            <a:r>
              <a:rPr lang="cs-CZ" dirty="0" smtClean="0"/>
              <a:t> 4 : 4 = __</a:t>
            </a:r>
          </a:p>
          <a:p>
            <a:r>
              <a:rPr lang="cs-CZ" dirty="0"/>
              <a:t> </a:t>
            </a:r>
            <a:r>
              <a:rPr lang="cs-CZ" dirty="0" smtClean="0"/>
              <a:t> 8 : 4 = __</a:t>
            </a:r>
          </a:p>
          <a:p>
            <a:r>
              <a:rPr lang="cs-CZ" dirty="0" smtClean="0"/>
              <a:t>12 : 4 = __</a:t>
            </a:r>
          </a:p>
          <a:p>
            <a:r>
              <a:rPr lang="cs-CZ" dirty="0" smtClean="0"/>
              <a:t>16 : 4 = __</a:t>
            </a:r>
          </a:p>
          <a:p>
            <a:r>
              <a:rPr lang="cs-CZ" dirty="0" smtClean="0"/>
              <a:t>20 : 4 = __</a:t>
            </a:r>
          </a:p>
          <a:p>
            <a:r>
              <a:rPr lang="cs-CZ" dirty="0" smtClean="0"/>
              <a:t>24 : 4 = __</a:t>
            </a:r>
          </a:p>
          <a:p>
            <a:r>
              <a:rPr lang="cs-CZ" dirty="0" smtClean="0"/>
              <a:t>28 : 4 = __</a:t>
            </a:r>
          </a:p>
          <a:p>
            <a:r>
              <a:rPr lang="cs-CZ" dirty="0" smtClean="0"/>
              <a:t>32 : 4 = __</a:t>
            </a:r>
          </a:p>
          <a:p>
            <a:r>
              <a:rPr lang="cs-CZ" dirty="0" smtClean="0"/>
              <a:t>36 : 4 = __</a:t>
            </a:r>
          </a:p>
          <a:p>
            <a:r>
              <a:rPr lang="cs-CZ" dirty="0" smtClean="0"/>
              <a:t>40 : 4 = 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0170" y="1694022"/>
            <a:ext cx="44550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Doplň násobky.</a:t>
            </a:r>
            <a:endParaRPr lang="cs-CZ" dirty="0"/>
          </a:p>
          <a:p>
            <a:r>
              <a:rPr lang="cs-CZ" dirty="0" smtClean="0"/>
              <a:t> __ , __ , __ ,12 , __ , 20 , __ , __ , __ , __ , __</a:t>
            </a:r>
          </a:p>
          <a:p>
            <a:r>
              <a:rPr lang="cs-CZ" dirty="0" smtClean="0"/>
              <a:t> __ , 27 , __ , __ , __ , 15 , __ , __ , __ , 3 , __</a:t>
            </a:r>
          </a:p>
          <a:p>
            <a:r>
              <a:rPr lang="cs-CZ" dirty="0" smtClean="0"/>
              <a:t> __ , __ , __ , __ , __ , 10 , __ , 6 , __ , __ , 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45900" y="3079017"/>
            <a:ext cx="4743606" cy="17543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Oprav chyby.</a:t>
            </a:r>
          </a:p>
          <a:p>
            <a:r>
              <a:rPr lang="cs-CZ" dirty="0" smtClean="0"/>
              <a:t>0, 2 , 4 , 5 , 6 , 8 , 10 , 12 , 13 , 16 , 17 , 19 , 20</a:t>
            </a:r>
          </a:p>
          <a:p>
            <a:endParaRPr lang="cs-CZ" dirty="0" smtClean="0"/>
          </a:p>
          <a:p>
            <a:r>
              <a:rPr lang="cs-CZ" dirty="0" smtClean="0"/>
              <a:t>30 , 28 , 24 , 21 , 20 , 18 , 15 , 12 , 9 , 6 , 4 ,3,  0</a:t>
            </a:r>
          </a:p>
          <a:p>
            <a:endParaRPr lang="cs-CZ" dirty="0" smtClean="0"/>
          </a:p>
          <a:p>
            <a:r>
              <a:rPr lang="cs-CZ" dirty="0" smtClean="0"/>
              <a:t>40 , 36 , 35 , 32 , 28 , 24 , 21 , 20 , 16 , 12 ,8 ,4 ,0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91191" y="4912046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2175367" y="4912046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470975" y="5801641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921243" y="5095379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176605" y="6043956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7236296" y="4904923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prava 23"/>
          <p:cNvSpPr/>
          <p:nvPr/>
        </p:nvSpPr>
        <p:spPr>
          <a:xfrm rot="2358092">
            <a:off x="2741797" y="5490940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 2</a:t>
            </a:r>
            <a:endParaRPr lang="cs-CZ" dirty="0"/>
          </a:p>
        </p:txBody>
      </p:sp>
      <p:sp>
        <p:nvSpPr>
          <p:cNvPr id="25" name="Šipka doprava 24"/>
          <p:cNvSpPr/>
          <p:nvPr/>
        </p:nvSpPr>
        <p:spPr>
          <a:xfrm>
            <a:off x="1311271" y="5029770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 rot="20121522">
            <a:off x="4139504" y="5563053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27" name="Šipka doprava 26"/>
          <p:cNvSpPr/>
          <p:nvPr/>
        </p:nvSpPr>
        <p:spPr>
          <a:xfrm rot="12756246">
            <a:off x="1069426" y="5550701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+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 rot="2199728">
            <a:off x="5495310" y="5681047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2</a:t>
            </a:r>
            <a:endParaRPr lang="cs-CZ" dirty="0"/>
          </a:p>
        </p:txBody>
      </p:sp>
      <p:sp>
        <p:nvSpPr>
          <p:cNvPr id="29" name="Šipka doprava 28"/>
          <p:cNvSpPr/>
          <p:nvPr/>
        </p:nvSpPr>
        <p:spPr>
          <a:xfrm rot="18496166">
            <a:off x="6562435" y="5519054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x 4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1815327" y="5830416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Šipka doprava 30"/>
          <p:cNvSpPr/>
          <p:nvPr/>
        </p:nvSpPr>
        <p:spPr>
          <a:xfrm rot="21329831">
            <a:off x="1024634" y="6161680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286863" y="6104587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 rot="2889091">
            <a:off x="7751562" y="5550700"/>
            <a:ext cx="864096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- 9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8313400" y="6043956"/>
            <a:ext cx="720080" cy="7200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8313400" y="6043956"/>
            <a:ext cx="720080" cy="7200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675592" y="4315550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65286" y="4313783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958893" y="3790563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883407" y="3779242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94672" y="3786902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942786" y="3263682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529552" y="3263682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711378" y="3263682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26832" y="3254951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711378" y="307028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520616" y="307901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672230" y="368284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93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07504" y="548680"/>
            <a:ext cx="4680520" cy="24482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049399" y="2239197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828973" y="1251511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866372" y="1077679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218300" y="717848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090869" y="1653743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373435" y="1663133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447764" y="1778255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288877" y="2364663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640805" y="2132856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956342" y="1293912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504937" y="689751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632306" y="717848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34721" y="2080320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323528" y="1451364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230791" y="1479848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827584" y="911424"/>
            <a:ext cx="648072" cy="57606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88024" y="911424"/>
            <a:ext cx="433965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Násobky čísla 2 (do 20) :</a:t>
            </a:r>
          </a:p>
          <a:p>
            <a:r>
              <a:rPr lang="cs-CZ" dirty="0" smtClean="0"/>
              <a:t>___________________________________</a:t>
            </a:r>
          </a:p>
          <a:p>
            <a:r>
              <a:rPr lang="cs-CZ" dirty="0" smtClean="0"/>
              <a:t>Násobky čísla 3 ( do 30) :</a:t>
            </a:r>
          </a:p>
          <a:p>
            <a:r>
              <a:rPr lang="cs-CZ" dirty="0" smtClean="0"/>
              <a:t>___________________________________</a:t>
            </a:r>
          </a:p>
          <a:p>
            <a:r>
              <a:rPr lang="cs-CZ" dirty="0" smtClean="0"/>
              <a:t>Násobky čísla 4 :</a:t>
            </a:r>
          </a:p>
          <a:p>
            <a:r>
              <a:rPr lang="cs-CZ" dirty="0" smtClean="0"/>
              <a:t>___________________________________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9930" y="165640"/>
            <a:ext cx="441261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Vyber bubliny a zapiš je do dané skupiny.</a:t>
            </a:r>
            <a:endParaRPr lang="cs-CZ" dirty="0"/>
          </a:p>
        </p:txBody>
      </p:sp>
      <p:sp>
        <p:nvSpPr>
          <p:cNvPr id="21" name="Krychle 20"/>
          <p:cNvSpPr/>
          <p:nvPr/>
        </p:nvSpPr>
        <p:spPr>
          <a:xfrm>
            <a:off x="3806829" y="3356992"/>
            <a:ext cx="608076" cy="608076"/>
          </a:xfrm>
          <a:prstGeom prst="cube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3153009" y="3356992"/>
            <a:ext cx="608076" cy="608076"/>
          </a:xfrm>
          <a:prstGeom prst="cub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891913" y="6093296"/>
            <a:ext cx="608076" cy="608076"/>
          </a:xfrm>
          <a:prstGeom prst="cub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219508" y="6093296"/>
            <a:ext cx="608076" cy="608076"/>
          </a:xfrm>
          <a:prstGeom prst="cube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874864" y="5373216"/>
            <a:ext cx="608076" cy="608076"/>
          </a:xfrm>
          <a:prstGeom prst="cub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219508" y="5373216"/>
            <a:ext cx="608076" cy="608076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Krychle 27"/>
          <p:cNvSpPr/>
          <p:nvPr/>
        </p:nvSpPr>
        <p:spPr>
          <a:xfrm>
            <a:off x="874864" y="4675080"/>
            <a:ext cx="608076" cy="608076"/>
          </a:xfrm>
          <a:prstGeom prst="cub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Krychle 28"/>
          <p:cNvSpPr/>
          <p:nvPr/>
        </p:nvSpPr>
        <p:spPr>
          <a:xfrm>
            <a:off x="219508" y="4675080"/>
            <a:ext cx="608076" cy="608076"/>
          </a:xfrm>
          <a:prstGeom prst="cub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867580" y="4023154"/>
            <a:ext cx="608076" cy="608076"/>
          </a:xfrm>
          <a:prstGeom prst="cub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Krychle 30"/>
          <p:cNvSpPr/>
          <p:nvPr/>
        </p:nvSpPr>
        <p:spPr>
          <a:xfrm>
            <a:off x="219508" y="4023154"/>
            <a:ext cx="608076" cy="608076"/>
          </a:xfrm>
          <a:prstGeom prst="cub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Krychle 31"/>
          <p:cNvSpPr/>
          <p:nvPr/>
        </p:nvSpPr>
        <p:spPr>
          <a:xfrm>
            <a:off x="874717" y="3356992"/>
            <a:ext cx="608076" cy="6080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Krychle 32"/>
          <p:cNvSpPr/>
          <p:nvPr/>
        </p:nvSpPr>
        <p:spPr>
          <a:xfrm>
            <a:off x="226645" y="3356992"/>
            <a:ext cx="608076" cy="608076"/>
          </a:xfrm>
          <a:prstGeom prst="cub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Krychle 33"/>
          <p:cNvSpPr/>
          <p:nvPr/>
        </p:nvSpPr>
        <p:spPr>
          <a:xfrm>
            <a:off x="3805882" y="6093296"/>
            <a:ext cx="608076" cy="608076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Krychle 34"/>
          <p:cNvSpPr/>
          <p:nvPr/>
        </p:nvSpPr>
        <p:spPr>
          <a:xfrm>
            <a:off x="3165749" y="6093296"/>
            <a:ext cx="608076" cy="608076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Krychle 35"/>
          <p:cNvSpPr/>
          <p:nvPr/>
        </p:nvSpPr>
        <p:spPr>
          <a:xfrm>
            <a:off x="3805882" y="5373216"/>
            <a:ext cx="608076" cy="608076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Krychle 36"/>
          <p:cNvSpPr/>
          <p:nvPr/>
        </p:nvSpPr>
        <p:spPr>
          <a:xfrm>
            <a:off x="3165749" y="5373216"/>
            <a:ext cx="608076" cy="608076"/>
          </a:xfrm>
          <a:prstGeom prst="cub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Krychle 37"/>
          <p:cNvSpPr/>
          <p:nvPr/>
        </p:nvSpPr>
        <p:spPr>
          <a:xfrm>
            <a:off x="3806829" y="4675080"/>
            <a:ext cx="608076" cy="608076"/>
          </a:xfrm>
          <a:prstGeom prst="cub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Krychle 38"/>
          <p:cNvSpPr/>
          <p:nvPr/>
        </p:nvSpPr>
        <p:spPr>
          <a:xfrm>
            <a:off x="3153009" y="4675080"/>
            <a:ext cx="608076" cy="608076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Krychle 39"/>
          <p:cNvSpPr/>
          <p:nvPr/>
        </p:nvSpPr>
        <p:spPr>
          <a:xfrm>
            <a:off x="3806829" y="4023154"/>
            <a:ext cx="608076" cy="6080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Krychle 40"/>
          <p:cNvSpPr/>
          <p:nvPr/>
        </p:nvSpPr>
        <p:spPr>
          <a:xfrm>
            <a:off x="3153009" y="4023154"/>
            <a:ext cx="608076" cy="608076"/>
          </a:xfrm>
          <a:prstGeom prst="cub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-38219" y="2940727"/>
            <a:ext cx="6290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Vynásob kostky.                    Vyděl kostky (pozor na dělence).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604322" y="347636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1612819" y="4142526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612820" y="4794452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1612821" y="549258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1582102" y="621266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4501988" y="347636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501988" y="423836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4501988" y="4794452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514444" y="549258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501988" y="621266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= ___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2261661" y="3285052"/>
            <a:ext cx="492443" cy="34163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dirty="0" smtClean="0"/>
              <a:t>6</a:t>
            </a:r>
          </a:p>
          <a:p>
            <a:endParaRPr lang="cs-CZ" sz="2400" dirty="0" smtClean="0"/>
          </a:p>
          <a:p>
            <a:r>
              <a:rPr lang="cs-CZ" sz="2400" dirty="0" smtClean="0"/>
              <a:t>20</a:t>
            </a:r>
          </a:p>
          <a:p>
            <a:endParaRPr lang="cs-CZ" sz="2400" dirty="0" smtClean="0"/>
          </a:p>
          <a:p>
            <a:r>
              <a:rPr lang="cs-CZ" sz="2400" dirty="0" smtClean="0"/>
              <a:t>16</a:t>
            </a:r>
          </a:p>
          <a:p>
            <a:endParaRPr lang="cs-CZ" sz="2400" dirty="0" smtClean="0"/>
          </a:p>
          <a:p>
            <a:r>
              <a:rPr lang="cs-CZ" sz="2400" dirty="0" smtClean="0"/>
              <a:t>  0</a:t>
            </a:r>
          </a:p>
          <a:p>
            <a:endParaRPr lang="cs-CZ" sz="2400" dirty="0" smtClean="0"/>
          </a:p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159783" y="3285052"/>
            <a:ext cx="492443" cy="34163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</a:t>
            </a:r>
          </a:p>
          <a:p>
            <a:endParaRPr lang="cs-CZ" sz="2400" dirty="0" smtClean="0"/>
          </a:p>
          <a:p>
            <a:r>
              <a:rPr lang="cs-CZ" sz="2400" dirty="0" smtClean="0"/>
              <a:t>  3</a:t>
            </a:r>
          </a:p>
          <a:p>
            <a:endParaRPr lang="cs-CZ" sz="2400" dirty="0" smtClean="0"/>
          </a:p>
          <a:p>
            <a:r>
              <a:rPr lang="cs-CZ" sz="2400" dirty="0" smtClean="0"/>
              <a:t>  5</a:t>
            </a:r>
          </a:p>
          <a:p>
            <a:endParaRPr lang="cs-CZ" sz="2400" dirty="0" smtClean="0"/>
          </a:p>
          <a:p>
            <a:r>
              <a:rPr lang="cs-CZ" sz="2400" dirty="0" smtClean="0"/>
              <a:t>  6</a:t>
            </a:r>
          </a:p>
          <a:p>
            <a:endParaRPr lang="cs-CZ" sz="2400" dirty="0" smtClean="0"/>
          </a:p>
          <a:p>
            <a:r>
              <a:rPr lang="cs-CZ" sz="2400" dirty="0" smtClean="0"/>
              <a:t>  9</a:t>
            </a:r>
            <a:endParaRPr lang="cs-CZ" sz="2400" dirty="0"/>
          </a:p>
        </p:txBody>
      </p:sp>
      <p:sp>
        <p:nvSpPr>
          <p:cNvPr id="55" name="Krychle 54"/>
          <p:cNvSpPr/>
          <p:nvPr/>
        </p:nvSpPr>
        <p:spPr>
          <a:xfrm>
            <a:off x="6258789" y="3040700"/>
            <a:ext cx="2425446" cy="488704"/>
          </a:xfrm>
          <a:prstGeom prst="cub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14     2     7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194560" y="3592033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__x__=_______:__=____</a:t>
            </a:r>
          </a:p>
          <a:p>
            <a:r>
              <a:rPr lang="cs-CZ" u="sng" dirty="0" smtClean="0"/>
              <a:t>__x__=_______:__=____</a:t>
            </a:r>
            <a:endParaRPr lang="cs-CZ" u="sng" dirty="0"/>
          </a:p>
        </p:txBody>
      </p:sp>
      <p:sp>
        <p:nvSpPr>
          <p:cNvPr id="57" name="Krychle 56"/>
          <p:cNvSpPr/>
          <p:nvPr/>
        </p:nvSpPr>
        <p:spPr>
          <a:xfrm>
            <a:off x="6258789" y="4305748"/>
            <a:ext cx="2425446" cy="488704"/>
          </a:xfrm>
          <a:prstGeom prst="cub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3     27     9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194560" y="4846257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__x__=_______:__=____</a:t>
            </a:r>
          </a:p>
          <a:p>
            <a:r>
              <a:rPr lang="cs-CZ" u="sng" dirty="0" smtClean="0"/>
              <a:t>__x__=_______:__=____</a:t>
            </a:r>
            <a:endParaRPr lang="cs-CZ" u="sng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194560" y="6074168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__x__=_______:__=____</a:t>
            </a:r>
          </a:p>
          <a:p>
            <a:r>
              <a:rPr lang="cs-CZ" u="sng" dirty="0" smtClean="0"/>
              <a:t>__x__=_______:__=____</a:t>
            </a:r>
            <a:endParaRPr lang="cs-CZ" u="sng" dirty="0"/>
          </a:p>
        </p:txBody>
      </p:sp>
      <p:sp>
        <p:nvSpPr>
          <p:cNvPr id="60" name="Krychle 59"/>
          <p:cNvSpPr/>
          <p:nvPr/>
        </p:nvSpPr>
        <p:spPr>
          <a:xfrm>
            <a:off x="6258789" y="5492588"/>
            <a:ext cx="2425446" cy="488704"/>
          </a:xfrm>
          <a:prstGeom prst="cub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4       2      8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588770" y="2652695"/>
            <a:ext cx="176548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Napiš příklady.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00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92006"/>
            <a:ext cx="213180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Vyřeš slovní úlohy.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749899"/>
            <a:ext cx="820891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Jaruška si koupila 8 lízátek. Lízátko stojí 4 Kč.  Kolik korun zaplatila?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7960" y="1331469"/>
            <a:ext cx="82638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______________________________________________________________________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19231"/>
            <a:ext cx="702368" cy="1030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80858" y="1516135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Kč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3" y="2708920"/>
            <a:ext cx="8204217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parkovišti stojí auta, každé má 4 kola. Na parkovišti je celkem 16 kol.  Kolik aut je na parkovišti?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960" y="3212976"/>
            <a:ext cx="83792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_______________________________________________________________________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404" y="3111803"/>
            <a:ext cx="1053279" cy="764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009556" y="3397642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kola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9943186"/>
              </p:ext>
            </p:extLst>
          </p:nvPr>
        </p:nvGraphicFramePr>
        <p:xfrm>
          <a:off x="488179" y="4869160"/>
          <a:ext cx="71240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7696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4 krát větší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498261"/>
              </p:ext>
            </p:extLst>
          </p:nvPr>
        </p:nvGraphicFramePr>
        <p:xfrm>
          <a:off x="499770" y="5733256"/>
          <a:ext cx="711727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087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4 krát menší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07960" y="4413305"/>
            <a:ext cx="1702967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73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4650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jsou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153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450</TotalTime>
  <Words>822</Words>
  <Application>Microsoft Office PowerPoint</Application>
  <PresentationFormat>Předvádění na obrazovce (4:3)</PresentationFormat>
  <Paragraphs>223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Exekutivní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51</cp:revision>
  <dcterms:created xsi:type="dcterms:W3CDTF">2012-02-11T11:58:01Z</dcterms:created>
  <dcterms:modified xsi:type="dcterms:W3CDTF">2012-07-11T23:31:04Z</dcterms:modified>
</cp:coreProperties>
</file>