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64079C-ABF4-400E-BF2E-2D0196F5768E}" type="presOf" srcId="{100B6B2E-82E6-4C11-B19B-F2DB3A0EA64F}" destId="{DBA8199F-D892-4A8E-A352-2B7844050E09}" srcOrd="1" destOrd="0" presId="urn:microsoft.com/office/officeart/2005/8/layout/target3"/>
    <dgm:cxn modelId="{0A2DD87D-E891-49F7-AD76-67F945298C6E}" type="presOf" srcId="{914700B9-77B5-440A-A438-DE98B6D4894D}" destId="{BD9AF279-D483-48F2-BBBD-45F8E8923512}" srcOrd="1" destOrd="0" presId="urn:microsoft.com/office/officeart/2005/8/layout/target3"/>
    <dgm:cxn modelId="{E8B831F4-F440-4683-9202-E2214A1F737F}" type="presOf" srcId="{27FE2D31-D344-4B63-A89A-A89AB0D9F3E3}" destId="{FE47432B-CA46-450C-8D8F-66C300A95B52}" srcOrd="0" destOrd="0" presId="urn:microsoft.com/office/officeart/2005/8/layout/target3"/>
    <dgm:cxn modelId="{21916851-B95A-4E0E-9898-377B576C0309}" type="presOf" srcId="{1D8420EA-BFA0-403B-80F5-647FA396CC45}" destId="{F7B3C0B7-F0F7-4F49-B02C-3630F8C5FAE5}" srcOrd="0" destOrd="0" presId="urn:microsoft.com/office/officeart/2005/8/layout/target3"/>
    <dgm:cxn modelId="{5449331A-49F9-4634-88D4-C966163EA500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D41F056-1B8E-4690-B2CB-390FF3144663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D42F4BE-FE60-4B55-8A4F-A6DFA7CCAFDF}" type="presOf" srcId="{100B6B2E-82E6-4C11-B19B-F2DB3A0EA64F}" destId="{645AA564-2E9E-4954-AD87-AE01782CEC59}" srcOrd="0" destOrd="0" presId="urn:microsoft.com/office/officeart/2005/8/layout/target3"/>
    <dgm:cxn modelId="{0913BBBE-740C-42C6-8775-6427C1A7C0B0}" type="presOf" srcId="{914700B9-77B5-440A-A438-DE98B6D4894D}" destId="{E73F1C26-6DCD-4001-88B9-355E01E2BCE7}" srcOrd="0" destOrd="0" presId="urn:microsoft.com/office/officeart/2005/8/layout/target3"/>
    <dgm:cxn modelId="{A498555F-CDEA-40D4-8A22-51274B498E10}" type="presOf" srcId="{130831A4-0540-4EC5-8F5A-93030E89D2D9}" destId="{F69CC921-512E-49F4-824C-A648EC5F27A5}" srcOrd="0" destOrd="0" presId="urn:microsoft.com/office/officeart/2005/8/layout/target3"/>
    <dgm:cxn modelId="{53F9D4F5-EF90-4BCC-B3F6-B3F751973659}" type="presParOf" srcId="{FE47432B-CA46-450C-8D8F-66C300A95B52}" destId="{B522209E-30D0-49D6-A340-2D383A11C668}" srcOrd="0" destOrd="0" presId="urn:microsoft.com/office/officeart/2005/8/layout/target3"/>
    <dgm:cxn modelId="{349F5FB0-B4C5-4233-A9F5-C3FC9432B616}" type="presParOf" srcId="{FE47432B-CA46-450C-8D8F-66C300A95B52}" destId="{ED5A8377-51D5-4DC5-B0E7-680166966720}" srcOrd="1" destOrd="0" presId="urn:microsoft.com/office/officeart/2005/8/layout/target3"/>
    <dgm:cxn modelId="{8C4DF414-8DE1-4A85-98C6-388659B5A185}" type="presParOf" srcId="{FE47432B-CA46-450C-8D8F-66C300A95B52}" destId="{F69CC921-512E-49F4-824C-A648EC5F27A5}" srcOrd="2" destOrd="0" presId="urn:microsoft.com/office/officeart/2005/8/layout/target3"/>
    <dgm:cxn modelId="{9DC10010-1173-44A3-8944-BE4442BBE0F4}" type="presParOf" srcId="{FE47432B-CA46-450C-8D8F-66C300A95B52}" destId="{61C9CE18-EDA6-4EDF-BA1C-09779D38FBBF}" srcOrd="3" destOrd="0" presId="urn:microsoft.com/office/officeart/2005/8/layout/target3"/>
    <dgm:cxn modelId="{C21F085D-D885-44CA-8650-701692ED466E}" type="presParOf" srcId="{FE47432B-CA46-450C-8D8F-66C300A95B52}" destId="{D60DEAAB-7AFE-435A-ACF6-18851E4B0426}" srcOrd="4" destOrd="0" presId="urn:microsoft.com/office/officeart/2005/8/layout/target3"/>
    <dgm:cxn modelId="{342F83D4-4633-48F1-8C41-30B7961417B2}" type="presParOf" srcId="{FE47432B-CA46-450C-8D8F-66C300A95B52}" destId="{F7B3C0B7-F0F7-4F49-B02C-3630F8C5FAE5}" srcOrd="5" destOrd="0" presId="urn:microsoft.com/office/officeart/2005/8/layout/target3"/>
    <dgm:cxn modelId="{219AA7E7-5A23-421B-B8A9-67EB7B183277}" type="presParOf" srcId="{FE47432B-CA46-450C-8D8F-66C300A95B52}" destId="{C9DA9446-E2D3-4F6A-8960-3CADFBF870B8}" srcOrd="6" destOrd="0" presId="urn:microsoft.com/office/officeart/2005/8/layout/target3"/>
    <dgm:cxn modelId="{4BF13190-13AD-4F2E-B27E-5B9AE3193D0B}" type="presParOf" srcId="{FE47432B-CA46-450C-8D8F-66C300A95B52}" destId="{9726EC6F-D322-4CD3-B489-1BE3DF7CE70B}" srcOrd="7" destOrd="0" presId="urn:microsoft.com/office/officeart/2005/8/layout/target3"/>
    <dgm:cxn modelId="{271804DA-3C12-4ECC-8F3D-87AD9D057190}" type="presParOf" srcId="{FE47432B-CA46-450C-8D8F-66C300A95B52}" destId="{645AA564-2E9E-4954-AD87-AE01782CEC59}" srcOrd="8" destOrd="0" presId="urn:microsoft.com/office/officeart/2005/8/layout/target3"/>
    <dgm:cxn modelId="{B12BFABB-52C1-49B3-A5FC-45B454794DB8}" type="presParOf" srcId="{FE47432B-CA46-450C-8D8F-66C300A95B52}" destId="{8538CAC4-6A86-42B8-B5AF-2FF155DB9D02}" srcOrd="9" destOrd="0" presId="urn:microsoft.com/office/officeart/2005/8/layout/target3"/>
    <dgm:cxn modelId="{EDF05648-08B2-4907-BD67-3B8C3F037316}" type="presParOf" srcId="{FE47432B-CA46-450C-8D8F-66C300A95B52}" destId="{26FD6024-A07F-46D0-8BC0-B5E595C5673D}" srcOrd="10" destOrd="0" presId="urn:microsoft.com/office/officeart/2005/8/layout/target3"/>
    <dgm:cxn modelId="{59EE1F8E-399D-4F8F-9D25-B1C2EE3338AD}" type="presParOf" srcId="{FE47432B-CA46-450C-8D8F-66C300A95B52}" destId="{E73F1C26-6DCD-4001-88B9-355E01E2BCE7}" srcOrd="11" destOrd="0" presId="urn:microsoft.com/office/officeart/2005/8/layout/target3"/>
    <dgm:cxn modelId="{C6310AD5-3A15-45E7-861A-7B63EC3625E6}" type="presParOf" srcId="{FE47432B-CA46-450C-8D8F-66C300A95B52}" destId="{8E23E229-92FC-49D1-B5FE-0303176B8A4E}" srcOrd="12" destOrd="0" presId="urn:microsoft.com/office/officeart/2005/8/layout/target3"/>
    <dgm:cxn modelId="{A80D4153-BE4A-4A65-9AD8-1DA864128A62}" type="presParOf" srcId="{FE47432B-CA46-450C-8D8F-66C300A95B52}" destId="{8467D0EB-87A2-4285-8ACA-0398EFBF29BC}" srcOrd="13" destOrd="0" presId="urn:microsoft.com/office/officeart/2005/8/layout/target3"/>
    <dgm:cxn modelId="{88F94D7D-072A-4FE7-A015-C3C974EFAB24}" type="presParOf" srcId="{FE47432B-CA46-450C-8D8F-66C300A95B52}" destId="{DBA8199F-D892-4A8E-A352-2B7844050E09}" srcOrd="14" destOrd="0" presId="urn:microsoft.com/office/officeart/2005/8/layout/target3"/>
    <dgm:cxn modelId="{5AEF3382-33A5-40DE-8DE5-84D8DF84A12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69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401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964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893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888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40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269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6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3399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4849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7137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0979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5272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645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512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5523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6824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14827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323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2123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861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21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666C4F5-53D8-4578-A63C-30348CBE9AA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2D0D5451-BF17-44AB-9D64-5871A8BABA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09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2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573571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387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375903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 a dělení číslem 5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504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818992"/>
              </p:ext>
            </p:extLst>
          </p:nvPr>
        </p:nvGraphicFramePr>
        <p:xfrm>
          <a:off x="539552" y="3284984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tabule násobků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pracují s řadou násobků čísla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5, doplňují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 a používají ji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upevnění spojů násobení a dělení číslem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slovní úlohy. Procvičují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všechny spoje násobení a dělení do 50, počítají příklady se závorkami a v závěru hrají matematickou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hru.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9212986"/>
              </p:ext>
            </p:extLst>
          </p:nvPr>
        </p:nvGraphicFramePr>
        <p:xfrm>
          <a:off x="539552" y="1196752"/>
          <a:ext cx="8280920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násobení a dělení číslem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5,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 procvičení ostatních násobků do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50,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 řešení slovních úloh na násobení a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spoje násobení a dělení číslem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zná a umí užívat řadu násobků čísla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5, zvládá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řešení slovních úloh násobení a dělení číslem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763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Matematika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Násobení a dělení číslem 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25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8938" y="75982"/>
            <a:ext cx="324960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Nauč se násobky čísla 5 zpaměti.</a:t>
            </a:r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6644587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5996515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5348443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4700371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4052299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Veselý obličej 16"/>
          <p:cNvSpPr/>
          <p:nvPr/>
        </p:nvSpPr>
        <p:spPr>
          <a:xfrm>
            <a:off x="3404227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2759279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2106093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1455764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807690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7292659" y="545735"/>
            <a:ext cx="648072" cy="576064"/>
          </a:xfrm>
          <a:prstGeom prst="smileyFace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521982" y="1615076"/>
            <a:ext cx="571418" cy="70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169718" y="1781468"/>
            <a:ext cx="525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15, 50 , 5 , 35 , 0 , 25</a:t>
            </a:r>
            <a:r>
              <a:rPr lang="cs-CZ" u="sng" dirty="0" smtClean="0"/>
              <a:t>   chybí                                     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530686" y="2112428"/>
            <a:ext cx="554012" cy="777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169718" y="2316516"/>
            <a:ext cx="525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20 , 5 , 50 , 10 , 35 , 15 </a:t>
            </a:r>
            <a:r>
              <a:rPr lang="cs-CZ" u="sng" dirty="0" smtClean="0"/>
              <a:t>  chybí                                      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69718" y="2872512"/>
            <a:ext cx="525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0 , 45 , 15 , 5 , 30 , 40 </a:t>
            </a:r>
            <a:r>
              <a:rPr lang="cs-CZ" u="sng" dirty="0" smtClean="0"/>
              <a:t>  chybí                                        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6" y="2778188"/>
            <a:ext cx="500431" cy="557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56632" y="1217416"/>
            <a:ext cx="390363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Které násobky čísla 5 zvířátkům </a:t>
            </a:r>
            <a:r>
              <a:rPr lang="cs-CZ" dirty="0" smtClean="0"/>
              <a:t>chybí?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8938" y="3429000"/>
            <a:ext cx="3047629" cy="31393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0 x 5 = __               0 : 5 = __</a:t>
            </a:r>
          </a:p>
          <a:p>
            <a:r>
              <a:rPr lang="cs-CZ" dirty="0"/>
              <a:t> </a:t>
            </a:r>
            <a:r>
              <a:rPr lang="cs-CZ" dirty="0" smtClean="0"/>
              <a:t>  1 x 5 = __               5 : 5 = __</a:t>
            </a:r>
          </a:p>
          <a:p>
            <a:r>
              <a:rPr lang="cs-CZ" dirty="0"/>
              <a:t> </a:t>
            </a:r>
            <a:r>
              <a:rPr lang="cs-CZ" dirty="0" smtClean="0"/>
              <a:t>  2 x 5 = __             10 : 5 = __</a:t>
            </a:r>
          </a:p>
          <a:p>
            <a:r>
              <a:rPr lang="cs-CZ" dirty="0"/>
              <a:t> </a:t>
            </a:r>
            <a:r>
              <a:rPr lang="cs-CZ" dirty="0" smtClean="0"/>
              <a:t>  3 x 5 = __             15 : 5 = __</a:t>
            </a:r>
          </a:p>
          <a:p>
            <a:r>
              <a:rPr lang="cs-CZ" dirty="0"/>
              <a:t> </a:t>
            </a:r>
            <a:r>
              <a:rPr lang="cs-CZ" dirty="0" smtClean="0"/>
              <a:t>  4 x 5 = __             20 : 5 = __</a:t>
            </a:r>
          </a:p>
          <a:p>
            <a:r>
              <a:rPr lang="cs-CZ" dirty="0"/>
              <a:t> </a:t>
            </a:r>
            <a:r>
              <a:rPr lang="cs-CZ" dirty="0" smtClean="0"/>
              <a:t>  5 x 5 = __             25 : 5 = __</a:t>
            </a:r>
          </a:p>
          <a:p>
            <a:r>
              <a:rPr lang="cs-CZ" dirty="0"/>
              <a:t> </a:t>
            </a:r>
            <a:r>
              <a:rPr lang="cs-CZ" dirty="0" smtClean="0"/>
              <a:t>  6 x 5 = __             30 : 5 = __</a:t>
            </a:r>
          </a:p>
          <a:p>
            <a:r>
              <a:rPr lang="cs-CZ" dirty="0"/>
              <a:t> </a:t>
            </a:r>
            <a:r>
              <a:rPr lang="cs-CZ" dirty="0" smtClean="0"/>
              <a:t>  7 x 5 = __             35 : 5 = __</a:t>
            </a:r>
          </a:p>
          <a:p>
            <a:r>
              <a:rPr lang="cs-CZ" dirty="0"/>
              <a:t> </a:t>
            </a:r>
            <a:r>
              <a:rPr lang="cs-CZ" dirty="0" smtClean="0"/>
              <a:t>  8 x 5 = __             40 : 5 = __</a:t>
            </a:r>
          </a:p>
          <a:p>
            <a:r>
              <a:rPr lang="cs-CZ" dirty="0"/>
              <a:t> </a:t>
            </a:r>
            <a:r>
              <a:rPr lang="cs-CZ" dirty="0" smtClean="0"/>
              <a:t>  9 x 5 = __             45 : 5 = __</a:t>
            </a:r>
          </a:p>
          <a:p>
            <a:r>
              <a:rPr lang="cs-CZ" dirty="0"/>
              <a:t> </a:t>
            </a:r>
            <a:r>
              <a:rPr lang="cs-CZ" dirty="0" smtClean="0"/>
              <a:t>10 x 5 = __             50 : 5 = __</a:t>
            </a:r>
            <a:endParaRPr lang="cs-CZ" dirty="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752767"/>
              </p:ext>
            </p:extLst>
          </p:nvPr>
        </p:nvGraphicFramePr>
        <p:xfrm>
          <a:off x="3805059" y="3429000"/>
          <a:ext cx="5030984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085"/>
                <a:gridCol w="296789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Znázorni </a:t>
                      </a:r>
                      <a:r>
                        <a:rPr lang="cs-CZ" baseline="0" dirty="0" smtClean="0"/>
                        <a:t>příklady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násobení  a  dělení  pěti.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2  x  5 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20  :   5 </a:t>
                      </a:r>
                      <a:r>
                        <a:rPr lang="cs-CZ" baseline="0" dirty="0" smtClean="0"/>
                        <a:t>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3  x  5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5   :  5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1  x  5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15   :  5 </a:t>
                      </a:r>
                      <a:r>
                        <a:rPr lang="cs-CZ" baseline="0" dirty="0" smtClean="0"/>
                        <a:t>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0  x  5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15398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6305"/>
            <a:ext cx="195867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Vyřeš slovní úlohy.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26777"/>
            <a:ext cx="8097410" cy="2031325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 obchodě mají 8 krabic s čokoládou. V každé krabici je 5 čokolád. Kolik čokolád je </a:t>
            </a:r>
          </a:p>
          <a:p>
            <a:r>
              <a:rPr lang="cs-CZ" dirty="0" smtClean="0"/>
              <a:t>Ve všech </a:t>
            </a:r>
            <a:r>
              <a:rPr lang="cs-CZ" dirty="0" smtClean="0"/>
              <a:t>krabicích?</a:t>
            </a:r>
            <a:endParaRPr lang="cs-CZ" dirty="0" smtClean="0"/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______________________________________________</a:t>
            </a:r>
          </a:p>
          <a:p>
            <a:r>
              <a:rPr lang="cs-CZ" dirty="0" smtClean="0"/>
              <a:t>____________________________________________________________________</a:t>
            </a:r>
          </a:p>
          <a:p>
            <a:r>
              <a:rPr lang="cs-CZ" dirty="0" smtClean="0"/>
              <a:t>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27273">
            <a:off x="7497583" y="1841768"/>
            <a:ext cx="725011" cy="85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Krychle 3"/>
          <p:cNvSpPr/>
          <p:nvPr/>
        </p:nvSpPr>
        <p:spPr>
          <a:xfrm>
            <a:off x="5751674" y="1967218"/>
            <a:ext cx="1216152" cy="6080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čokolády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49080"/>
            <a:ext cx="8148384" cy="1754326"/>
          </a:xfrm>
          <a:prstGeom prst="rect">
            <a:avLst/>
          </a:prstGeom>
          <a:solidFill>
            <a:srgbClr val="00FF99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Tovární komín je vysoký 45 </a:t>
            </a:r>
            <a:r>
              <a:rPr lang="cs-CZ" dirty="0" smtClean="0"/>
              <a:t>m. </a:t>
            </a:r>
            <a:r>
              <a:rPr lang="cs-CZ" dirty="0" smtClean="0"/>
              <a:t>Náš dům je 5 krát nižší. Kolik m je vysoký náš dům?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______________________________________________</a:t>
            </a:r>
          </a:p>
          <a:p>
            <a:r>
              <a:rPr lang="cs-CZ" dirty="0" smtClean="0"/>
              <a:t>_____________________________________________________________________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678" y="4773731"/>
            <a:ext cx="683005" cy="505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0404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8698"/>
            <a:ext cx="112729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20688"/>
            <a:ext cx="5492209" cy="1754326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2 x 2 = __                  15 : 5 = __                    9 x 2 = __</a:t>
            </a:r>
          </a:p>
          <a:p>
            <a:r>
              <a:rPr lang="cs-CZ" dirty="0"/>
              <a:t>  </a:t>
            </a:r>
            <a:r>
              <a:rPr lang="cs-CZ" dirty="0" smtClean="0"/>
              <a:t> 9 x 4 = __                    9 : 3 = __                  25  : 5 = __ </a:t>
            </a:r>
          </a:p>
          <a:p>
            <a:r>
              <a:rPr lang="cs-CZ" dirty="0"/>
              <a:t> </a:t>
            </a:r>
            <a:r>
              <a:rPr lang="cs-CZ" dirty="0" smtClean="0"/>
              <a:t>  0 x 3 = __                  16 : 4 = __                    8  : 2 = __</a:t>
            </a:r>
          </a:p>
          <a:p>
            <a:r>
              <a:rPr lang="cs-CZ" dirty="0"/>
              <a:t> </a:t>
            </a:r>
            <a:r>
              <a:rPr lang="cs-CZ" dirty="0" smtClean="0"/>
              <a:t>  2 x 7 = __                  32 : 4 = __                    4 x 6 = __</a:t>
            </a:r>
          </a:p>
          <a:p>
            <a:r>
              <a:rPr lang="cs-CZ" dirty="0"/>
              <a:t> </a:t>
            </a:r>
            <a:r>
              <a:rPr lang="cs-CZ" dirty="0" smtClean="0"/>
              <a:t>10 x 5 = __                  20 : 2 = __                    7 x 3 = __</a:t>
            </a:r>
          </a:p>
          <a:p>
            <a:r>
              <a:rPr lang="cs-CZ" dirty="0"/>
              <a:t> </a:t>
            </a:r>
            <a:r>
              <a:rPr lang="cs-CZ" dirty="0" smtClean="0"/>
              <a:t>  3 x 5 = __                    0 : 3 = __                  36  : 4 = 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7" y="138698"/>
            <a:ext cx="273664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 výsledkům napiš příklad.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620688"/>
            <a:ext cx="2853666" cy="1754326"/>
          </a:xfrm>
          <a:prstGeom prst="rect">
            <a:avLst/>
          </a:prstGeom>
          <a:solidFill>
            <a:srgbClr val="00FF99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25 = 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9 = ___________________</a:t>
            </a:r>
          </a:p>
          <a:p>
            <a:r>
              <a:rPr lang="cs-CZ" dirty="0" smtClean="0"/>
              <a:t>16 = 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4 = ___________________</a:t>
            </a:r>
          </a:p>
          <a:p>
            <a:r>
              <a:rPr lang="cs-CZ" dirty="0" smtClean="0"/>
              <a:t>10 = 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0 = 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543565"/>
            <a:ext cx="323684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Vypočítej příklady se závorkami.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010489"/>
            <a:ext cx="4445448" cy="147732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( 12 + 9 )  :  3 = __          (  6 x 3 ) +  5 =  __ </a:t>
            </a:r>
          </a:p>
          <a:p>
            <a:r>
              <a:rPr lang="cs-CZ" dirty="0" smtClean="0"/>
              <a:t>  5 x ( 48 – 40) = __         100 – ( 5 x 8 ) = __</a:t>
            </a:r>
          </a:p>
          <a:p>
            <a:r>
              <a:rPr lang="cs-CZ" dirty="0"/>
              <a:t> </a:t>
            </a:r>
            <a:r>
              <a:rPr lang="cs-CZ" dirty="0" smtClean="0"/>
              <a:t>62 – ( 35 : 7 )  = __            5 x ( 15 – 6) = __</a:t>
            </a:r>
          </a:p>
          <a:p>
            <a:r>
              <a:rPr lang="cs-CZ" dirty="0" smtClean="0"/>
              <a:t> ( 2  x 6 ) + 60  = __           ( 4 x 0 ) + 54 = __</a:t>
            </a:r>
          </a:p>
          <a:p>
            <a:r>
              <a:rPr lang="cs-CZ" dirty="0" smtClean="0"/>
              <a:t>  4  :  ( 10  : 5 ) = __           ( 12 : 2 ) x  4 = 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58803" y="2543565"/>
            <a:ext cx="181331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znaménka.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58803" y="3025622"/>
            <a:ext cx="3733714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16         2 = 14            35          5 =   7</a:t>
            </a:r>
          </a:p>
          <a:p>
            <a:r>
              <a:rPr lang="cs-CZ" dirty="0"/>
              <a:t> </a:t>
            </a:r>
            <a:r>
              <a:rPr lang="cs-CZ" dirty="0" smtClean="0"/>
              <a:t>   8         4 =   2              9          4 = 36</a:t>
            </a:r>
          </a:p>
          <a:p>
            <a:r>
              <a:rPr lang="cs-CZ" dirty="0"/>
              <a:t> </a:t>
            </a:r>
            <a:r>
              <a:rPr lang="cs-CZ" dirty="0" smtClean="0"/>
              <a:t> 40         3 = 37              2          0 =   0</a:t>
            </a:r>
          </a:p>
          <a:p>
            <a:r>
              <a:rPr lang="cs-CZ" dirty="0"/>
              <a:t> </a:t>
            </a:r>
            <a:r>
              <a:rPr lang="cs-CZ" dirty="0" smtClean="0"/>
              <a:t> 40         5 =   8            50          5 = 45</a:t>
            </a:r>
          </a:p>
          <a:p>
            <a:r>
              <a:rPr lang="cs-CZ" dirty="0"/>
              <a:t> </a:t>
            </a:r>
            <a:r>
              <a:rPr lang="cs-CZ" dirty="0" smtClean="0"/>
              <a:t>   7         5 = 12            21          3 = 24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603511" y="3390612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603511" y="3660157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603511" y="392503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603162" y="420755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603511" y="309539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7667962" y="420755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668344" y="392503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668153" y="3660157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668344" y="3390612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7668153" y="3095391"/>
            <a:ext cx="180020" cy="2082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234" y="5229200"/>
            <a:ext cx="626745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95536" y="4653136"/>
            <a:ext cx="603242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Zahraj si již známou hru </a:t>
            </a:r>
            <a:r>
              <a:rPr lang="cs-CZ" dirty="0" smtClean="0"/>
              <a:t>(připrav </a:t>
            </a:r>
            <a:r>
              <a:rPr lang="cs-CZ" dirty="0" smtClean="0"/>
              <a:t>si karty s násobilkou do </a:t>
            </a:r>
            <a:r>
              <a:rPr lang="cs-CZ" dirty="0" smtClean="0"/>
              <a:t>50).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9957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4290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1452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252</TotalTime>
  <Words>752</Words>
  <Application>Microsoft Office PowerPoint</Application>
  <PresentationFormat>Předvádění na obrazovce (4:3)</PresentationFormat>
  <Paragraphs>115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NewsPrint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25</cp:revision>
  <dcterms:created xsi:type="dcterms:W3CDTF">2012-02-12T16:52:09Z</dcterms:created>
  <dcterms:modified xsi:type="dcterms:W3CDTF">2012-07-11T23:36:40Z</dcterms:modified>
</cp:coreProperties>
</file>