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60" r:id="rId4"/>
    <p:sldId id="261" r:id="rId5"/>
    <p:sldId id="256" r:id="rId6"/>
    <p:sldId id="257" r:id="rId7"/>
    <p:sldId id="258" r:id="rId8"/>
    <p:sldId id="259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E9A470E-6C34-4CAA-B7B2-CE06B19FDDAE}" type="presOf" srcId="{27FE2D31-D344-4B63-A89A-A89AB0D9F3E3}" destId="{FE47432B-CA46-450C-8D8F-66C300A95B52}" srcOrd="0" destOrd="0" presId="urn:microsoft.com/office/officeart/2005/8/layout/target3"/>
    <dgm:cxn modelId="{55E40D3B-9C0F-457D-9205-434C921D8D96}" type="presOf" srcId="{1D8420EA-BFA0-403B-80F5-647FA396CC45}" destId="{F7B3C0B7-F0F7-4F49-B02C-3630F8C5FAE5}" srcOrd="0" destOrd="0" presId="urn:microsoft.com/office/officeart/2005/8/layout/target3"/>
    <dgm:cxn modelId="{A3AA84AA-FEEF-4D77-838C-9F7C65269260}" type="presOf" srcId="{100B6B2E-82E6-4C11-B19B-F2DB3A0EA64F}" destId="{DBA8199F-D892-4A8E-A352-2B7844050E09}" srcOrd="1" destOrd="0" presId="urn:microsoft.com/office/officeart/2005/8/layout/target3"/>
    <dgm:cxn modelId="{C7AAC574-A06A-4704-B499-BA970E80EBF7}" type="presOf" srcId="{100B6B2E-82E6-4C11-B19B-F2DB3A0EA64F}" destId="{645AA564-2E9E-4954-AD87-AE01782CEC59}" srcOrd="0" destOrd="0" presId="urn:microsoft.com/office/officeart/2005/8/layout/target3"/>
    <dgm:cxn modelId="{6CC9EBCB-FAD0-48F2-9910-A82303F4FB5D}" type="presOf" srcId="{130831A4-0540-4EC5-8F5A-93030E89D2D9}" destId="{8E23E229-92FC-49D1-B5FE-0303176B8A4E}" srcOrd="1" destOrd="0" presId="urn:microsoft.com/office/officeart/2005/8/layout/target3"/>
    <dgm:cxn modelId="{ED558827-35FA-471D-8D1B-165C65FBD0C7}" type="presOf" srcId="{1D8420EA-BFA0-403B-80F5-647FA396CC45}" destId="{8467D0EB-87A2-4285-8ACA-0398EFBF29BC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3FB7C0B6-2827-4EC8-B03E-4CC6C9EA73CD}" type="presOf" srcId="{914700B9-77B5-440A-A438-DE98B6D4894D}" destId="{BD9AF279-D483-48F2-BBBD-45F8E8923512}" srcOrd="1" destOrd="0" presId="urn:microsoft.com/office/officeart/2005/8/layout/target3"/>
    <dgm:cxn modelId="{6A40884A-9C72-418D-83FF-0CE6CC20C2A1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5BC5DDF8-A7B2-47B5-9F2C-F7D07E8125B9}" type="presOf" srcId="{914700B9-77B5-440A-A438-DE98B6D4894D}" destId="{E73F1C26-6DCD-4001-88B9-355E01E2BCE7}" srcOrd="0" destOrd="0" presId="urn:microsoft.com/office/officeart/2005/8/layout/target3"/>
    <dgm:cxn modelId="{801F56EC-26D2-44E1-8526-1AEA2B988259}" type="presParOf" srcId="{FE47432B-CA46-450C-8D8F-66C300A95B52}" destId="{B522209E-30D0-49D6-A340-2D383A11C668}" srcOrd="0" destOrd="0" presId="urn:microsoft.com/office/officeart/2005/8/layout/target3"/>
    <dgm:cxn modelId="{260BF091-A0C3-4336-A0B5-F95BE469154B}" type="presParOf" srcId="{FE47432B-CA46-450C-8D8F-66C300A95B52}" destId="{ED5A8377-51D5-4DC5-B0E7-680166966720}" srcOrd="1" destOrd="0" presId="urn:microsoft.com/office/officeart/2005/8/layout/target3"/>
    <dgm:cxn modelId="{5DB8FA30-6D5D-46FB-9E02-D1B70FF690E2}" type="presParOf" srcId="{FE47432B-CA46-450C-8D8F-66C300A95B52}" destId="{F69CC921-512E-49F4-824C-A648EC5F27A5}" srcOrd="2" destOrd="0" presId="urn:microsoft.com/office/officeart/2005/8/layout/target3"/>
    <dgm:cxn modelId="{234327BC-BC5A-40EE-8982-40C2C0FB98C2}" type="presParOf" srcId="{FE47432B-CA46-450C-8D8F-66C300A95B52}" destId="{61C9CE18-EDA6-4EDF-BA1C-09779D38FBBF}" srcOrd="3" destOrd="0" presId="urn:microsoft.com/office/officeart/2005/8/layout/target3"/>
    <dgm:cxn modelId="{872790BB-BE10-4322-8C85-9DEFD1660942}" type="presParOf" srcId="{FE47432B-CA46-450C-8D8F-66C300A95B52}" destId="{D60DEAAB-7AFE-435A-ACF6-18851E4B0426}" srcOrd="4" destOrd="0" presId="urn:microsoft.com/office/officeart/2005/8/layout/target3"/>
    <dgm:cxn modelId="{BF9D526C-F432-4A6D-8205-DFF33B2D9709}" type="presParOf" srcId="{FE47432B-CA46-450C-8D8F-66C300A95B52}" destId="{F7B3C0B7-F0F7-4F49-B02C-3630F8C5FAE5}" srcOrd="5" destOrd="0" presId="urn:microsoft.com/office/officeart/2005/8/layout/target3"/>
    <dgm:cxn modelId="{23C445A2-1F1B-4A5B-8D36-8D6327D7F540}" type="presParOf" srcId="{FE47432B-CA46-450C-8D8F-66C300A95B52}" destId="{C9DA9446-E2D3-4F6A-8960-3CADFBF870B8}" srcOrd="6" destOrd="0" presId="urn:microsoft.com/office/officeart/2005/8/layout/target3"/>
    <dgm:cxn modelId="{E33EE29F-60A6-4ECB-85C1-974D7203E074}" type="presParOf" srcId="{FE47432B-CA46-450C-8D8F-66C300A95B52}" destId="{9726EC6F-D322-4CD3-B489-1BE3DF7CE70B}" srcOrd="7" destOrd="0" presId="urn:microsoft.com/office/officeart/2005/8/layout/target3"/>
    <dgm:cxn modelId="{B97C641C-DC2D-48DB-A4CA-2C1FF81CF967}" type="presParOf" srcId="{FE47432B-CA46-450C-8D8F-66C300A95B52}" destId="{645AA564-2E9E-4954-AD87-AE01782CEC59}" srcOrd="8" destOrd="0" presId="urn:microsoft.com/office/officeart/2005/8/layout/target3"/>
    <dgm:cxn modelId="{0D58BA4F-60D1-46A3-A43D-5073F42CBE8E}" type="presParOf" srcId="{FE47432B-CA46-450C-8D8F-66C300A95B52}" destId="{8538CAC4-6A86-42B8-B5AF-2FF155DB9D02}" srcOrd="9" destOrd="0" presId="urn:microsoft.com/office/officeart/2005/8/layout/target3"/>
    <dgm:cxn modelId="{94EDA224-FF98-48F7-A467-F77A97264802}" type="presParOf" srcId="{FE47432B-CA46-450C-8D8F-66C300A95B52}" destId="{26FD6024-A07F-46D0-8BC0-B5E595C5673D}" srcOrd="10" destOrd="0" presId="urn:microsoft.com/office/officeart/2005/8/layout/target3"/>
    <dgm:cxn modelId="{28A90910-8B04-4C97-AA4F-E3BC32EFE571}" type="presParOf" srcId="{FE47432B-CA46-450C-8D8F-66C300A95B52}" destId="{E73F1C26-6DCD-4001-88B9-355E01E2BCE7}" srcOrd="11" destOrd="0" presId="urn:microsoft.com/office/officeart/2005/8/layout/target3"/>
    <dgm:cxn modelId="{0FA0A8F9-3110-4631-80EC-0CB6C5D08CA8}" type="presParOf" srcId="{FE47432B-CA46-450C-8D8F-66C300A95B52}" destId="{8E23E229-92FC-49D1-B5FE-0303176B8A4E}" srcOrd="12" destOrd="0" presId="urn:microsoft.com/office/officeart/2005/8/layout/target3"/>
    <dgm:cxn modelId="{3AF87FB8-C66E-4066-ACDD-85859179D4FB}" type="presParOf" srcId="{FE47432B-CA46-450C-8D8F-66C300A95B52}" destId="{8467D0EB-87A2-4285-8ACA-0398EFBF29BC}" srcOrd="13" destOrd="0" presId="urn:microsoft.com/office/officeart/2005/8/layout/target3"/>
    <dgm:cxn modelId="{A26ADD42-FFD8-42CD-841B-4C812AF9527A}" type="presParOf" srcId="{FE47432B-CA46-450C-8D8F-66C300A95B52}" destId="{DBA8199F-D892-4A8E-A352-2B7844050E09}" srcOrd="14" destOrd="0" presId="urn:microsoft.com/office/officeart/2005/8/layout/target3"/>
    <dgm:cxn modelId="{062A4776-FF5E-4E34-9923-B99B98B2F003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3998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6738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7776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5931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4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1346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0228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0230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427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447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2985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855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6364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595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634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3064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8841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90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4387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6788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365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5014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9975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2537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806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570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4423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7417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8974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773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2669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4607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618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E6A9F-07B3-4474-BA9E-A5C542B8C236}" type="datetimeFigureOut">
              <a:rPr lang="cs-CZ" smtClean="0"/>
              <a:t>12.7.2012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8B94A-3A65-4769-8882-D3534E2681D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1241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31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214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4833168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5445224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484068"/>
              </p:ext>
            </p:extLst>
          </p:nvPr>
        </p:nvGraphicFramePr>
        <p:xfrm>
          <a:off x="1691680" y="2852936"/>
          <a:ext cx="7056784" cy="23469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35280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VY_32_INOVACE_20_S03-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3528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Sčítání a odčítání do 100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746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639411"/>
              </p:ext>
            </p:extLst>
          </p:nvPr>
        </p:nvGraphicFramePr>
        <p:xfrm>
          <a:off x="539552" y="3356992"/>
          <a:ext cx="8280920" cy="3226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– obrázky- tabule násobků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- výklad 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se učí sčítat dvojciferná čísla několika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postupy,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doplňují tabulku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sčítání,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řeší jednoduchou slovní úlohu a procvičují sčítání formou matematické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hry.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pročítají příklady odčítání dvojciferných čísel do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100,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doplňují tabulku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odčítání,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odčítají čísla od čísla 100.  V 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649225"/>
              </p:ext>
            </p:extLst>
          </p:nvPr>
        </p:nvGraphicFramePr>
        <p:xfrm>
          <a:off x="539552" y="1052736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 ke sčítání a odčítání dvojciferných čísel do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sčítat a odčítat dvojciferná čísla do 100 bez přechodu přes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základ,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odčítá čísla od čísla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100. 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253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Matematika 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Sčítání a odčítání do sta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8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329122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SČÍTÁNÍ dvojciferných čísel do sta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8208081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28 + 51 =  ? </a:t>
            </a:r>
          </a:p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 Jak na 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to?</a:t>
            </a: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dirty="0" smtClean="0"/>
              <a:t>Druhého sčítance rozložíme na desítky a jednotky a vše přičteme postupně. ZKUS </a:t>
            </a:r>
            <a:r>
              <a:rPr lang="cs-CZ" dirty="0" smtClean="0"/>
              <a:t>TO!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7" y="2348880"/>
            <a:ext cx="8208081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28 + 51 =  ( 28 + 50 ) + 1 = ___ +  1 = ___                                  47 + 22 = ___</a:t>
            </a:r>
          </a:p>
          <a:p>
            <a:r>
              <a:rPr lang="cs-CZ" dirty="0" smtClean="0"/>
              <a:t>34 + 42 =  ( __ + __ ) + __ = __ +  __ = __                                  83 + 16 = ___</a:t>
            </a:r>
          </a:p>
          <a:p>
            <a:r>
              <a:rPr lang="cs-CZ" dirty="0" smtClean="0"/>
              <a:t>61 + 39 =  ( __ + __ ) + __ = __ +  __ = __                                  54 + 36 = 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3501008"/>
            <a:ext cx="8208081" cy="8002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 Zkus to i druhým způsobem.</a:t>
            </a:r>
          </a:p>
          <a:p>
            <a:r>
              <a:rPr lang="cs-CZ" dirty="0" smtClean="0"/>
              <a:t>Sečti desítky a jednotky u obou sčítanců zvlášť.        </a:t>
            </a:r>
            <a:r>
              <a:rPr lang="cs-CZ" dirty="0" smtClean="0"/>
              <a:t>VYZKOUŠEJ!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7" y="4437112"/>
            <a:ext cx="8208082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28 + 51 =  ( 20 + 50 ) + ( 8 + 1 ) = ___ + ___ = ___                     37 + 21 = ___</a:t>
            </a:r>
          </a:p>
          <a:p>
            <a:r>
              <a:rPr lang="cs-CZ" dirty="0" smtClean="0"/>
              <a:t>52 + 23 =  ( __ + __ ) + ( __ + __ ) = __ + __ = __                       12 + 54 = ___</a:t>
            </a:r>
          </a:p>
          <a:p>
            <a:r>
              <a:rPr lang="cs-CZ" dirty="0" smtClean="0"/>
              <a:t>76 + 14 =  ( __ + __ ) + ( __ + __ ) = __ + __ = __                       85 + 15 = ___</a:t>
            </a:r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064511"/>
              </p:ext>
            </p:extLst>
          </p:nvPr>
        </p:nvGraphicFramePr>
        <p:xfrm>
          <a:off x="875512" y="5589240"/>
          <a:ext cx="71041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058"/>
                <a:gridCol w="660006"/>
                <a:gridCol w="660006"/>
                <a:gridCol w="660006"/>
                <a:gridCol w="660006"/>
                <a:gridCol w="660006"/>
                <a:gridCol w="660006"/>
                <a:gridCol w="660006"/>
                <a:gridCol w="660006"/>
                <a:gridCol w="66000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sčítanec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81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76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32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59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65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43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67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29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sčítanec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35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14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34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11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23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36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11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71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součet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66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496944" cy="14773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Kája snědl 45 třešní. Pepa jich snědl o 31 více. Kolik třešní snědl Pepa?</a:t>
            </a:r>
          </a:p>
          <a:p>
            <a:r>
              <a:rPr lang="cs-CZ" dirty="0" smtClean="0"/>
              <a:t>________________________</a:t>
            </a:r>
          </a:p>
          <a:p>
            <a:r>
              <a:rPr lang="cs-CZ" dirty="0" smtClean="0"/>
              <a:t>________________________</a:t>
            </a:r>
          </a:p>
          <a:p>
            <a:r>
              <a:rPr lang="cs-CZ" dirty="0" smtClean="0"/>
              <a:t>______________________________________________</a:t>
            </a:r>
          </a:p>
          <a:p>
            <a:r>
              <a:rPr lang="cs-CZ" dirty="0" smtClean="0"/>
              <a:t>________________________________________________________________________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39588"/>
            <a:ext cx="909637" cy="1085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094913"/>
              </p:ext>
            </p:extLst>
          </p:nvPr>
        </p:nvGraphicFramePr>
        <p:xfrm>
          <a:off x="3610029" y="2564904"/>
          <a:ext cx="4344141" cy="3040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6107"/>
                <a:gridCol w="436107"/>
                <a:gridCol w="436107"/>
                <a:gridCol w="436107"/>
                <a:gridCol w="436107"/>
                <a:gridCol w="436107"/>
                <a:gridCol w="436107"/>
                <a:gridCol w="436107"/>
                <a:gridCol w="436107"/>
                <a:gridCol w="419178"/>
              </a:tblGrid>
              <a:tr h="380014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63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25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19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72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97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78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81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42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65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58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88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75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94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87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2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48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38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91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12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20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45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70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22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85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64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0014">
                <a:tc>
                  <a:txBody>
                    <a:bodyPr/>
                    <a:lstStyle/>
                    <a:p>
                      <a:r>
                        <a:rPr lang="cs-CZ" b="1" dirty="0" smtClean="0"/>
                        <a:t>73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30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53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28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19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46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57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31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99</a:t>
                      </a:r>
                      <a:endParaRPr lang="cs-CZ" b="1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044" y="2534301"/>
            <a:ext cx="374915" cy="384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614" y="2918550"/>
            <a:ext cx="409773" cy="461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5329" y="5213772"/>
            <a:ext cx="347853" cy="428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335" y="4804188"/>
            <a:ext cx="368052" cy="425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044" y="4436837"/>
            <a:ext cx="360040" cy="36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563" y="4105734"/>
            <a:ext cx="374521" cy="34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5661" y="3710592"/>
            <a:ext cx="300806" cy="395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945" y="3374942"/>
            <a:ext cx="494237" cy="33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830" y="3673486"/>
            <a:ext cx="8477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2794267"/>
            <a:ext cx="2784737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 + 21 = __     45 + 45 = __</a:t>
            </a:r>
          </a:p>
          <a:p>
            <a:r>
              <a:rPr lang="cs-CZ" dirty="0" smtClean="0"/>
              <a:t>32 + 43 = __       6 + 65 = __</a:t>
            </a:r>
          </a:p>
          <a:p>
            <a:r>
              <a:rPr lang="cs-CZ" dirty="0" smtClean="0"/>
              <a:t>54 + 40 = __     25 + 32 = __</a:t>
            </a:r>
          </a:p>
          <a:p>
            <a:r>
              <a:rPr lang="cs-CZ" dirty="0" smtClean="0"/>
              <a:t>58 +   8 = __     42 + 18 = __</a:t>
            </a:r>
          </a:p>
          <a:p>
            <a:r>
              <a:rPr lang="cs-CZ" dirty="0" smtClean="0"/>
              <a:t>42 + 45 = __     59 + 19 = __</a:t>
            </a:r>
          </a:p>
          <a:p>
            <a:r>
              <a:rPr lang="cs-CZ" dirty="0" smtClean="0"/>
              <a:t>15 + 50 = __     63 + 18 = __</a:t>
            </a:r>
          </a:p>
          <a:p>
            <a:r>
              <a:rPr lang="cs-CZ" dirty="0"/>
              <a:t> </a:t>
            </a:r>
            <a:r>
              <a:rPr lang="cs-CZ" dirty="0" smtClean="0"/>
              <a:t> 4 + 93 = __       4 + 19 = __</a:t>
            </a:r>
          </a:p>
          <a:p>
            <a:r>
              <a:rPr lang="cs-CZ" dirty="0" smtClean="0"/>
              <a:t>26 + 24 = __     11 + 29 = __</a:t>
            </a:r>
          </a:p>
          <a:p>
            <a:r>
              <a:rPr lang="cs-CZ" dirty="0" smtClean="0"/>
              <a:t>12 + 17 = __     56 + 32 = __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2132856"/>
            <a:ext cx="8200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Pomoz najít štěňátku maminku. V tabulce jsou výsledky, vypočítej příklady a postupuj.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5958912"/>
            <a:ext cx="8496944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Jak se jmenují mláďata ostatních zvířecích maminek?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40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353808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ODČÍTÁNÍ dvojciferných čísel do sta.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836712"/>
            <a:ext cx="8358378" cy="10772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lain" startAt="68"/>
            </a:pPr>
            <a:r>
              <a:rPr lang="cs-CZ" dirty="0" smtClean="0"/>
              <a:t>-  42 =  ?                                                                                                                                     </a:t>
            </a:r>
          </a:p>
          <a:p>
            <a:r>
              <a:rPr lang="cs-CZ" dirty="0"/>
              <a:t> 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Jak na 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to?</a:t>
            </a:r>
            <a:endParaRPr lang="cs-CZ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dirty="0" smtClean="0"/>
              <a:t>Rozložíme menšitele na desítky a jednotky a odčítáme postupně.   ZKUS </a:t>
            </a:r>
            <a:r>
              <a:rPr lang="cs-CZ" dirty="0" smtClean="0"/>
              <a:t>TO!</a:t>
            </a: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060848"/>
            <a:ext cx="8358378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lain" startAt="68"/>
            </a:pPr>
            <a:r>
              <a:rPr lang="cs-CZ" dirty="0" smtClean="0"/>
              <a:t>-  42 = ( 68  -  40 )  -   2 = ___                                   56  -  22 = ___</a:t>
            </a:r>
          </a:p>
          <a:p>
            <a:pPr marL="342900" indent="-342900">
              <a:buAutoNum type="arabicPlain" startAt="75"/>
            </a:pPr>
            <a:r>
              <a:rPr lang="cs-CZ" dirty="0" smtClean="0"/>
              <a:t>-  34 = (  __  -  __ ) - __ = ___                                   89  -  47 = ___</a:t>
            </a:r>
          </a:p>
          <a:p>
            <a:r>
              <a:rPr lang="cs-CZ" dirty="0" smtClean="0"/>
              <a:t>43  -  21 = (  __  -  __ ) - __ = ___                                   37  -  26 = 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6961" y="3429000"/>
            <a:ext cx="139333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lain" startAt="54"/>
            </a:pPr>
            <a:r>
              <a:rPr lang="cs-CZ" dirty="0" smtClean="0"/>
              <a:t>-  33 = __</a:t>
            </a:r>
          </a:p>
          <a:p>
            <a:pPr marL="342900" indent="-342900">
              <a:buAutoNum type="arabicPlain" startAt="62"/>
            </a:pPr>
            <a:r>
              <a:rPr lang="cs-CZ" dirty="0" smtClean="0"/>
              <a:t>-  11 = __</a:t>
            </a:r>
          </a:p>
          <a:p>
            <a:pPr marL="342900" indent="-342900">
              <a:buAutoNum type="arabicPlain" startAt="87"/>
            </a:pPr>
            <a:r>
              <a:rPr lang="cs-CZ" dirty="0" smtClean="0"/>
              <a:t>-  62 = __</a:t>
            </a:r>
          </a:p>
          <a:p>
            <a:pPr marL="342900" indent="-342900">
              <a:buAutoNum type="arabicPlain" startAt="65"/>
            </a:pPr>
            <a:r>
              <a:rPr lang="cs-CZ" dirty="0" smtClean="0"/>
              <a:t>-  24 = __</a:t>
            </a:r>
          </a:p>
          <a:p>
            <a:pPr marL="342900" indent="-342900">
              <a:buAutoNum type="arabicPlain" startAt="38"/>
            </a:pPr>
            <a:r>
              <a:rPr lang="cs-CZ" dirty="0" smtClean="0"/>
              <a:t>-  25 = __</a:t>
            </a:r>
          </a:p>
          <a:p>
            <a:pPr marL="342900" indent="-342900">
              <a:buAutoNum type="arabicPlain" startAt="29"/>
            </a:pPr>
            <a:r>
              <a:rPr lang="cs-CZ" dirty="0" smtClean="0"/>
              <a:t>-  14 = __</a:t>
            </a:r>
          </a:p>
          <a:p>
            <a:pPr marL="342900" indent="-342900">
              <a:buAutoNum type="arabicPlain" startAt="47"/>
            </a:pPr>
            <a:r>
              <a:rPr lang="cs-CZ" dirty="0" smtClean="0"/>
              <a:t>-  25 = __</a:t>
            </a:r>
          </a:p>
          <a:p>
            <a:pPr marL="342900" indent="-342900">
              <a:buAutoNum type="arabicPlain" startAt="55"/>
            </a:pPr>
            <a:r>
              <a:rPr lang="cs-CZ" dirty="0" smtClean="0"/>
              <a:t>-  35 = __</a:t>
            </a:r>
          </a:p>
          <a:p>
            <a:pPr marL="342900" indent="-342900">
              <a:buAutoNum type="arabicPlain" startAt="75"/>
            </a:pPr>
            <a:r>
              <a:rPr lang="cs-CZ" dirty="0" smtClean="0"/>
              <a:t>-  63 = __</a:t>
            </a:r>
          </a:p>
          <a:p>
            <a:r>
              <a:rPr lang="cs-CZ" dirty="0" smtClean="0"/>
              <a:t>34  -  12 = __</a:t>
            </a:r>
            <a:endParaRPr lang="cs-CZ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159939"/>
              </p:ext>
            </p:extLst>
          </p:nvPr>
        </p:nvGraphicFramePr>
        <p:xfrm>
          <a:off x="2123729" y="3501008"/>
          <a:ext cx="6639343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1618"/>
                <a:gridCol w="577525"/>
                <a:gridCol w="577525"/>
                <a:gridCol w="577525"/>
                <a:gridCol w="577525"/>
                <a:gridCol w="577525"/>
                <a:gridCol w="577525"/>
                <a:gridCol w="577525"/>
                <a:gridCol w="577525"/>
                <a:gridCol w="57752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menšitel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25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54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92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86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71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83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46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51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35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menšenec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27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35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67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28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62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45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bg1"/>
                          </a:solidFill>
                        </a:rPr>
                        <a:t>15</a:t>
                      </a:r>
                      <a:endParaRPr lang="cs-CZ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rozdíl</a:t>
                      </a:r>
                      <a:endParaRPr lang="cs-CZ" b="1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2339752" y="4860161"/>
            <a:ext cx="6234399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Zkus odčítat od stovky.</a:t>
            </a:r>
          </a:p>
          <a:p>
            <a:r>
              <a:rPr lang="cs-CZ" dirty="0"/>
              <a:t> </a:t>
            </a:r>
            <a:r>
              <a:rPr lang="cs-CZ" dirty="0" smtClean="0"/>
              <a:t> 100  -  30 = ___               100  -  62 = ___                100  -  68 = ___</a:t>
            </a:r>
          </a:p>
          <a:p>
            <a:r>
              <a:rPr lang="cs-CZ" dirty="0"/>
              <a:t> </a:t>
            </a:r>
            <a:r>
              <a:rPr lang="cs-CZ" dirty="0" smtClean="0"/>
              <a:t> 100  -  25 = ___               100  -  71 = ___                100  -  73 = ___</a:t>
            </a:r>
          </a:p>
          <a:p>
            <a:r>
              <a:rPr lang="cs-CZ" dirty="0"/>
              <a:t> </a:t>
            </a:r>
            <a:r>
              <a:rPr lang="cs-CZ" dirty="0" smtClean="0"/>
              <a:t> 100  -  49 = ___               100  -  14 = ___                100  -    6 = ___</a:t>
            </a:r>
          </a:p>
          <a:p>
            <a:r>
              <a:rPr lang="cs-CZ" dirty="0"/>
              <a:t> </a:t>
            </a:r>
            <a:r>
              <a:rPr lang="cs-CZ" dirty="0" smtClean="0"/>
              <a:t> 100  -  86 = ___               100  -  93 = ___                100  -    7 = ___</a:t>
            </a:r>
          </a:p>
        </p:txBody>
      </p:sp>
    </p:spTree>
    <p:extLst>
      <p:ext uri="{BB962C8B-B14F-4D97-AF65-F5344CB8AC3E}">
        <p14:creationId xmlns:p14="http://schemas.microsoft.com/office/powerpoint/2010/main" val="374946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124744"/>
            <a:ext cx="4222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</a:t>
            </a:r>
            <a:r>
              <a:rPr lang="cs-CZ" dirty="0" smtClean="0"/>
              <a:t>použity vlastní </a:t>
            </a:r>
            <a:r>
              <a:rPr lang="cs-CZ" dirty="0" smtClean="0"/>
              <a:t>materiály.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89270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295</TotalTime>
  <Words>867</Words>
  <Application>Microsoft Office PowerPoint</Application>
  <PresentationFormat>Předvádění na obrazovce (4:3)</PresentationFormat>
  <Paragraphs>211</Paragraphs>
  <Slides>7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Motiv systému Office</vt:lpstr>
      <vt:lpstr>1_Motiv systému Office</vt:lpstr>
      <vt:lpstr>2_Motiv systému Office</vt:lpstr>
      <vt:lpstr>Prezentace aplikace PowerPoint</vt:lpstr>
      <vt:lpstr>ANOTACE:</vt:lpstr>
      <vt:lpstr>Matematika 2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 2</dc:title>
  <dc:creator>MatejovicovaA</dc:creator>
  <cp:lastModifiedBy>admin</cp:lastModifiedBy>
  <cp:revision>25</cp:revision>
  <dcterms:created xsi:type="dcterms:W3CDTF">2012-02-13T19:06:48Z</dcterms:created>
  <dcterms:modified xsi:type="dcterms:W3CDTF">2012-07-11T23:47:32Z</dcterms:modified>
</cp:coreProperties>
</file>