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notesMasterIdLst>
    <p:notesMasterId r:id="rId8"/>
  </p:notesMasterIdLst>
  <p:sldIdLst>
    <p:sldId id="256" r:id="rId2"/>
    <p:sldId id="257" r:id="rId3"/>
    <p:sldId id="272" r:id="rId4"/>
    <p:sldId id="273" r:id="rId5"/>
    <p:sldId id="274" r:id="rId6"/>
    <p:sldId id="275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030C5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8A107856-5554-42FB-B03E-39F5DBC370BA}" styleName="Střední styl 4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49" autoAdjust="0"/>
    <p:restoredTop sz="94660"/>
  </p:normalViewPr>
  <p:slideViewPr>
    <p:cSldViewPr>
      <p:cViewPr>
        <p:scale>
          <a:sx n="100" d="100"/>
          <a:sy n="100" d="100"/>
        </p:scale>
        <p:origin x="-300" y="-25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</a:t>
          </a:r>
          <a:r>
            <a:rPr lang="cs-CZ" dirty="0" smtClean="0"/>
            <a:t>Základní škola a Mateřská škola Studená,  okres Jindřichův Hradec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Marie Švehlová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</a:t>
          </a:r>
          <a:r>
            <a:rPr lang="cs-CZ" dirty="0" smtClean="0"/>
            <a:t>Násobilka 2 - 5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</a:t>
          </a:r>
          <a:r>
            <a:rPr lang="cs-CZ" dirty="0" smtClean="0"/>
            <a:t>VY_32_INOVACE_40M2_Násobilka 2 - 5</a:t>
          </a:r>
          <a:endParaRPr lang="cs-CZ" dirty="0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 custLinFactNeighborX="1515" custLinFactNeighborY="90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</a:t>
          </a:r>
          <a:r>
            <a:rPr lang="cs-CZ" sz="1800" kern="1200" dirty="0" smtClean="0"/>
            <a:t>Základní škola a Mateřská škola Studená,  okres Jindřichův Hradec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8058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Marie Švehlová</a:t>
          </a:r>
          <a:endParaRPr lang="cs-CZ" sz="1800" kern="1200" dirty="0"/>
        </a:p>
      </dsp:txBody>
      <dsp:txXfrm>
        <a:off x="2016223" y="648058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</a:t>
          </a:r>
          <a:r>
            <a:rPr lang="cs-CZ" sz="1800" kern="1200" dirty="0" smtClean="0"/>
            <a:t>VY_32_INOVACE_40M2_Násobilka 2 - 5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</a:t>
          </a:r>
          <a:r>
            <a:rPr lang="cs-CZ" sz="1800" kern="1200" dirty="0" smtClean="0"/>
            <a:t>Násobilka 2 - 5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pPr/>
              <a:t>5.3.2012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5.3.2012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5.3.2012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5.3.2012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5.3.2012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5.3.2012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5.3.2012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5.3.2012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5.3.2012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5.3.2012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5.3.2012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5.3.2012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5.3.2012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ransition>
    <p:wipe dir="u"/>
  </p:transition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786321266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239699909"/>
      </p:ext>
    </p:extLst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DUM je zaměřen </a:t>
            </a:r>
            <a:r>
              <a:rPr lang="cs-CZ" dirty="0" smtClean="0"/>
              <a:t>na </a:t>
            </a:r>
            <a:r>
              <a:rPr lang="cs-CZ" dirty="0" smtClean="0"/>
              <a:t>procvičování násobení a dělení </a:t>
            </a:r>
            <a:r>
              <a:rPr lang="cs-CZ" dirty="0" smtClean="0"/>
              <a:t>2, 3, 4 a 5</a:t>
            </a:r>
            <a:r>
              <a:rPr lang="cs-CZ" dirty="0" smtClean="0"/>
              <a:t>.</a:t>
            </a:r>
          </a:p>
          <a:p>
            <a:r>
              <a:rPr lang="cs-CZ" dirty="0" smtClean="0"/>
              <a:t>Je určen pro žáky 2</a:t>
            </a:r>
            <a:r>
              <a:rPr lang="cs-CZ" dirty="0" smtClean="0"/>
              <a:t>. a 3. ročníku.</a:t>
            </a:r>
            <a:endParaRPr lang="cs-CZ" dirty="0" smtClean="0"/>
          </a:p>
          <a:p>
            <a:r>
              <a:rPr lang="cs-CZ" dirty="0" smtClean="0"/>
              <a:t>Je připraven pro práci s interaktivní tabulí.</a:t>
            </a:r>
          </a:p>
          <a:p>
            <a:r>
              <a:rPr lang="cs-CZ" dirty="0" smtClean="0"/>
              <a:t>Při práci na tabuli se děti aktivně zapojují do </a:t>
            </a:r>
            <a:r>
              <a:rPr lang="cs-CZ" dirty="0" smtClean="0"/>
              <a:t>výuky, poznatky si osvojují hravou formou, úkoly </a:t>
            </a:r>
            <a:r>
              <a:rPr lang="cs-CZ" dirty="0" smtClean="0"/>
              <a:t>lze využít k různým činnostem pro skupinovou i frontální </a:t>
            </a:r>
            <a:r>
              <a:rPr lang="cs-CZ" dirty="0" smtClean="0"/>
              <a:t>výuku.</a:t>
            </a:r>
          </a:p>
          <a:p>
            <a:r>
              <a:rPr lang="cs-CZ" dirty="0" smtClean="0"/>
              <a:t>Metodické </a:t>
            </a:r>
            <a:r>
              <a:rPr lang="cs-CZ" dirty="0" smtClean="0"/>
              <a:t>pokyny:</a:t>
            </a:r>
          </a:p>
          <a:p>
            <a:pPr lvl="1"/>
            <a:r>
              <a:rPr lang="cs-CZ" dirty="0" smtClean="0"/>
              <a:t>Snímek 3 – </a:t>
            </a:r>
            <a:r>
              <a:rPr lang="cs-CZ" dirty="0" smtClean="0"/>
              <a:t>použít program Q </a:t>
            </a:r>
            <a:r>
              <a:rPr lang="cs-CZ" dirty="0" smtClean="0"/>
              <a:t>Draw</a:t>
            </a:r>
            <a:r>
              <a:rPr lang="cs-CZ" dirty="0" smtClean="0"/>
              <a:t>, žáci mohou počítat příklady postupně nebo vyhledávat příklady se stejným výsledkem </a:t>
            </a:r>
            <a:endParaRPr lang="cs-CZ" dirty="0" smtClean="0"/>
          </a:p>
          <a:p>
            <a:pPr lvl="1"/>
            <a:r>
              <a:rPr lang="cs-CZ" dirty="0" smtClean="0"/>
              <a:t>Snímek 4 – </a:t>
            </a:r>
            <a:r>
              <a:rPr lang="cs-CZ" dirty="0" smtClean="0"/>
              <a:t>násobky lze kroužkovat nebo rovnat na </a:t>
            </a:r>
            <a:r>
              <a:rPr lang="cs-CZ" dirty="0" smtClean="0"/>
              <a:t>linku, alespoň u některých </a:t>
            </a:r>
            <a:r>
              <a:rPr lang="cs-CZ" smtClean="0"/>
              <a:t>čísel </a:t>
            </a:r>
            <a:r>
              <a:rPr lang="cs-CZ" smtClean="0"/>
              <a:t>dopisují </a:t>
            </a:r>
            <a:r>
              <a:rPr lang="cs-CZ" dirty="0" smtClean="0"/>
              <a:t>žáci příklady </a:t>
            </a:r>
            <a:r>
              <a:rPr lang="cs-CZ" dirty="0" smtClean="0"/>
              <a:t>fixem</a:t>
            </a:r>
            <a:endParaRPr lang="cs-CZ" dirty="0" smtClean="0"/>
          </a:p>
          <a:p>
            <a:pPr lvl="1"/>
            <a:r>
              <a:rPr lang="cs-CZ" dirty="0" smtClean="0"/>
              <a:t>Snímek 5 – žáci </a:t>
            </a:r>
            <a:r>
              <a:rPr lang="cs-CZ" dirty="0" smtClean="0"/>
              <a:t>použijí pero nebo spojují příklady fixem, vymýšlí další příklady se stejným výsledkem </a:t>
            </a:r>
            <a:endParaRPr lang="cs-CZ" dirty="0" smtClean="0"/>
          </a:p>
          <a:p>
            <a:pPr lvl="1"/>
            <a:r>
              <a:rPr lang="cs-CZ" dirty="0" smtClean="0"/>
              <a:t>Snímek 6 – žáci dopisují výsledky </a:t>
            </a:r>
            <a:r>
              <a:rPr lang="cs-CZ" dirty="0" smtClean="0"/>
              <a:t>fixem, nadanější děti vymýšlí podobné příklady.</a:t>
            </a:r>
            <a:endParaRPr lang="cs-CZ" dirty="0" smtClean="0"/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642194"/>
          </a:xfrm>
        </p:spPr>
        <p:txBody>
          <a:bodyPr>
            <a:normAutofit/>
          </a:bodyPr>
          <a:lstStyle/>
          <a:p>
            <a:r>
              <a:rPr lang="cs-CZ" sz="2400" dirty="0" smtClean="0"/>
              <a:t>Vybarvi příklady podle zadání. Výsledek 2 červeně, 3 modře, </a:t>
            </a:r>
            <a:br>
              <a:rPr lang="cs-CZ" sz="2400" dirty="0" smtClean="0"/>
            </a:br>
            <a:r>
              <a:rPr lang="cs-CZ" sz="2400" dirty="0" smtClean="0"/>
              <a:t>4 zeleně, 5 žlutě, 6 hnědě a 7 fialově.</a:t>
            </a:r>
            <a:endParaRPr lang="cs-CZ" sz="2400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547664" y="2132856"/>
          <a:ext cx="5784305" cy="397621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156861"/>
                <a:gridCol w="1156861"/>
                <a:gridCol w="1156861"/>
                <a:gridCol w="1156861"/>
                <a:gridCol w="1156861"/>
              </a:tblGrid>
              <a:tr h="795243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4:2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20:4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12:2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16:4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15:3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95243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25:5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10:2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6:3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30:5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9:3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95243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12:4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14:2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15:5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5:1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20:5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95243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28:4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8:4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18:3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10:5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21:3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95243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12:3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35:5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6:2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24:4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8:2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wipe dir="u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sz="2700" dirty="0" smtClean="0"/>
              <a:t>Kroužkuj základní násobky 2, 3, 4 a 5.</a:t>
            </a:r>
            <a:br>
              <a:rPr lang="cs-CZ" sz="2700" dirty="0" smtClean="0"/>
            </a:br>
            <a:r>
              <a:rPr lang="cs-CZ" sz="2700" dirty="0" smtClean="0"/>
              <a:t>Ke každému číslu  vymysli</a:t>
            </a:r>
            <a:r>
              <a:rPr lang="cs-CZ" sz="2700" b="1" dirty="0" smtClean="0"/>
              <a:t> nejméně </a:t>
            </a:r>
            <a:r>
              <a:rPr lang="cs-CZ" sz="2700" dirty="0" smtClean="0"/>
              <a:t>jeden příklad na </a:t>
            </a:r>
            <a:r>
              <a:rPr lang="cs-CZ" sz="2700" dirty="0" smtClean="0"/>
              <a:t>násobení.</a:t>
            </a:r>
            <a:endParaRPr lang="cs-CZ" sz="2700" dirty="0"/>
          </a:p>
        </p:txBody>
      </p:sp>
      <p:sp>
        <p:nvSpPr>
          <p:cNvPr id="3" name="Elipsa 2"/>
          <p:cNvSpPr/>
          <p:nvPr/>
        </p:nvSpPr>
        <p:spPr>
          <a:xfrm>
            <a:off x="539552" y="1772816"/>
            <a:ext cx="792088" cy="504056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0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4" name="Elipsa 3"/>
          <p:cNvSpPr/>
          <p:nvPr/>
        </p:nvSpPr>
        <p:spPr>
          <a:xfrm>
            <a:off x="4211960" y="1772816"/>
            <a:ext cx="792088" cy="504056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4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2987824" y="1772816"/>
            <a:ext cx="792088" cy="504056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3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1763688" y="1772816"/>
            <a:ext cx="792088" cy="504056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2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5364088" y="1772816"/>
            <a:ext cx="792088" cy="504056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5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9" name="Elipsa 8"/>
          <p:cNvSpPr/>
          <p:nvPr/>
        </p:nvSpPr>
        <p:spPr>
          <a:xfrm>
            <a:off x="1835696" y="4437112"/>
            <a:ext cx="792088" cy="504056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21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0" name="Elipsa 9"/>
          <p:cNvSpPr/>
          <p:nvPr/>
        </p:nvSpPr>
        <p:spPr>
          <a:xfrm>
            <a:off x="7524328" y="1772816"/>
            <a:ext cx="792088" cy="504056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8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1" name="Elipsa 10"/>
          <p:cNvSpPr/>
          <p:nvPr/>
        </p:nvSpPr>
        <p:spPr>
          <a:xfrm>
            <a:off x="6444208" y="1772816"/>
            <a:ext cx="792088" cy="504056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6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467544" y="2996952"/>
            <a:ext cx="792088" cy="504056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9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3" name="Elipsa 12"/>
          <p:cNvSpPr/>
          <p:nvPr/>
        </p:nvSpPr>
        <p:spPr>
          <a:xfrm>
            <a:off x="1763688" y="2996952"/>
            <a:ext cx="792088" cy="504056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10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4" name="Elipsa 13"/>
          <p:cNvSpPr/>
          <p:nvPr/>
        </p:nvSpPr>
        <p:spPr>
          <a:xfrm>
            <a:off x="2987824" y="2996952"/>
            <a:ext cx="792088" cy="504056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1</a:t>
            </a:r>
            <a:r>
              <a:rPr lang="cs-CZ" sz="2400" dirty="0" smtClean="0">
                <a:solidFill>
                  <a:schemeClr val="tx1"/>
                </a:solidFill>
              </a:rPr>
              <a:t>2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5" name="Elipsa 14"/>
          <p:cNvSpPr/>
          <p:nvPr/>
        </p:nvSpPr>
        <p:spPr>
          <a:xfrm>
            <a:off x="4211960" y="2996952"/>
            <a:ext cx="792088" cy="504056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14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6" name="Elipsa 15"/>
          <p:cNvSpPr/>
          <p:nvPr/>
        </p:nvSpPr>
        <p:spPr>
          <a:xfrm>
            <a:off x="5436096" y="2996952"/>
            <a:ext cx="792088" cy="504056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15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7" name="Elipsa 16"/>
          <p:cNvSpPr/>
          <p:nvPr/>
        </p:nvSpPr>
        <p:spPr>
          <a:xfrm>
            <a:off x="6516216" y="2996952"/>
            <a:ext cx="792088" cy="504056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16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8" name="Elipsa 17"/>
          <p:cNvSpPr/>
          <p:nvPr/>
        </p:nvSpPr>
        <p:spPr>
          <a:xfrm>
            <a:off x="7596336" y="2996952"/>
            <a:ext cx="792088" cy="504056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1</a:t>
            </a:r>
            <a:r>
              <a:rPr lang="cs-CZ" sz="2400" dirty="0" smtClean="0">
                <a:solidFill>
                  <a:schemeClr val="tx1"/>
                </a:solidFill>
              </a:rPr>
              <a:t>8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9" name="Elipsa 18"/>
          <p:cNvSpPr/>
          <p:nvPr/>
        </p:nvSpPr>
        <p:spPr>
          <a:xfrm>
            <a:off x="467544" y="4437112"/>
            <a:ext cx="792088" cy="504056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20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0" name="Elipsa 19"/>
          <p:cNvSpPr/>
          <p:nvPr/>
        </p:nvSpPr>
        <p:spPr>
          <a:xfrm>
            <a:off x="2987824" y="4437112"/>
            <a:ext cx="792088" cy="504056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24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1" name="Elipsa 20"/>
          <p:cNvSpPr/>
          <p:nvPr/>
        </p:nvSpPr>
        <p:spPr>
          <a:xfrm>
            <a:off x="4211960" y="4365104"/>
            <a:ext cx="792088" cy="504056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25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2" name="Elipsa 21"/>
          <p:cNvSpPr/>
          <p:nvPr/>
        </p:nvSpPr>
        <p:spPr>
          <a:xfrm>
            <a:off x="5508104" y="4365104"/>
            <a:ext cx="792088" cy="504056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27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3" name="Elipsa 22"/>
          <p:cNvSpPr/>
          <p:nvPr/>
        </p:nvSpPr>
        <p:spPr>
          <a:xfrm>
            <a:off x="6588224" y="4365104"/>
            <a:ext cx="792088" cy="504056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28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4" name="Elipsa 23"/>
          <p:cNvSpPr/>
          <p:nvPr/>
        </p:nvSpPr>
        <p:spPr>
          <a:xfrm>
            <a:off x="7668344" y="4365104"/>
            <a:ext cx="792088" cy="504056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30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5" name="Elipsa 24"/>
          <p:cNvSpPr/>
          <p:nvPr/>
        </p:nvSpPr>
        <p:spPr>
          <a:xfrm>
            <a:off x="539552" y="5733256"/>
            <a:ext cx="792088" cy="504056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32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6" name="Elipsa 25"/>
          <p:cNvSpPr/>
          <p:nvPr/>
        </p:nvSpPr>
        <p:spPr>
          <a:xfrm>
            <a:off x="1907704" y="5733256"/>
            <a:ext cx="792088" cy="504056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35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7" name="Elipsa 26"/>
          <p:cNvSpPr/>
          <p:nvPr/>
        </p:nvSpPr>
        <p:spPr>
          <a:xfrm>
            <a:off x="3131840" y="5733256"/>
            <a:ext cx="792088" cy="504056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36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8" name="Elipsa 27"/>
          <p:cNvSpPr/>
          <p:nvPr/>
        </p:nvSpPr>
        <p:spPr>
          <a:xfrm>
            <a:off x="4283968" y="5733256"/>
            <a:ext cx="792088" cy="504056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40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9" name="Elipsa 28"/>
          <p:cNvSpPr/>
          <p:nvPr/>
        </p:nvSpPr>
        <p:spPr>
          <a:xfrm>
            <a:off x="5580112" y="5733256"/>
            <a:ext cx="792088" cy="504056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45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0" name="Elipsa 29"/>
          <p:cNvSpPr/>
          <p:nvPr/>
        </p:nvSpPr>
        <p:spPr>
          <a:xfrm>
            <a:off x="6732240" y="5733256"/>
            <a:ext cx="792088" cy="504056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50</a:t>
            </a:r>
            <a:endParaRPr lang="cs-CZ" sz="2400" dirty="0">
              <a:solidFill>
                <a:schemeClr val="tx1"/>
              </a:solidFill>
            </a:endParaRPr>
          </a:p>
        </p:txBody>
      </p:sp>
      <p:cxnSp>
        <p:nvCxnSpPr>
          <p:cNvPr id="32" name="Přímá spojovací čára 31"/>
          <p:cNvCxnSpPr/>
          <p:nvPr/>
        </p:nvCxnSpPr>
        <p:spPr>
          <a:xfrm>
            <a:off x="395536" y="2780928"/>
            <a:ext cx="7992888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3" name="Přímá spojovací čára 32"/>
          <p:cNvCxnSpPr/>
          <p:nvPr/>
        </p:nvCxnSpPr>
        <p:spPr>
          <a:xfrm>
            <a:off x="467544" y="4293096"/>
            <a:ext cx="7992888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4" name="Přímá spojovací čára 33"/>
          <p:cNvCxnSpPr/>
          <p:nvPr/>
        </p:nvCxnSpPr>
        <p:spPr>
          <a:xfrm>
            <a:off x="395536" y="5589240"/>
            <a:ext cx="7992888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5" name="Přímá spojovací čára 34"/>
          <p:cNvCxnSpPr/>
          <p:nvPr/>
        </p:nvCxnSpPr>
        <p:spPr>
          <a:xfrm>
            <a:off x="395536" y="6669360"/>
            <a:ext cx="7992888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ransition>
    <p:wipe dir="u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Přiřazuj k sobě příklady, které mají stejný výsledek.</a:t>
            </a:r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683568" y="4653136"/>
            <a:ext cx="936104" cy="432048"/>
          </a:xfrm>
          <a:prstGeom prst="round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3.4</a:t>
            </a:r>
            <a:endParaRPr lang="cs-CZ" sz="2400" dirty="0"/>
          </a:p>
        </p:txBody>
      </p:sp>
      <p:sp>
        <p:nvSpPr>
          <p:cNvPr id="8" name="Zaoblený obdélník 7"/>
          <p:cNvSpPr/>
          <p:nvPr/>
        </p:nvSpPr>
        <p:spPr>
          <a:xfrm>
            <a:off x="2771800" y="2780928"/>
            <a:ext cx="936104" cy="432048"/>
          </a:xfrm>
          <a:prstGeom prst="round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6.2</a:t>
            </a:r>
            <a:endParaRPr lang="cs-CZ" sz="2400" dirty="0"/>
          </a:p>
        </p:txBody>
      </p:sp>
      <p:sp>
        <p:nvSpPr>
          <p:cNvPr id="9" name="Zaoblený obdélník 8"/>
          <p:cNvSpPr/>
          <p:nvPr/>
        </p:nvSpPr>
        <p:spPr>
          <a:xfrm>
            <a:off x="683568" y="3356992"/>
            <a:ext cx="936104" cy="432048"/>
          </a:xfrm>
          <a:prstGeom prst="round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9.2</a:t>
            </a:r>
            <a:endParaRPr lang="cs-CZ" sz="2400" dirty="0"/>
          </a:p>
        </p:txBody>
      </p:sp>
      <p:sp>
        <p:nvSpPr>
          <p:cNvPr id="10" name="Zaoblený obdélník 9"/>
          <p:cNvSpPr/>
          <p:nvPr/>
        </p:nvSpPr>
        <p:spPr>
          <a:xfrm>
            <a:off x="2771800" y="5301208"/>
            <a:ext cx="936104" cy="432048"/>
          </a:xfrm>
          <a:prstGeom prst="round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6.3</a:t>
            </a:r>
            <a:endParaRPr lang="cs-CZ" sz="2400" dirty="0"/>
          </a:p>
        </p:txBody>
      </p:sp>
      <p:sp>
        <p:nvSpPr>
          <p:cNvPr id="11" name="Zaoblený obdélník 10"/>
          <p:cNvSpPr/>
          <p:nvPr/>
        </p:nvSpPr>
        <p:spPr>
          <a:xfrm>
            <a:off x="683568" y="5301208"/>
            <a:ext cx="936104" cy="432048"/>
          </a:xfrm>
          <a:prstGeom prst="round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10.2</a:t>
            </a:r>
            <a:endParaRPr lang="cs-CZ" sz="2400" dirty="0"/>
          </a:p>
        </p:txBody>
      </p:sp>
      <p:sp>
        <p:nvSpPr>
          <p:cNvPr id="12" name="Zaoblený obdélník 11"/>
          <p:cNvSpPr/>
          <p:nvPr/>
        </p:nvSpPr>
        <p:spPr>
          <a:xfrm>
            <a:off x="2771800" y="4653136"/>
            <a:ext cx="936104" cy="432048"/>
          </a:xfrm>
          <a:prstGeom prst="round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5.4</a:t>
            </a:r>
            <a:endParaRPr lang="cs-CZ" sz="2400" dirty="0"/>
          </a:p>
        </p:txBody>
      </p:sp>
      <p:sp>
        <p:nvSpPr>
          <p:cNvPr id="15" name="Zaoblený obdélník 14"/>
          <p:cNvSpPr/>
          <p:nvPr/>
        </p:nvSpPr>
        <p:spPr>
          <a:xfrm>
            <a:off x="683568" y="2060848"/>
            <a:ext cx="936104" cy="432048"/>
          </a:xfrm>
          <a:prstGeom prst="round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35:5</a:t>
            </a:r>
            <a:endParaRPr lang="cs-CZ" sz="2400" dirty="0"/>
          </a:p>
        </p:txBody>
      </p:sp>
      <p:sp>
        <p:nvSpPr>
          <p:cNvPr id="16" name="Zaoblený obdélník 15"/>
          <p:cNvSpPr/>
          <p:nvPr/>
        </p:nvSpPr>
        <p:spPr>
          <a:xfrm>
            <a:off x="2771800" y="4077072"/>
            <a:ext cx="936104" cy="432048"/>
          </a:xfrm>
          <a:prstGeom prst="round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14:2</a:t>
            </a:r>
            <a:endParaRPr lang="cs-CZ" sz="2400" dirty="0"/>
          </a:p>
        </p:txBody>
      </p:sp>
      <p:sp>
        <p:nvSpPr>
          <p:cNvPr id="17" name="Zaoblený obdélník 16"/>
          <p:cNvSpPr/>
          <p:nvPr/>
        </p:nvSpPr>
        <p:spPr>
          <a:xfrm>
            <a:off x="2771800" y="2060848"/>
            <a:ext cx="936104" cy="432048"/>
          </a:xfrm>
          <a:prstGeom prst="round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6:3</a:t>
            </a:r>
            <a:endParaRPr lang="cs-CZ" sz="2400" dirty="0"/>
          </a:p>
        </p:txBody>
      </p:sp>
      <p:sp>
        <p:nvSpPr>
          <p:cNvPr id="18" name="Zaoblený obdélník 17"/>
          <p:cNvSpPr/>
          <p:nvPr/>
        </p:nvSpPr>
        <p:spPr>
          <a:xfrm>
            <a:off x="683568" y="4005064"/>
            <a:ext cx="936104" cy="432048"/>
          </a:xfrm>
          <a:prstGeom prst="round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8:4</a:t>
            </a:r>
            <a:endParaRPr lang="cs-CZ" sz="2400" dirty="0"/>
          </a:p>
        </p:txBody>
      </p:sp>
      <p:sp>
        <p:nvSpPr>
          <p:cNvPr id="19" name="Zaoblený obdélník 18"/>
          <p:cNvSpPr/>
          <p:nvPr/>
        </p:nvSpPr>
        <p:spPr>
          <a:xfrm>
            <a:off x="2771800" y="3429000"/>
            <a:ext cx="936104" cy="432048"/>
          </a:xfrm>
          <a:prstGeom prst="round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16:4</a:t>
            </a:r>
            <a:endParaRPr lang="cs-CZ" sz="2400" dirty="0"/>
          </a:p>
        </p:txBody>
      </p:sp>
      <p:sp>
        <p:nvSpPr>
          <p:cNvPr id="20" name="Zaoblený obdélník 19"/>
          <p:cNvSpPr/>
          <p:nvPr/>
        </p:nvSpPr>
        <p:spPr>
          <a:xfrm>
            <a:off x="683568" y="2708920"/>
            <a:ext cx="936104" cy="432048"/>
          </a:xfrm>
          <a:prstGeom prst="round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2.2</a:t>
            </a:r>
            <a:endParaRPr lang="cs-CZ" sz="2400" dirty="0"/>
          </a:p>
        </p:txBody>
      </p:sp>
      <p:sp>
        <p:nvSpPr>
          <p:cNvPr id="21" name="Zaoblený obdélník 20"/>
          <p:cNvSpPr/>
          <p:nvPr/>
        </p:nvSpPr>
        <p:spPr>
          <a:xfrm>
            <a:off x="5004048" y="4725144"/>
            <a:ext cx="936104" cy="432048"/>
          </a:xfrm>
          <a:prstGeom prst="roundRect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8.3</a:t>
            </a:r>
            <a:endParaRPr lang="cs-CZ" sz="2400" dirty="0"/>
          </a:p>
        </p:txBody>
      </p:sp>
      <p:sp>
        <p:nvSpPr>
          <p:cNvPr id="22" name="Zaoblený obdélník 21"/>
          <p:cNvSpPr/>
          <p:nvPr/>
        </p:nvSpPr>
        <p:spPr>
          <a:xfrm>
            <a:off x="7092280" y="2852936"/>
            <a:ext cx="936104" cy="432048"/>
          </a:xfrm>
          <a:prstGeom prst="roundRect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5:5</a:t>
            </a:r>
            <a:endParaRPr lang="cs-CZ" sz="2400" dirty="0"/>
          </a:p>
        </p:txBody>
      </p:sp>
      <p:sp>
        <p:nvSpPr>
          <p:cNvPr id="23" name="Zaoblený obdélník 22"/>
          <p:cNvSpPr/>
          <p:nvPr/>
        </p:nvSpPr>
        <p:spPr>
          <a:xfrm>
            <a:off x="5004048" y="3429000"/>
            <a:ext cx="936104" cy="432048"/>
          </a:xfrm>
          <a:prstGeom prst="roundRect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20:4</a:t>
            </a:r>
            <a:endParaRPr lang="cs-CZ" sz="2400" dirty="0"/>
          </a:p>
        </p:txBody>
      </p:sp>
      <p:sp>
        <p:nvSpPr>
          <p:cNvPr id="24" name="Zaoblený obdélník 23"/>
          <p:cNvSpPr/>
          <p:nvPr/>
        </p:nvSpPr>
        <p:spPr>
          <a:xfrm>
            <a:off x="7092280" y="5373216"/>
            <a:ext cx="936104" cy="432048"/>
          </a:xfrm>
          <a:prstGeom prst="roundRect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15:3</a:t>
            </a:r>
            <a:endParaRPr lang="cs-CZ" sz="2400" dirty="0"/>
          </a:p>
        </p:txBody>
      </p:sp>
      <p:sp>
        <p:nvSpPr>
          <p:cNvPr id="25" name="Zaoblený obdélník 24"/>
          <p:cNvSpPr/>
          <p:nvPr/>
        </p:nvSpPr>
        <p:spPr>
          <a:xfrm>
            <a:off x="5004048" y="5373216"/>
            <a:ext cx="936104" cy="432048"/>
          </a:xfrm>
          <a:prstGeom prst="roundRect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3:3</a:t>
            </a:r>
            <a:endParaRPr lang="cs-CZ" sz="2400" dirty="0"/>
          </a:p>
        </p:txBody>
      </p:sp>
      <p:sp>
        <p:nvSpPr>
          <p:cNvPr id="26" name="Zaoblený obdélník 25"/>
          <p:cNvSpPr/>
          <p:nvPr/>
        </p:nvSpPr>
        <p:spPr>
          <a:xfrm>
            <a:off x="7092280" y="4725144"/>
            <a:ext cx="936104" cy="432048"/>
          </a:xfrm>
          <a:prstGeom prst="roundRect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7.3</a:t>
            </a:r>
            <a:endParaRPr lang="cs-CZ" sz="2400" dirty="0"/>
          </a:p>
        </p:txBody>
      </p:sp>
      <p:sp>
        <p:nvSpPr>
          <p:cNvPr id="27" name="Zaoblený obdélník 26"/>
          <p:cNvSpPr/>
          <p:nvPr/>
        </p:nvSpPr>
        <p:spPr>
          <a:xfrm>
            <a:off x="5004048" y="2132856"/>
            <a:ext cx="936104" cy="432048"/>
          </a:xfrm>
          <a:prstGeom prst="roundRect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15:5</a:t>
            </a:r>
            <a:endParaRPr lang="cs-CZ" sz="2400" dirty="0"/>
          </a:p>
        </p:txBody>
      </p:sp>
      <p:sp>
        <p:nvSpPr>
          <p:cNvPr id="28" name="Zaoblený obdélník 27"/>
          <p:cNvSpPr/>
          <p:nvPr/>
        </p:nvSpPr>
        <p:spPr>
          <a:xfrm>
            <a:off x="7092280" y="4149080"/>
            <a:ext cx="936104" cy="432048"/>
          </a:xfrm>
          <a:prstGeom prst="roundRect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4.4</a:t>
            </a:r>
            <a:endParaRPr lang="cs-CZ" sz="2400" dirty="0"/>
          </a:p>
        </p:txBody>
      </p:sp>
      <p:sp>
        <p:nvSpPr>
          <p:cNvPr id="29" name="Zaoblený obdélník 28"/>
          <p:cNvSpPr/>
          <p:nvPr/>
        </p:nvSpPr>
        <p:spPr>
          <a:xfrm>
            <a:off x="7092280" y="2132856"/>
            <a:ext cx="936104" cy="432048"/>
          </a:xfrm>
          <a:prstGeom prst="roundRect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6.4</a:t>
            </a:r>
            <a:endParaRPr lang="cs-CZ" sz="2400" dirty="0"/>
          </a:p>
        </p:txBody>
      </p:sp>
      <p:sp>
        <p:nvSpPr>
          <p:cNvPr id="30" name="Zaoblený obdélník 29"/>
          <p:cNvSpPr/>
          <p:nvPr/>
        </p:nvSpPr>
        <p:spPr>
          <a:xfrm>
            <a:off x="5004048" y="4077072"/>
            <a:ext cx="936104" cy="432048"/>
          </a:xfrm>
          <a:prstGeom prst="roundRect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3.7</a:t>
            </a:r>
            <a:endParaRPr lang="cs-CZ" sz="2400" dirty="0"/>
          </a:p>
        </p:txBody>
      </p:sp>
      <p:sp>
        <p:nvSpPr>
          <p:cNvPr id="31" name="Zaoblený obdélník 30"/>
          <p:cNvSpPr/>
          <p:nvPr/>
        </p:nvSpPr>
        <p:spPr>
          <a:xfrm>
            <a:off x="7092280" y="3501008"/>
            <a:ext cx="936104" cy="432048"/>
          </a:xfrm>
          <a:prstGeom prst="roundRect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12:4</a:t>
            </a:r>
            <a:endParaRPr lang="cs-CZ" sz="2400" dirty="0"/>
          </a:p>
        </p:txBody>
      </p:sp>
      <p:sp>
        <p:nvSpPr>
          <p:cNvPr id="32" name="Zaoblený obdélník 31"/>
          <p:cNvSpPr/>
          <p:nvPr/>
        </p:nvSpPr>
        <p:spPr>
          <a:xfrm>
            <a:off x="5004048" y="2780928"/>
            <a:ext cx="936104" cy="432048"/>
          </a:xfrm>
          <a:prstGeom prst="roundRect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8.2</a:t>
            </a:r>
            <a:endParaRPr lang="cs-CZ" sz="2400" dirty="0"/>
          </a:p>
        </p:txBody>
      </p:sp>
    </p:spTree>
  </p:cSld>
  <p:clrMapOvr>
    <a:masterClrMapping/>
  </p:clrMapOvr>
  <p:transition>
    <p:wipe dir="u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Doplň čísla do tabulky, poslední tabulku zkus navrhnout sám.</a:t>
            </a:r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971600" y="1628800"/>
          <a:ext cx="2831975" cy="22860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566395"/>
                <a:gridCol w="566395"/>
                <a:gridCol w="566395"/>
                <a:gridCol w="566395"/>
                <a:gridCol w="566395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5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.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3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=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6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.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=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24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.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2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=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14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.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5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=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3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.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=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12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5148064" y="1628800"/>
          <a:ext cx="2831975" cy="22860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566395"/>
                <a:gridCol w="566395"/>
                <a:gridCol w="566395"/>
                <a:gridCol w="566395"/>
                <a:gridCol w="566395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12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: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2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=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35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: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=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7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: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4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=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5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20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: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=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10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: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3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=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3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971600" y="4149080"/>
          <a:ext cx="2831975" cy="22860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566395"/>
                <a:gridCol w="566395"/>
                <a:gridCol w="566395"/>
                <a:gridCol w="566395"/>
                <a:gridCol w="566395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8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.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=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40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15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: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=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.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3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=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21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: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2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=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8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16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: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=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4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5148064" y="4149080"/>
          <a:ext cx="2831975" cy="22860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566395"/>
                <a:gridCol w="566395"/>
                <a:gridCol w="566395"/>
                <a:gridCol w="566395"/>
                <a:gridCol w="566395"/>
              </a:tblGrid>
              <a:tr h="370840"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wipe dir="u"/>
  </p:transition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1562</TotalTime>
  <Words>351</Words>
  <Application>Microsoft Office PowerPoint</Application>
  <PresentationFormat>Předvádění na obrazovce (4:3)</PresentationFormat>
  <Paragraphs>154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Snímek 1</vt:lpstr>
      <vt:lpstr>Anotace</vt:lpstr>
      <vt:lpstr>Vybarvi příklady podle zadání. Výsledek 2 červeně, 3 modře,  4 zeleně, 5 žlutě, 6 hnědě a 7 fialově.</vt:lpstr>
      <vt:lpstr>Kroužkuj základní násobky 2, 3, 4 a 5. Ke každému číslu  vymysli nejméně jeden příklad na násobení.</vt:lpstr>
      <vt:lpstr>Přiřazuj k sobě příklady, které mají stejný výsledek.</vt:lpstr>
      <vt:lpstr>Doplň čísla do tabulky, poslední tabulku zkus navrhnout sám.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Švehlovi</cp:lastModifiedBy>
  <cp:revision>190</cp:revision>
  <dcterms:created xsi:type="dcterms:W3CDTF">2011-08-21T15:31:45Z</dcterms:created>
  <dcterms:modified xsi:type="dcterms:W3CDTF">2012-03-05T18:20:42Z</dcterms:modified>
</cp:coreProperties>
</file>