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</a:t>
          </a:r>
          <a:r>
            <a:rPr lang="cs-CZ" sz="2000" dirty="0" err="1" smtClean="0"/>
            <a:t>r.o</a:t>
          </a:r>
          <a:r>
            <a:rPr lang="cs-CZ" sz="2000" dirty="0" smtClean="0"/>
            <a:t>,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553E1B-F97E-40AF-A909-B3CE9F8E300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EFFF6C-5BC9-4FFA-A434-265633A65C49}" type="presOf" srcId="{B651F6E3-6281-48DB-9319-2AEAFDAE7572}" destId="{619D679B-A015-4ECF-8348-D1034C574F40}" srcOrd="0" destOrd="0" presId="urn:microsoft.com/office/officeart/2005/8/layout/target3"/>
    <dgm:cxn modelId="{2683F776-7567-4927-8D5C-7292587BF86F}" type="presOf" srcId="{D1D4F407-5343-4D3F-B5B9-D407B03CAEB4}" destId="{AED2198E-93D5-4001-81B4-73124B309672}" srcOrd="1" destOrd="0" presId="urn:microsoft.com/office/officeart/2005/8/layout/target3"/>
    <dgm:cxn modelId="{57C5ED0D-4A10-42F3-89B3-91B25636B45D}" type="presOf" srcId="{4C35D32F-0EAB-4CD7-82EE-45574DC2A586}" destId="{8BEBB6EC-1DAA-4CAC-8A25-BC0FCBD5DBD5}" srcOrd="0" destOrd="0" presId="urn:microsoft.com/office/officeart/2005/8/layout/target3"/>
    <dgm:cxn modelId="{E68FF003-3FFD-4E78-A30A-9F6A70F661C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D0A401-219A-40F6-A39D-073884971F97}" type="presOf" srcId="{D8197B8C-B260-4A16-BDF4-0947B075E274}" destId="{25B08C86-7E15-44DC-BE7F-FFB55DD49D12}" srcOrd="0" destOrd="0" presId="urn:microsoft.com/office/officeart/2005/8/layout/target3"/>
    <dgm:cxn modelId="{D7A1DEFE-FC13-4D9F-8FA6-FF3718887CAA}" type="presOf" srcId="{B651F6E3-6281-48DB-9319-2AEAFDAE7572}" destId="{6BB5E863-4638-4E1D-BFDE-399D028AC4ED}" srcOrd="1" destOrd="0" presId="urn:microsoft.com/office/officeart/2005/8/layout/target3"/>
    <dgm:cxn modelId="{C18E10AC-5E19-41E4-9293-A25C36BBB14D}" type="presOf" srcId="{757F3AB3-0718-4624-B441-E567A8F0AB56}" destId="{333A1088-737F-45CB-B68E-254E46348037}" srcOrd="0" destOrd="0" presId="urn:microsoft.com/office/officeart/2005/8/layout/target3"/>
    <dgm:cxn modelId="{33CBFAAC-C6E5-4F4E-BFCA-403979215119}" type="presOf" srcId="{D1D4F407-5343-4D3F-B5B9-D407B03CAEB4}" destId="{D005CE8C-CC26-4C3E-AC11-E15060ECD759}" srcOrd="0" destOrd="0" presId="urn:microsoft.com/office/officeart/2005/8/layout/target3"/>
    <dgm:cxn modelId="{EF7B77BA-50AA-4F9A-983C-9F248997173A}" type="presOf" srcId="{D1B46980-6531-4606-95E6-44980827E919}" destId="{6140AFEC-043D-4C43-A2F9-D0F5331DF3A3}" srcOrd="0" destOrd="0" presId="urn:microsoft.com/office/officeart/2005/8/layout/target3"/>
    <dgm:cxn modelId="{4350E2BB-13EC-4F40-864B-A04D48C688B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AF25BDB-EAE2-45F1-B277-259D6DE50D48}" type="presParOf" srcId="{333A1088-737F-45CB-B68E-254E46348037}" destId="{F5ABB229-8D3B-4694-996A-96F23CF14429}" srcOrd="0" destOrd="0" presId="urn:microsoft.com/office/officeart/2005/8/layout/target3"/>
    <dgm:cxn modelId="{9A94A7CA-A4FB-4888-9C2F-9F2FABEE8A63}" type="presParOf" srcId="{333A1088-737F-45CB-B68E-254E46348037}" destId="{F41139FD-01EE-4571-8B17-4FB00FC51163}" srcOrd="1" destOrd="0" presId="urn:microsoft.com/office/officeart/2005/8/layout/target3"/>
    <dgm:cxn modelId="{19C755B0-FD4C-4C44-B7EF-08D10BD9E714}" type="presParOf" srcId="{333A1088-737F-45CB-B68E-254E46348037}" destId="{D005CE8C-CC26-4C3E-AC11-E15060ECD759}" srcOrd="2" destOrd="0" presId="urn:microsoft.com/office/officeart/2005/8/layout/target3"/>
    <dgm:cxn modelId="{1CFA4ABE-B3FD-45E6-8EE7-35357B7BE55A}" type="presParOf" srcId="{333A1088-737F-45CB-B68E-254E46348037}" destId="{2C702D82-9B77-49B7-9568-BB8EB47C3372}" srcOrd="3" destOrd="0" presId="urn:microsoft.com/office/officeart/2005/8/layout/target3"/>
    <dgm:cxn modelId="{C0747402-52CE-4521-8D1A-6601783072A3}" type="presParOf" srcId="{333A1088-737F-45CB-B68E-254E46348037}" destId="{A52A0455-90FF-4808-ABD0-F02540D31D5A}" srcOrd="4" destOrd="0" presId="urn:microsoft.com/office/officeart/2005/8/layout/target3"/>
    <dgm:cxn modelId="{6D38A6EA-F938-4106-A0C5-191D6164BA26}" type="presParOf" srcId="{333A1088-737F-45CB-B68E-254E46348037}" destId="{6140AFEC-043D-4C43-A2F9-D0F5331DF3A3}" srcOrd="5" destOrd="0" presId="urn:microsoft.com/office/officeart/2005/8/layout/target3"/>
    <dgm:cxn modelId="{D7188123-5ED2-43D2-96F9-F3D585D0C9B8}" type="presParOf" srcId="{333A1088-737F-45CB-B68E-254E46348037}" destId="{9358AC05-5D7D-4327-9F80-1AD486AEA664}" srcOrd="6" destOrd="0" presId="urn:microsoft.com/office/officeart/2005/8/layout/target3"/>
    <dgm:cxn modelId="{0925F235-2A57-4634-BD9E-8749EE7E1F28}" type="presParOf" srcId="{333A1088-737F-45CB-B68E-254E46348037}" destId="{313FC574-E1CD-4FB4-B054-0B805CE0447D}" srcOrd="7" destOrd="0" presId="urn:microsoft.com/office/officeart/2005/8/layout/target3"/>
    <dgm:cxn modelId="{8C15B18C-7B87-436C-A5B8-11CBC9637DF0}" type="presParOf" srcId="{333A1088-737F-45CB-B68E-254E46348037}" destId="{619D679B-A015-4ECF-8348-D1034C574F40}" srcOrd="8" destOrd="0" presId="urn:microsoft.com/office/officeart/2005/8/layout/target3"/>
    <dgm:cxn modelId="{01BB90A7-CCC7-4D2C-8B65-584F0BEF22A7}" type="presParOf" srcId="{333A1088-737F-45CB-B68E-254E46348037}" destId="{322283A8-4A27-4CDA-BAE3-F381106A9174}" srcOrd="9" destOrd="0" presId="urn:microsoft.com/office/officeart/2005/8/layout/target3"/>
    <dgm:cxn modelId="{2F90EF30-0B00-4212-B7E2-9909D81F043E}" type="presParOf" srcId="{333A1088-737F-45CB-B68E-254E46348037}" destId="{FFC9F71D-1B4F-4AD9-A4A6-86ADEFC8AF5C}" srcOrd="10" destOrd="0" presId="urn:microsoft.com/office/officeart/2005/8/layout/target3"/>
    <dgm:cxn modelId="{F024BF7C-63E8-42C6-B4C8-E7F0E7A568FD}" type="presParOf" srcId="{333A1088-737F-45CB-B68E-254E46348037}" destId="{25B08C86-7E15-44DC-BE7F-FFB55DD49D12}" srcOrd="11" destOrd="0" presId="urn:microsoft.com/office/officeart/2005/8/layout/target3"/>
    <dgm:cxn modelId="{C1482B28-DABF-4CEF-8398-A5676F8CC1D6}" type="presParOf" srcId="{333A1088-737F-45CB-B68E-254E46348037}" destId="{76644BE8-9D7C-4C09-B250-3D10AF48CBB7}" srcOrd="12" destOrd="0" presId="urn:microsoft.com/office/officeart/2005/8/layout/target3"/>
    <dgm:cxn modelId="{C346082E-EE43-4F6B-862F-18F34A9ECF06}" type="presParOf" srcId="{333A1088-737F-45CB-B68E-254E46348037}" destId="{EE85B701-7295-41C0-BA7A-34D3756A2AE6}" srcOrd="13" destOrd="0" presId="urn:microsoft.com/office/officeart/2005/8/layout/target3"/>
    <dgm:cxn modelId="{BE44533A-FB4D-4192-B972-3A8BDDC0075E}" type="presParOf" srcId="{333A1088-737F-45CB-B68E-254E46348037}" destId="{8BEBB6EC-1DAA-4CAC-8A25-BC0FCBD5DBD5}" srcOrd="14" destOrd="0" presId="urn:microsoft.com/office/officeart/2005/8/layout/target3"/>
    <dgm:cxn modelId="{D1DFD9B6-4C97-4522-85EC-1F92B9558E9E}" type="presParOf" srcId="{333A1088-737F-45CB-B68E-254E46348037}" destId="{AED2198E-93D5-4001-81B4-73124B309672}" srcOrd="15" destOrd="0" presId="urn:microsoft.com/office/officeart/2005/8/layout/target3"/>
    <dgm:cxn modelId="{F9FFD72B-9704-4B86-AD09-C633F0D648E8}" type="presParOf" srcId="{333A1088-737F-45CB-B68E-254E46348037}" destId="{2BE915AB-18AA-4053-B92C-3BFC9ED204BB}" srcOrd="16" destOrd="0" presId="urn:microsoft.com/office/officeart/2005/8/layout/target3"/>
    <dgm:cxn modelId="{9E61D954-4742-4E12-8149-92A7D06EEAC0}" type="presParOf" srcId="{333A1088-737F-45CB-B68E-254E46348037}" destId="{6BB5E863-4638-4E1D-BFDE-399D028AC4ED}" srcOrd="17" destOrd="0" presId="urn:microsoft.com/office/officeart/2005/8/layout/target3"/>
    <dgm:cxn modelId="{CEA25177-173E-46DD-BF22-0F6623489206}" type="presParOf" srcId="{333A1088-737F-45CB-B68E-254E46348037}" destId="{5A5FFA88-C948-4069-8E93-59FA12366E83}" srcOrd="18" destOrd="0" presId="urn:microsoft.com/office/officeart/2005/8/layout/target3"/>
    <dgm:cxn modelId="{2040338D-4E51-42FE-AB76-D9806CC37B93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</a:t>
          </a:r>
          <a:r>
            <a:rPr lang="cs-CZ" sz="2000" kern="1200" dirty="0" err="1" smtClean="0"/>
            <a:t>r.o</a:t>
          </a:r>
          <a:r>
            <a:rPr lang="cs-CZ" sz="2000" kern="1200" dirty="0" smtClean="0"/>
            <a:t>, Orlová Lutyně</a:t>
          </a:r>
          <a:endParaRPr lang="cs-CZ" sz="20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576578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8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Disková pole RAID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Větší počet fyzických disků se nám jeví jako jeden disk logický.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Tímto zapojením zvyšujeme nejen kapacitu ale i bezpečnost uložených dat (redudance).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Hardwarový RAID – speciální řadič, drahé a rychlé </a:t>
            </a:r>
          </a:p>
          <a:p>
            <a:pPr>
              <a:buNone/>
            </a:pPr>
            <a:r>
              <a:rPr lang="cs-CZ" dirty="0" smtClean="0"/>
              <a:t>Softwarový RAID – řeší OS, levné ale pomalé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RAID 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 redudantní!</a:t>
            </a:r>
          </a:p>
          <a:p>
            <a:pPr>
              <a:buNone/>
            </a:pPr>
            <a:r>
              <a:rPr lang="cs-CZ" dirty="0" smtClean="0"/>
              <a:t>RAID 0 = prokládání dat (min. 2 disky)</a:t>
            </a:r>
          </a:p>
          <a:p>
            <a:pPr>
              <a:buNone/>
            </a:pPr>
            <a:r>
              <a:rPr lang="cs-CZ" dirty="0" smtClean="0"/>
              <a:t>Data jsou rozděleny na části a ty jsou zapisovány na oba disky. Zvyšujeme tím rychlost diskového pole, ale při poruše jednoho disku ztrácíme celé pole.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365104"/>
            <a:ext cx="360997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RAID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RAID 1 = zrcadlení disků (min. 2 disky)</a:t>
            </a:r>
          </a:p>
          <a:p>
            <a:pPr>
              <a:buNone/>
            </a:pPr>
            <a:r>
              <a:rPr lang="cs-CZ" dirty="0" smtClean="0"/>
              <a:t>Na oba disky jsou zapisovány stejné data. Poloviční disková kapacita pole. Rychlé čtení ale pomalý zápis. Odolnost proti výpadku disku.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149080"/>
            <a:ext cx="35718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RAID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0728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RAID 5 = redudantní pole s paritou (min. 3 disky)</a:t>
            </a:r>
          </a:p>
          <a:p>
            <a:pPr>
              <a:buNone/>
            </a:pPr>
            <a:r>
              <a:rPr lang="cs-CZ" dirty="0" smtClean="0"/>
              <a:t>Data se zapisují postupně a prokládáme paritu. Ztráta kapacity je pouze n-1, je rychlejší čtení ale pomalý zápis. Odolnost proti výpadku disku = dopočet z parity.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149080"/>
            <a:ext cx="43243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RAID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RAID 10 = zrcadlení a prokládání (min. 4 disky)</a:t>
            </a:r>
          </a:p>
          <a:p>
            <a:pPr>
              <a:buNone/>
            </a:pPr>
            <a:r>
              <a:rPr lang="cs-CZ" dirty="0" smtClean="0"/>
              <a:t>Poloviční disková kapacita. Nejbezpečnější a nejrychlejší diskové pole.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73016"/>
            <a:ext cx="4572000" cy="2196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3833" y="3501007"/>
            <a:ext cx="4490167" cy="237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Hot-spare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Pro zajištění nepřetržitého provozu diskového pole i při výpadku disku.</a:t>
            </a:r>
          </a:p>
          <a:p>
            <a:pPr>
              <a:buNone/>
            </a:pPr>
            <a:r>
              <a:rPr lang="cs-CZ" dirty="0" smtClean="0"/>
              <a:t>Pole obsahuje disk navíc, kdy v případě výpadku je automaticky aktivován. </a:t>
            </a:r>
          </a:p>
          <a:p>
            <a:pPr>
              <a:buNone/>
            </a:pPr>
            <a:r>
              <a:rPr lang="cs-CZ" dirty="0" smtClean="0"/>
              <a:t>Zaujme roli vadného disku a jsou na nej dopočítána data, které disk obsahoval.</a:t>
            </a:r>
          </a:p>
          <a:p>
            <a:pPr>
              <a:buNone/>
            </a:pPr>
            <a:r>
              <a:rPr lang="cs-CZ" dirty="0" smtClean="0"/>
              <a:t>Hot-spare disk může sdílet více polí.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ibm_stor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0"/>
            <a:ext cx="2830830" cy="6858000"/>
          </a:xfrm>
          <a:prstGeom prst="rect">
            <a:avLst/>
          </a:prstGeom>
        </p:spPr>
      </p:pic>
      <p:pic>
        <p:nvPicPr>
          <p:cNvPr id="8" name="Obrázek 7" descr="stor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04664"/>
            <a:ext cx="5569034" cy="2413248"/>
          </a:xfrm>
          <a:prstGeom prst="rect">
            <a:avLst/>
          </a:prstGeom>
        </p:spPr>
      </p:pic>
      <p:pic>
        <p:nvPicPr>
          <p:cNvPr id="9" name="Obrázek 8" descr="diskovepol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2924944"/>
            <a:ext cx="4763165" cy="36295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nas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332656"/>
            <a:ext cx="3333750" cy="2895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NAS = datové uložiště v síti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 připojeno do místní sítě LAN pomocí UTP kabelu. </a:t>
            </a:r>
          </a:p>
          <a:p>
            <a:pPr>
              <a:buNone/>
            </a:pPr>
            <a:r>
              <a:rPr lang="cs-CZ" dirty="0" smtClean="0"/>
              <a:t>Pracují na OS Unix a Linux (př: OpenMediaVault)</a:t>
            </a:r>
          </a:p>
          <a:p>
            <a:pPr>
              <a:buNone/>
            </a:pPr>
            <a:r>
              <a:rPr lang="cs-CZ" dirty="0" smtClean="0"/>
              <a:t>Přístup k datům pomocí protokolů NFS, FTP, SMB, AFP...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Datová síť oddělená od LAN, WAN...</a:t>
            </a:r>
          </a:p>
          <a:p>
            <a:pPr>
              <a:buNone/>
            </a:pPr>
            <a:r>
              <a:rPr lang="cs-CZ" dirty="0" smtClean="0"/>
              <a:t>Vysoké zabezpečení a konsolidace dat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Propojovací technologie:</a:t>
            </a:r>
          </a:p>
          <a:p>
            <a:pPr>
              <a:buNone/>
            </a:pPr>
            <a:r>
              <a:rPr lang="cs-CZ" b="1" dirty="0" smtClean="0"/>
              <a:t>FC – Fibre Channel (optické spojení)</a:t>
            </a:r>
          </a:p>
          <a:p>
            <a:pPr>
              <a:buNone/>
            </a:pPr>
            <a:r>
              <a:rPr lang="cs-CZ" dirty="0" smtClean="0"/>
              <a:t>Vysoká rychlost ale vysoká cena</a:t>
            </a:r>
          </a:p>
          <a:p>
            <a:pPr>
              <a:buNone/>
            </a:pPr>
            <a:r>
              <a:rPr lang="cs-CZ" b="1" dirty="0" smtClean="0"/>
              <a:t>iSCSI – aiskazi (GBethernet)</a:t>
            </a:r>
          </a:p>
          <a:p>
            <a:pPr>
              <a:buNone/>
            </a:pPr>
            <a:r>
              <a:rPr lang="cs-CZ" dirty="0" smtClean="0"/>
              <a:t>Podstatně levnější než FC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124744"/>
            <a:ext cx="4572001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24744"/>
            <a:ext cx="4572000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r>
              <a:rPr lang="en-US" sz="2400" dirty="0" smtClean="0"/>
              <a:t>[2]</a:t>
            </a:r>
            <a:r>
              <a:rPr lang="cs-CZ" sz="2400" dirty="0"/>
              <a:t> www.optimalizovane-it.cz</a:t>
            </a:r>
            <a:endParaRPr lang="cs-CZ" sz="2400" dirty="0" smtClean="0"/>
          </a:p>
          <a:p>
            <a:r>
              <a:rPr lang="en-US" sz="2400" dirty="0"/>
              <a:t>[</a:t>
            </a:r>
            <a:r>
              <a:rPr lang="cs-CZ" sz="2400" dirty="0"/>
              <a:t>3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/>
              <a:t>www.svetsiti.cz</a:t>
            </a:r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  <a:r>
              <a:rPr lang="cs-CZ" sz="2400" dirty="0" smtClean="0"/>
              <a:t>: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/>
              <a:t> www.storage.cz</a:t>
            </a:r>
          </a:p>
          <a:p>
            <a:r>
              <a:rPr lang="cs-CZ" sz="2400" dirty="0" smtClean="0"/>
              <a:t> </a:t>
            </a:r>
            <a:r>
              <a:rPr lang="en-US" sz="2400" dirty="0" smtClean="0"/>
              <a:t>[</a:t>
            </a:r>
            <a:r>
              <a:rPr lang="cs-CZ" sz="2400" dirty="0" smtClean="0"/>
              <a:t>5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 smtClean="0"/>
              <a:t>www.vahal.cz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3799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387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Disková pole RAID</vt:lpstr>
      <vt:lpstr>RAID 0</vt:lpstr>
      <vt:lpstr>RAID 1</vt:lpstr>
      <vt:lpstr>RAID 5</vt:lpstr>
      <vt:lpstr>RAID 10</vt:lpstr>
      <vt:lpstr>Hot-spare</vt:lpstr>
      <vt:lpstr>Prezentace aplikace PowerPoint</vt:lpstr>
      <vt:lpstr>NAS</vt:lpstr>
      <vt:lpstr>SAN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23</cp:revision>
  <dcterms:created xsi:type="dcterms:W3CDTF">2012-09-16T12:33:35Z</dcterms:created>
  <dcterms:modified xsi:type="dcterms:W3CDTF">2012-10-11T08:24:32Z</dcterms:modified>
</cp:coreProperties>
</file>