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B14462-6D3D-4857-8D89-F90C8714CD73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C0359-8D6F-43DE-92B1-424AE87E8D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01F59-554A-4D28-BC76-AA8C082EA2BA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2F141-5999-45AB-904E-B597C8B8B1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B80A2-3B9F-485A-9CF5-513D20091A38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1F90F-918D-4E56-8712-3B73743F95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3AD456-CCEF-48E4-A58E-4DAC8232AAD5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9E3FF-D099-443C-931E-874F25729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5725DD-7ACC-418D-983F-3741A84B57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81C56-A27F-4B59-AAD9-C7C432BAF55E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209311-7880-47C1-9C6F-1A1FDFB2DD34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AFFE7-2F5E-4377-A272-B73E01286A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BA1050-9C4D-4EB7-9D9C-BEE0409A76BD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8D0356-DB7D-4EDA-9C2F-25A6CA05F1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09954-CE52-4275-AB2C-C1156798BB2A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B2025-1323-4C75-9DD2-BF9564CE30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2C490-E18D-43BD-8D04-1FD63D46E1D7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CB012-52C7-4492-9494-7BB55C24C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02F19-0ACA-496D-9B06-6B17F872023F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103D1-8741-4AE1-BD63-F090467091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63B1FC-A2B7-4F85-B2EE-E444E8CD074E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5D15A-D642-4736-8EBE-78D1B55298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F6E80637-4A2E-47B7-92D1-71EB17D96AED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275B293-9F00-4630-9BF1-3A6DEF96EA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8" r:id="rId1"/>
    <p:sldLayoutId id="2147483887" r:id="rId2"/>
    <p:sldLayoutId id="2147483889" r:id="rId3"/>
    <p:sldLayoutId id="2147483886" r:id="rId4"/>
    <p:sldLayoutId id="2147483890" r:id="rId5"/>
    <p:sldLayoutId id="2147483885" r:id="rId6"/>
    <p:sldLayoutId id="2147483884" r:id="rId7"/>
    <p:sldLayoutId id="2147483891" r:id="rId8"/>
    <p:sldLayoutId id="2147483892" r:id="rId9"/>
    <p:sldLayoutId id="2147483883" r:id="rId10"/>
    <p:sldLayoutId id="214748388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63" y="1571625"/>
            <a:ext cx="8305800" cy="2928938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/>
              <a:t>Je strojní třískové obrábění jednobřitým nástrojem zvaným soustružnický nůž.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36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/>
              <a:t> Soustružením obvykle zhotovujeme součásti kruhového průřezu.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1643050"/>
            <a:ext cx="8305800" cy="92869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>Soustružení</a:t>
            </a:r>
            <a:br>
              <a:rPr lang="cs-CZ" sz="8000" smtClean="0"/>
            </a:br>
            <a:endParaRPr lang="cs-CZ" sz="800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88" y="5143500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63" y="857250"/>
            <a:ext cx="8001000" cy="4357688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36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600" b="1" dirty="0" smtClean="0"/>
              <a:t>Řezná rychlost</a:t>
            </a:r>
            <a:r>
              <a:rPr lang="cs-CZ" sz="3600" dirty="0" smtClean="0"/>
              <a:t> „v“ je v podstatě obvodová rychlost obrobku. Její velikost vypočítáme z rovnice: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1643050"/>
            <a:ext cx="8305800" cy="92869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/>
            </a:r>
            <a:br>
              <a:rPr lang="cs-CZ" sz="8000" smtClean="0"/>
            </a:br>
            <a:r>
              <a:rPr lang="cs-CZ" sz="6000" smtClean="0"/>
              <a:t>Řezná rychlost</a:t>
            </a:r>
            <a:r>
              <a:rPr lang="cs-CZ" sz="8000" smtClean="0"/>
              <a:t/>
            </a:r>
            <a:br>
              <a:rPr lang="cs-CZ" sz="8000" smtClean="0"/>
            </a:br>
            <a:endParaRPr lang="cs-CZ" sz="8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4000504"/>
            <a:ext cx="3050935" cy="22145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63" y="857250"/>
            <a:ext cx="8001000" cy="4357688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36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/>
              <a:t>Velikost podélného a příčného posuvu je dráha nože za jednu otáčku obrobku.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1643050"/>
            <a:ext cx="8305800" cy="92869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/>
            </a:r>
            <a:br>
              <a:rPr lang="cs-CZ" sz="8000" smtClean="0"/>
            </a:br>
            <a:endParaRPr lang="cs-CZ" sz="800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4000504"/>
            <a:ext cx="2705100" cy="190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8313" y="476250"/>
            <a:ext cx="8001000" cy="4357688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36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36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/>
              <a:t>Používané při soustružení nazýváme soustružnické nože.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36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smtClean="0"/>
              <a:t>Názvosloví soustružnického nože: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581128"/>
            <a:ext cx="3214710" cy="1788274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6" name="Obdélník 5"/>
          <p:cNvSpPr/>
          <p:nvPr/>
        </p:nvSpPr>
        <p:spPr>
          <a:xfrm>
            <a:off x="3348038" y="476250"/>
            <a:ext cx="2436812" cy="76993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Nástroje</a:t>
            </a:r>
            <a:endParaRPr lang="cs-CZ" sz="4400" dirty="0">
              <a:latin typeface="+mn-l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subTitle" idx="1"/>
          </p:nvPr>
        </p:nvSpPr>
        <p:spPr>
          <a:xfrm>
            <a:off x="500063" y="1214438"/>
            <a:ext cx="8431212" cy="4724400"/>
          </a:xfrm>
        </p:spPr>
        <p:txBody>
          <a:bodyPr anchor="ctr">
            <a:spAutoFit/>
          </a:bodyPr>
          <a:lstStyle/>
          <a:p>
            <a:pPr algn="l">
              <a:spcBef>
                <a:spcPct val="0"/>
              </a:spcBef>
              <a:buClrTx/>
              <a:buSzTx/>
              <a:buFontTx/>
              <a:buNone/>
            </a:pPr>
            <a:r>
              <a:rPr lang="cs-CZ" sz="3600" b="1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Dělíme je podle:</a:t>
            </a:r>
            <a:endParaRPr lang="cs-CZ" sz="3600" b="1" smtClean="0">
              <a:solidFill>
                <a:schemeClr val="tx1"/>
              </a:solidFill>
              <a:latin typeface="Arial" charset="0"/>
              <a:ea typeface="Calibri" pitchFamily="34" charset="0"/>
              <a:cs typeface="Arial" charset="0"/>
            </a:endParaRPr>
          </a:p>
          <a:p>
            <a:pPr algn="l" eaLnBrk="0" hangingPunct="0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cs-CZ" sz="360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3200" smtClean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materiálu </a:t>
            </a:r>
            <a:endParaRPr lang="cs-CZ" sz="320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l" eaLnBrk="0" hangingPunct="0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cs-CZ" sz="3200" smtClean="0">
                <a:solidFill>
                  <a:schemeClr val="tx1"/>
                </a:solidFill>
                <a:latin typeface="Times New Roman" pitchFamily="18" charset="0"/>
              </a:rPr>
              <a:t> tvaru a upnutí v nožovém držáku</a:t>
            </a:r>
          </a:p>
          <a:p>
            <a:pPr algn="l" eaLnBrk="0" hangingPunct="0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cs-CZ" sz="3200" smtClean="0">
                <a:solidFill>
                  <a:schemeClr val="tx1"/>
                </a:solidFill>
                <a:latin typeface="Times New Roman" pitchFamily="18" charset="0"/>
              </a:rPr>
              <a:t> radiální, tangenciální a kotoučové</a:t>
            </a:r>
          </a:p>
          <a:p>
            <a:pPr algn="l" eaLnBrk="0" hangingPunct="0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endParaRPr lang="cs-CZ" sz="3200" smtClean="0">
              <a:solidFill>
                <a:schemeClr val="tx1"/>
              </a:solidFill>
              <a:latin typeface="Times New Roman" pitchFamily="18" charset="0"/>
            </a:endParaRPr>
          </a:p>
          <a:p>
            <a:pPr algn="l" eaLnBrk="0" hangingPunct="0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cs-CZ" sz="3200" smtClean="0">
                <a:solidFill>
                  <a:schemeClr val="tx1"/>
                </a:solidFill>
                <a:latin typeface="Times New Roman" pitchFamily="18" charset="0"/>
              </a:rPr>
              <a:t> </a:t>
            </a:r>
            <a:r>
              <a:rPr lang="cs-CZ" sz="3200" smtClean="0"/>
              <a:t>směru posuvu – pravé, levé a souměrné</a:t>
            </a:r>
          </a:p>
          <a:p>
            <a:pPr algn="l" eaLnBrk="0" hangingPunct="0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cs-CZ" sz="3200" smtClean="0"/>
              <a:t> druhu obráběcího stroje – soustružnické, revolverové, automatové</a:t>
            </a:r>
          </a:p>
          <a:p>
            <a:pPr algn="l" eaLnBrk="0" hangingPunct="0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endParaRPr lang="cs-CZ" sz="320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32138" y="404813"/>
            <a:ext cx="2435225" cy="7699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Nástroje</a:t>
            </a:r>
            <a:endParaRPr lang="cs-CZ" sz="4400" dirty="0">
              <a:latin typeface="+mn-l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63" y="1428750"/>
            <a:ext cx="8001000" cy="4357688"/>
          </a:xfrm>
        </p:spPr>
        <p:txBody>
          <a:bodyPr/>
          <a:lstStyle/>
          <a:p>
            <a:pPr algn="l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600" dirty="0" smtClean="0"/>
              <a:t>způsobu obrábění – ubírací, zapichovací, upichovací, vyvrtávací a tvarové</a:t>
            </a: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endParaRPr lang="cs-CZ" sz="3600" dirty="0" smtClean="0"/>
          </a:p>
          <a:p>
            <a:pPr algn="l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600" dirty="0" smtClean="0"/>
              <a:t>charakteru obrábění – hrubovací, hladící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1643050"/>
            <a:ext cx="8305800" cy="92869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/>
            </a:r>
            <a:br>
              <a:rPr lang="cs-CZ" sz="8000" smtClean="0"/>
            </a:br>
            <a:r>
              <a:rPr lang="cs-CZ" sz="8000" smtClean="0"/>
              <a:t> </a:t>
            </a:r>
            <a:endParaRPr lang="cs-CZ" sz="8000"/>
          </a:p>
        </p:txBody>
      </p:sp>
      <p:sp>
        <p:nvSpPr>
          <p:cNvPr id="4" name="Obdélník 3"/>
          <p:cNvSpPr/>
          <p:nvPr/>
        </p:nvSpPr>
        <p:spPr>
          <a:xfrm>
            <a:off x="3132138" y="476250"/>
            <a:ext cx="2435225" cy="79216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Nástroje</a:t>
            </a:r>
            <a:endParaRPr lang="cs-CZ" sz="4400" dirty="0">
              <a:latin typeface="+mn-l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63" y="1428750"/>
            <a:ext cx="8001000" cy="4357688"/>
          </a:xfrm>
        </p:spPr>
        <p:txBody>
          <a:bodyPr/>
          <a:lstStyle/>
          <a:p>
            <a:pPr algn="l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600" dirty="0" smtClean="0"/>
              <a:t>Obrázky soustružnických nožů: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0" y="2214563"/>
            <a:ext cx="6715125" cy="421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 rot="10800000" flipV="1">
            <a:off x="3132138" y="476250"/>
            <a:ext cx="2519362" cy="769938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Nástroje</a:t>
            </a:r>
            <a:endParaRPr lang="cs-CZ" sz="4400" dirty="0">
              <a:latin typeface="+mn-l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8313" y="1052513"/>
            <a:ext cx="8001000" cy="4357687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600" dirty="0" smtClean="0"/>
              <a:t>Soustružnické nože a obrábění: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88" y="3714750"/>
            <a:ext cx="2500312" cy="2265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88" y="3714750"/>
            <a:ext cx="2857500" cy="234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Obdélník 7"/>
          <p:cNvSpPr>
            <a:spLocks noChangeArrowheads="1"/>
          </p:cNvSpPr>
          <p:nvPr/>
        </p:nvSpPr>
        <p:spPr bwMode="auto">
          <a:xfrm>
            <a:off x="1214438" y="2286000"/>
            <a:ext cx="73580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onstantia" pitchFamily="18" charset="0"/>
              </a:rPr>
              <a:t>Popis klínu nástroje                                                      Obráběná a obrobená plocha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  <p:pic>
        <p:nvPicPr>
          <p:cNvPr id="21506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88" y="3714750"/>
            <a:ext cx="2436812" cy="217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3" y="3714750"/>
            <a:ext cx="2255837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Podnadpis 12"/>
          <p:cNvSpPr>
            <a:spLocks noGrp="1"/>
          </p:cNvSpPr>
          <p:nvPr>
            <p:ph type="subTitle" idx="1"/>
          </p:nvPr>
        </p:nvSpPr>
        <p:spPr>
          <a:xfrm>
            <a:off x="428625" y="1428750"/>
            <a:ext cx="8305800" cy="1143000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600" b="1" dirty="0" smtClean="0"/>
              <a:t>Plocha řezu</a:t>
            </a:r>
            <a:r>
              <a:rPr lang="cs-CZ" sz="3600" dirty="0" smtClean="0"/>
              <a:t> – řezná plocha je plocha obrobku vznikající těsně za břitem nástroje.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21509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  <p:sp>
        <p:nvSpPr>
          <p:cNvPr id="13" name="Podnadpis 12"/>
          <p:cNvSpPr>
            <a:spLocks noGrp="1"/>
          </p:cNvSpPr>
          <p:nvPr>
            <p:ph type="subTitle" idx="1"/>
          </p:nvPr>
        </p:nvSpPr>
        <p:spPr>
          <a:xfrm>
            <a:off x="357188" y="428625"/>
            <a:ext cx="8305800" cy="4000500"/>
          </a:xfrm>
        </p:spPr>
        <p:txBody>
          <a:bodyPr/>
          <a:lstStyle/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práce na soustruhu:</a:t>
            </a: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 smtClean="0"/>
              <a:t>Obrobek</a:t>
            </a:r>
            <a:r>
              <a:rPr lang="cs-CZ" sz="3200" dirty="0" smtClean="0"/>
              <a:t> – kruhový průřez, příklady: čepy, hřídele, pouzdra, vřetena, příruby, šrouby</a:t>
            </a: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 smtClean="0"/>
              <a:t>Obrábění</a:t>
            </a:r>
            <a:r>
              <a:rPr lang="cs-CZ" sz="3200" dirty="0" smtClean="0"/>
              <a:t> obrobku rozdělujeme na vnější a vnitřní soustružení.</a:t>
            </a: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endParaRPr lang="cs-CZ" sz="3200" dirty="0" smtClean="0"/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 smtClean="0"/>
              <a:t>Podélné soustružení </a:t>
            </a:r>
            <a:r>
              <a:rPr lang="cs-CZ" sz="3200" dirty="0" smtClean="0"/>
              <a:t>– posuv nože s osou vřetena</a:t>
            </a:r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 smtClean="0"/>
              <a:t>Čelní soustružení </a:t>
            </a:r>
            <a:r>
              <a:rPr lang="cs-CZ" sz="3200" dirty="0" smtClean="0"/>
              <a:t>– posuv nože kolmo na osu vřetene.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  <p:sp>
        <p:nvSpPr>
          <p:cNvPr id="23554" name="Obdélník 6"/>
          <p:cNvSpPr>
            <a:spLocks noChangeArrowheads="1"/>
          </p:cNvSpPr>
          <p:nvPr/>
        </p:nvSpPr>
        <p:spPr bwMode="auto">
          <a:xfrm>
            <a:off x="571500" y="642938"/>
            <a:ext cx="8572500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onstantia" pitchFamily="18" charset="0"/>
              </a:rPr>
              <a:t>Díry</a:t>
            </a:r>
            <a:r>
              <a:rPr lang="cs-CZ" sz="3600">
                <a:latin typeface="Constantia" pitchFamily="18" charset="0"/>
              </a:rPr>
              <a:t> zhotovujeme vrtáky nebo vnitřními noži</a:t>
            </a:r>
          </a:p>
          <a:p>
            <a:r>
              <a:rPr lang="cs-CZ" sz="3600" b="1">
                <a:latin typeface="Constantia" pitchFamily="18" charset="0"/>
              </a:rPr>
              <a:t>Tvarové plochy</a:t>
            </a:r>
            <a:r>
              <a:rPr lang="cs-CZ" sz="3600">
                <a:latin typeface="Constantia" pitchFamily="18" charset="0"/>
              </a:rPr>
              <a:t> – tvarovými noži</a:t>
            </a:r>
          </a:p>
          <a:p>
            <a:r>
              <a:rPr lang="cs-CZ" sz="3600" b="1">
                <a:latin typeface="Constantia" pitchFamily="18" charset="0"/>
              </a:rPr>
              <a:t>Závity</a:t>
            </a:r>
            <a:r>
              <a:rPr lang="cs-CZ" sz="3600">
                <a:latin typeface="Constantia" pitchFamily="18" charset="0"/>
              </a:rPr>
              <a:t> – závitníky, závitovými čelistmi nebo noži</a:t>
            </a:r>
          </a:p>
          <a:p>
            <a:endParaRPr lang="cs-CZ" sz="3600">
              <a:latin typeface="Constantia" pitchFamily="18" charset="0"/>
            </a:endParaRPr>
          </a:p>
          <a:p>
            <a:r>
              <a:rPr lang="cs-CZ" sz="3600" b="1">
                <a:latin typeface="Constantia" pitchFamily="18" charset="0"/>
              </a:rPr>
              <a:t>Speciální práce</a:t>
            </a:r>
            <a:r>
              <a:rPr lang="cs-CZ" sz="3600">
                <a:latin typeface="Constantia" pitchFamily="18" charset="0"/>
              </a:rPr>
              <a:t> – jsou mimo uvedené způsoby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1500" y="428625"/>
            <a:ext cx="8572500" cy="354012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Upínání nástrojů a </a:t>
            </a: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obrobků: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Upínání nástrojů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+mn-lt"/>
              </a:rPr>
              <a:t>Nůž </a:t>
            </a:r>
            <a:r>
              <a:rPr lang="cs-CZ" sz="3600" dirty="0">
                <a:latin typeface="+mn-lt"/>
              </a:rPr>
              <a:t>– upínáme do nožové hlavy (otočné pro čtyři nástroje, někdy i revolverové), upínkami různých konstrukcí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dirty="0"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2938" y="3929063"/>
            <a:ext cx="8858250" cy="228917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Upínání obrobků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+mn-lt"/>
              </a:rPr>
              <a:t>Upnutí obrobku závisí především na jeho tvaru, délce, průměru, velikosti, požadované přesnosti a na druhu </a:t>
            </a:r>
            <a:r>
              <a:rPr lang="cs-CZ" sz="3600" dirty="0" err="1">
                <a:latin typeface="+mn-lt"/>
              </a:rPr>
              <a:t>soustr</a:t>
            </a:r>
            <a:r>
              <a:rPr lang="cs-CZ" sz="3600" dirty="0">
                <a:latin typeface="+mn-lt"/>
              </a:rPr>
              <a:t>.</a:t>
            </a:r>
            <a:endParaRPr lang="cs-CZ" sz="3600" dirty="0"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2714620"/>
            <a:ext cx="1857388" cy="20322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  <p:sp>
        <p:nvSpPr>
          <p:cNvPr id="25602" name="Obdélník 5"/>
          <p:cNvSpPr>
            <a:spLocks noChangeArrowheads="1"/>
          </p:cNvSpPr>
          <p:nvPr/>
        </p:nvSpPr>
        <p:spPr bwMode="auto">
          <a:xfrm>
            <a:off x="357188" y="428625"/>
            <a:ext cx="8572500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>
                <a:latin typeface="Constantia" pitchFamily="18" charset="0"/>
              </a:rPr>
              <a:t>Upínáme do vřetene, zajišťuje točivý moment       i s obrobkem</a:t>
            </a:r>
          </a:p>
          <a:p>
            <a:pPr>
              <a:buFont typeface="Wingdings" pitchFamily="2" charset="2"/>
              <a:buChar char="Ø"/>
            </a:pPr>
            <a:r>
              <a:rPr lang="cs-CZ" sz="3200">
                <a:latin typeface="Constantia" pitchFamily="18" charset="0"/>
              </a:rPr>
              <a:t>Upnutí má být rychlé, jednoduché a tuhé </a:t>
            </a:r>
          </a:p>
          <a:p>
            <a:pPr>
              <a:buFont typeface="Wingdings" pitchFamily="2" charset="2"/>
              <a:buChar char="Ø"/>
            </a:pPr>
            <a:r>
              <a:rPr lang="cs-CZ" sz="3200">
                <a:latin typeface="Constantia" pitchFamily="18" charset="0"/>
              </a:rPr>
              <a:t>Delší obrobky se upínají do hrotů - středící důlky - koník s hrotem, unášecí srdce – přenáší točivý moment (…….)</a:t>
            </a:r>
          </a:p>
        </p:txBody>
      </p:sp>
      <p:sp>
        <p:nvSpPr>
          <p:cNvPr id="25603" name="Obdélník 7"/>
          <p:cNvSpPr>
            <a:spLocks noChangeArrowheads="1"/>
          </p:cNvSpPr>
          <p:nvPr/>
        </p:nvSpPr>
        <p:spPr bwMode="auto">
          <a:xfrm>
            <a:off x="285750" y="3643313"/>
            <a:ext cx="8858250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>
                <a:latin typeface="Constantia" pitchFamily="18" charset="0"/>
              </a:rPr>
              <a:t>Nejčastěji je používané univerzální tříčelisťové sklíčidlo – pohyb je zabezpečen ručně, hydraulicky, pneumaticky a elektromechanicky</a:t>
            </a:r>
          </a:p>
          <a:p>
            <a:pPr>
              <a:buFont typeface="Wingdings" pitchFamily="2" charset="2"/>
              <a:buChar char="Ø"/>
            </a:pPr>
            <a:r>
              <a:rPr lang="cs-CZ" sz="3200">
                <a:latin typeface="Constantia" pitchFamily="18" charset="0"/>
              </a:rPr>
              <a:t>Obrobek s přesnou dírou se nalisuje na soustružnický trn (kužel), a upneme mezi hroty.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  <p:sp>
        <p:nvSpPr>
          <p:cNvPr id="26626" name="Obdélník 5"/>
          <p:cNvSpPr>
            <a:spLocks noChangeArrowheads="1"/>
          </p:cNvSpPr>
          <p:nvPr/>
        </p:nvSpPr>
        <p:spPr bwMode="auto">
          <a:xfrm>
            <a:off x="357188" y="428625"/>
            <a:ext cx="8572500" cy="301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nstantia" pitchFamily="18" charset="0"/>
              </a:rPr>
              <a:t>Nepravidelné a velké součásti se upínají do upínacích přípravků ( nejčas. univerzální lícní deska se čtyřmi samostatně nastavitelnými čelistmi +drážky pro upnutí upínek.</a:t>
            </a:r>
          </a:p>
          <a:p>
            <a:r>
              <a:rPr lang="cs-CZ" sz="3200">
                <a:latin typeface="Constantia" pitchFamily="18" charset="0"/>
              </a:rPr>
              <a:t>Tyčový materiál se upíná na revor. soustr. a automatech pomocí kleštin.</a:t>
            </a:r>
          </a:p>
        </p:txBody>
      </p:sp>
      <p:sp>
        <p:nvSpPr>
          <p:cNvPr id="26627" name="Obdélník 7"/>
          <p:cNvSpPr>
            <a:spLocks noChangeArrowheads="1"/>
          </p:cNvSpPr>
          <p:nvPr/>
        </p:nvSpPr>
        <p:spPr bwMode="auto">
          <a:xfrm>
            <a:off x="285750" y="3643313"/>
            <a:ext cx="885825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>
                <a:latin typeface="Constantia" pitchFamily="18" charset="0"/>
              </a:rPr>
              <a:t>Dlouhé a velké obrobky se podepírají </a:t>
            </a:r>
          </a:p>
          <a:p>
            <a:r>
              <a:rPr lang="cs-CZ" sz="3200">
                <a:latin typeface="Constantia" pitchFamily="18" charset="0"/>
              </a:rPr>
              <a:t>    zvláštními opěrami – lunetami.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4143380"/>
            <a:ext cx="2152650" cy="24955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7188" y="428625"/>
            <a:ext cx="8572500" cy="409416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Druhy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soustruhů: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200" dirty="0">
                <a:latin typeface="+mn-lt"/>
              </a:rPr>
              <a:t>Hrotové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200" dirty="0">
                <a:latin typeface="+mn-lt"/>
              </a:rPr>
              <a:t>Čelní</a:t>
            </a:r>
            <a:endParaRPr lang="cs-CZ" sz="3200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200" dirty="0">
                <a:latin typeface="+mn-lt"/>
              </a:rPr>
              <a:t>Revolverové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200" dirty="0">
                <a:latin typeface="+mn-lt"/>
              </a:rPr>
              <a:t>Svislé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200" dirty="0">
                <a:latin typeface="+mn-lt"/>
              </a:rPr>
              <a:t>Poloautomatické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200" dirty="0">
                <a:latin typeface="+mn-lt"/>
              </a:rPr>
              <a:t>Automatické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200" dirty="0">
                <a:latin typeface="+mn-lt"/>
              </a:rPr>
              <a:t>Číslicově řízené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0" y="1571612"/>
            <a:ext cx="3714776" cy="33332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5750" y="1643063"/>
            <a:ext cx="8572500" cy="175418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Tato prezentace je určena k výkladu o obrábění ve strojírenských oborech.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V předmětu technologie.</a:t>
            </a:r>
            <a:endParaRPr lang="cs-CZ" sz="3200" dirty="0">
              <a:solidFill>
                <a:schemeClr val="tx1">
                  <a:lumMod val="95000"/>
                </a:schemeClr>
              </a:solidFill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14438" y="785813"/>
            <a:ext cx="2371725" cy="83026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prstClr val="white">
                    <a:lumMod val="9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Anotace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14375" y="1643063"/>
            <a:ext cx="8572500" cy="13731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444D26"/>
                  </a:outerShdw>
                </a:effectLst>
                <a:latin typeface="Constantia" pitchFamily="18" charset="0"/>
              </a:rPr>
              <a:t>BOHDE, Otakar., Strojírenská technologie 4, </a:t>
            </a:r>
          </a:p>
          <a:p>
            <a:r>
              <a:rPr lang="cs-CZ" sz="2800" b="1">
                <a:effectLst>
                  <a:outerShdw blurRad="38100" dist="38100" dir="2700000" algn="tl">
                    <a:srgbClr val="444D26"/>
                  </a:outerShdw>
                </a:effectLst>
                <a:latin typeface="Constantia" pitchFamily="18" charset="0"/>
              </a:rPr>
              <a:t>Pro strojírenské obory, Vydalo Nakladatelství technické literatury, Praha 1986., 04-250-86.</a:t>
            </a:r>
            <a:endParaRPr lang="cs-CZ" sz="2800">
              <a:latin typeface="Constantia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4375" y="642938"/>
            <a:ext cx="3668713" cy="7080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Použité zdroje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7188" y="857250"/>
            <a:ext cx="8572500" cy="4778375"/>
          </a:xfrm>
          <a:prstGeom prst="rect">
            <a:avLst/>
          </a:prstGeom>
        </p:spPr>
        <p:txBody>
          <a:bodyPr>
            <a:spAutoFit/>
          </a:bodyPr>
          <a:lstStyle/>
          <a:p>
            <a:pPr marL="274320" indent="-274320" fontAlgn="auto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44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pPr marL="274320" indent="-274320" fontAlgn="t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>
                <a:latin typeface="+mn-lt"/>
              </a:rPr>
              <a:t>Autor: Jan </a:t>
            </a:r>
            <a:r>
              <a:rPr lang="cs-CZ" sz="2400" dirty="0" err="1">
                <a:latin typeface="+mn-lt"/>
              </a:rPr>
              <a:t>Elsner</a:t>
            </a:r>
            <a:endParaRPr lang="cs-CZ" sz="2400" dirty="0">
              <a:latin typeface="+mn-lt"/>
            </a:endParaRPr>
          </a:p>
          <a:p>
            <a:pPr marL="274320" indent="-274320" fontAlgn="t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>
                <a:latin typeface="+mn-lt"/>
              </a:rPr>
              <a:t>Vytvořeno dne: 3.10. 2012</a:t>
            </a:r>
          </a:p>
          <a:p>
            <a:pPr marL="274320" indent="-274320" fontAlgn="t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err="1">
                <a:latin typeface="+mn-lt"/>
              </a:rPr>
              <a:t>Odpilotováno</a:t>
            </a:r>
            <a:r>
              <a:rPr lang="cs-CZ" sz="2400" dirty="0">
                <a:latin typeface="+mn-lt"/>
              </a:rPr>
              <a:t> dne: 4.10. 2012</a:t>
            </a:r>
          </a:p>
          <a:p>
            <a:pPr marL="274320" indent="-274320" fontAlgn="t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>
                <a:latin typeface="+mn-lt"/>
              </a:rPr>
              <a:t>Ve třídě: 3.G</a:t>
            </a:r>
          </a:p>
          <a:p>
            <a:pPr marL="274320" indent="-274320" fontAlgn="t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>
                <a:latin typeface="+mn-lt"/>
              </a:rPr>
              <a:t>Vzdělávací oblast: Materiály</a:t>
            </a:r>
          </a:p>
          <a:p>
            <a:pPr marL="274320" indent="-274320" fontAlgn="t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defRPr/>
            </a:pPr>
            <a:endParaRPr lang="cs-CZ" sz="2400" dirty="0">
              <a:latin typeface="+mn-lt"/>
            </a:endParaRPr>
          </a:p>
          <a:p>
            <a:pPr marL="274320" indent="-274320" fontAlgn="t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>
                <a:latin typeface="+mn-lt"/>
              </a:rPr>
              <a:t>Vzdělávací obor: Umělecký kovář</a:t>
            </a:r>
          </a:p>
          <a:p>
            <a:pPr marL="274320" indent="-274320" fontAlgn="t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>
                <a:latin typeface="+mn-lt"/>
              </a:rPr>
              <a:t>Tematický okruh: Obrábění</a:t>
            </a:r>
          </a:p>
          <a:p>
            <a:pPr marL="274320" indent="-274320" fontAlgn="t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>
                <a:latin typeface="+mn-lt"/>
              </a:rPr>
              <a:t>Téma: Soustružení</a:t>
            </a:r>
          </a:p>
          <a:p>
            <a:pPr marL="274320" indent="-274320" fontAlgn="t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>
                <a:latin typeface="+mn-lt"/>
              </a:rPr>
              <a:t>Klíčová slova: Soustružení, obrábění, nástroje, soustruhy, upínání, obrobek, řezné, podmínky.</a:t>
            </a:r>
            <a:endParaRPr lang="cs-CZ" sz="2400" dirty="0"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0063" y="785813"/>
            <a:ext cx="4654550" cy="646112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Identifikační údaje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179</TotalTime>
  <Words>398</Words>
  <Application>Microsoft Office PowerPoint</Application>
  <PresentationFormat>Předvádění na obrazovce (4:3)</PresentationFormat>
  <Paragraphs>81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18</vt:i4>
      </vt:variant>
    </vt:vector>
  </HeadingPairs>
  <TitlesOfParts>
    <vt:vector size="30" baseType="lpstr">
      <vt:lpstr>Constantia</vt:lpstr>
      <vt:lpstr>Arial</vt:lpstr>
      <vt:lpstr>Wingdings 2</vt:lpstr>
      <vt:lpstr>Calibri</vt:lpstr>
      <vt:lpstr>Times New Roman</vt:lpstr>
      <vt:lpstr>Wingdings</vt:lpstr>
      <vt:lpstr>Papír</vt:lpstr>
      <vt:lpstr>Papír</vt:lpstr>
      <vt:lpstr>Papír</vt:lpstr>
      <vt:lpstr>Papír</vt:lpstr>
      <vt:lpstr>Papír</vt:lpstr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</dc:title>
  <dc:creator>honza_e</dc:creator>
  <cp:lastModifiedBy>Maminka</cp:lastModifiedBy>
  <cp:revision>29</cp:revision>
  <dcterms:created xsi:type="dcterms:W3CDTF">2012-10-04T16:43:45Z</dcterms:created>
  <dcterms:modified xsi:type="dcterms:W3CDTF">2012-10-11T15:35:33Z</dcterms:modified>
</cp:coreProperties>
</file>