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5" r:id="rId2"/>
    <p:sldId id="256" r:id="rId3"/>
    <p:sldId id="264" r:id="rId4"/>
    <p:sldId id="258" r:id="rId5"/>
    <p:sldId id="272" r:id="rId6"/>
    <p:sldId id="257" r:id="rId7"/>
    <p:sldId id="259" r:id="rId8"/>
    <p:sldId id="260" r:id="rId9"/>
    <p:sldId id="261" r:id="rId10"/>
    <p:sldId id="262" r:id="rId11"/>
    <p:sldId id="263" r:id="rId12"/>
    <p:sldId id="270" r:id="rId13"/>
    <p:sldId id="271" r:id="rId14"/>
    <p:sldId id="273" r:id="rId15"/>
    <p:sldId id="269" r:id="rId16"/>
    <p:sldId id="26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99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F8F54282-559E-4E5D-B43D-18D72C5CEAEF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8D001F2-25A3-4073-B871-1EFFB0A9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54282-559E-4E5D-B43D-18D72C5CEAEF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01F2-25A3-4073-B871-1EFFB0A9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54282-559E-4E5D-B43D-18D72C5CEAEF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01F2-25A3-4073-B871-1EFFB0A9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54282-559E-4E5D-B43D-18D72C5CEAEF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01F2-25A3-4073-B871-1EFFB0A9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8F54282-559E-4E5D-B43D-18D72C5CEAEF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8D001F2-25A3-4073-B871-1EFFB0A94D7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F8F54282-559E-4E5D-B43D-18D72C5CEAEF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88D001F2-25A3-4073-B871-1EFFB0A9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54282-559E-4E5D-B43D-18D72C5CEAEF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01F2-25A3-4073-B871-1EFFB0A9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54282-559E-4E5D-B43D-18D72C5CEAEF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01F2-25A3-4073-B871-1EFFB0A9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54282-559E-4E5D-B43D-18D72C5CEAEF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01F2-25A3-4073-B871-1EFFB0A9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54282-559E-4E5D-B43D-18D72C5CEAEF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01F2-25A3-4073-B871-1EFFB0A9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54282-559E-4E5D-B43D-18D72C5CEAEF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001F2-25A3-4073-B871-1EFFB0A9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F8F54282-559E-4E5D-B43D-18D72C5CEAEF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88D001F2-25A3-4073-B871-1EFFB0A94D7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1/12/Acherontia_atropos01.jpg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8/89/Grand_paon_de_nuit_2.jpg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.wikipedia.org/wiki/Soubor:Tineola.bisselliella.7218.jpg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Soubor:Arctia_caja_2010.jpg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8saofPqOHTI&amp;feature=relatedp://" TargetMode="External"/><Relationship Id="rId2" Type="http://schemas.openxmlformats.org/officeDocument/2006/relationships/hyperlink" Target="http://www.youtube.com/watch?v=_gVkO71DLo8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eg"/><Relationship Id="rId4" Type="http://schemas.openxmlformats.org/officeDocument/2006/relationships/hyperlink" Target="//upload.wikimedia.org/wikipedia/commons/7/74/Silkwormheadsm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cs.wikipedia.org/wiki/Soubor:Lymantria_monacha02.jpg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cs.wikipedia.org/wiki/Soubor:Bactra.lancealana.jpg" TargetMode="Externa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cs.wikipedia.org/wiki/Soubor:Indianmeal_moth_2009.jpg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eg"/><Relationship Id="rId4" Type="http://schemas.openxmlformats.org/officeDocument/2006/relationships/hyperlink" Target="http://cs.wikipedia.org/wiki/Soubor:Plodia_interpunctella_lrv_79.jp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cs.wikipedia.org/wiki/Soubor:Bezruc_2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1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149080"/>
            <a:ext cx="5407621" cy="1042506"/>
          </a:xfrm>
          <a:prstGeom prst="rect">
            <a:avLst/>
          </a:prstGeom>
          <a:noFill/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812276"/>
              </p:ext>
            </p:extLst>
          </p:nvPr>
        </p:nvGraphicFramePr>
        <p:xfrm>
          <a:off x="571472" y="642919"/>
          <a:ext cx="7786742" cy="33167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1972"/>
                <a:gridCol w="3924770"/>
              </a:tblGrid>
              <a:tr h="221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ZŠ a MŠ Verneřice</a:t>
                      </a:r>
                      <a:endParaRPr lang="cs-CZ" sz="11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Autor výukového materiálu: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Veronika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baseline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Kurišová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1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CZ.1.07/1.4.00/21.1526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VY_32_INOVACE_V.ZOO4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1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Vytvořeno: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14.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5. 2012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Vzdělávací oblast: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Člověk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a příroda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1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Vzdělávací obor: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Přírodopis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1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Tematický okruh: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Biologie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živočichů (hmyz)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11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Určeno pro: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ročník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05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Noční</a:t>
                      </a:r>
                      <a:r>
                        <a:rPr lang="cs-CZ" sz="1200" b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motýli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Výukový materiál slouží 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jako podklad pro  vedení vyučovací hodiny  a shrnutí poznatků.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Inovace </a:t>
                      </a: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– využití ICT (PC, interaktivní tabule).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1118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Autorem materiálu a všech jeho částí, není-li uvedeno jinak, je Mgr.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Veronika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baseline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Kurišová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Noční motýli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hmyz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motýlů -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2 páry  křídel krytých šupinami</a:t>
            </a:r>
          </a:p>
          <a:p>
            <a:r>
              <a:rPr lang="cs-CZ" dirty="0" smtClean="0"/>
              <a:t>Ústní ústrojí sací  - sosák</a:t>
            </a:r>
          </a:p>
          <a:p>
            <a:r>
              <a:rPr lang="cs-CZ" dirty="0" smtClean="0"/>
              <a:t>Vývin  nepřímý – proměna dokonalá</a:t>
            </a:r>
          </a:p>
          <a:p>
            <a:r>
              <a:rPr lang="cs-CZ" dirty="0" smtClean="0"/>
              <a:t>Housenky potrava nejčastěji listy, dospělci šťávy z květů </a:t>
            </a:r>
          </a:p>
          <a:p>
            <a:r>
              <a:rPr lang="cs-CZ" dirty="0" smtClean="0"/>
              <a:t> Dělení denní a noční motýli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Lišaj smrtihlav</a:t>
            </a:r>
            <a:endParaRPr lang="cs-CZ" dirty="0"/>
          </a:p>
        </p:txBody>
      </p:sp>
      <p:pic>
        <p:nvPicPr>
          <p:cNvPr id="2050" name="Picture 2" descr="Soubor:Acherontia atropos01.jpg">
            <a:hlinkClick r:id="rId2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 bwMode="auto">
          <a:xfrm>
            <a:off x="457200" y="3247882"/>
            <a:ext cx="4038600" cy="2529173"/>
          </a:xfrm>
          <a:prstGeom prst="rect">
            <a:avLst/>
          </a:prstGeom>
          <a:noFill/>
        </p:spPr>
      </p:pic>
      <p:sp>
        <p:nvSpPr>
          <p:cNvPr id="4" name="Zástupný symbol pro text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Tažný motýl. K nám přilétá z jihu v červnu</a:t>
            </a:r>
          </a:p>
          <a:p>
            <a:r>
              <a:rPr lang="cs-CZ" dirty="0" smtClean="0"/>
              <a:t>Housenky vývoj na lilkovitých rostlinách (brambory)</a:t>
            </a:r>
          </a:p>
          <a:p>
            <a:r>
              <a:rPr lang="cs-CZ" dirty="0" smtClean="0"/>
              <a:t>V našich podmínkách nedochází k  dokončení proměny v motýla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Martináč hrušňový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Jeden z největších středoevropských motýlů</a:t>
            </a:r>
          </a:p>
          <a:p>
            <a:r>
              <a:rPr lang="cs-CZ" dirty="0" smtClean="0"/>
              <a:t>Housenky na ovocných stromech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7650" name="Picture 2" descr="Soubor:Grand paon de nuit 2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09200" y="2643182"/>
            <a:ext cx="5152122" cy="3857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Mol šatní</a:t>
            </a:r>
            <a:endParaRPr lang="cs-CZ" dirty="0"/>
          </a:p>
        </p:txBody>
      </p:sp>
      <p:pic>
        <p:nvPicPr>
          <p:cNvPr id="1037" name="Picture 13" descr="mol šatní">
            <a:hlinkClick r:id="rId2" tooltip="mol šatní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 bwMode="auto">
          <a:xfrm>
            <a:off x="1000100" y="2714620"/>
            <a:ext cx="2214578" cy="2012642"/>
          </a:xfrm>
          <a:prstGeom prst="rect">
            <a:avLst/>
          </a:prstGeom>
          <a:noFill/>
        </p:spPr>
      </p:pic>
      <p:sp>
        <p:nvSpPr>
          <p:cNvPr id="6" name="Zástupný symbol pro text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Housenky požírají vlnu  a kožešiny, peří – obsahují keratin</a:t>
            </a:r>
          </a:p>
          <a:p>
            <a:r>
              <a:rPr lang="cs-CZ" dirty="0" smtClean="0"/>
              <a:t>V případě nouze i bavlnu a len</a:t>
            </a:r>
          </a:p>
          <a:p>
            <a:r>
              <a:rPr lang="cs-CZ" dirty="0" smtClean="0"/>
              <a:t>Nepotřebuje pít – vodu vyrábí metabolismem</a:t>
            </a:r>
          </a:p>
          <a:p>
            <a:r>
              <a:rPr lang="cs-CZ" dirty="0" smtClean="0"/>
              <a:t>Ochrana - průvan, mráz, mýdlo, levandule, vratič, pelyněk</a:t>
            </a:r>
          </a:p>
          <a:p>
            <a:r>
              <a:rPr lang="cs-CZ" dirty="0" smtClean="0"/>
              <a:t>Délka životního cyklu závisí na podmínkách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Přástevník medvědí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Složená křídla mají ochranné  zbarvení – motýl splývá s kůrou stromu</a:t>
            </a:r>
          </a:p>
          <a:p>
            <a:r>
              <a:rPr lang="cs-CZ" dirty="0" smtClean="0"/>
              <a:t>Na zadních křídlech výrazná barva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4" name="Picture 2" descr="http://upload.wikimedia.org/wikipedia/commons/thumb/b/bd/Arctia_caja_2010.jpg/220px-Arctia_caja_2010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714752"/>
            <a:ext cx="3529133" cy="23581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Bourec morušový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chován člověkem kvůli vláknu </a:t>
            </a:r>
          </a:p>
          <a:p>
            <a:r>
              <a:rPr lang="cs-CZ" dirty="0" smtClean="0"/>
              <a:t>housenky se živí listy moruše</a:t>
            </a:r>
          </a:p>
          <a:p>
            <a:r>
              <a:rPr lang="cs-CZ" dirty="0" smtClean="0"/>
              <a:t>vlákno z jednoho zámotku téměř 3 km</a:t>
            </a:r>
          </a:p>
          <a:p>
            <a:r>
              <a:rPr lang="cs-CZ" dirty="0" smtClean="0"/>
              <a:t>první zpracování vlákna Číňané (před 5 000 let ) , odsud rozšíření do světa</a:t>
            </a:r>
          </a:p>
          <a:p>
            <a:r>
              <a:rPr lang="cs-CZ" dirty="0" smtClean="0"/>
              <a:t>Vývoj - </a:t>
            </a:r>
            <a:r>
              <a:rPr lang="cs-CZ" dirty="0" smtClean="0">
                <a:hlinkClick r:id="rId2"/>
              </a:rPr>
              <a:t>ukázka</a:t>
            </a:r>
            <a:endParaRPr lang="cs-CZ" dirty="0" smtClean="0"/>
          </a:p>
          <a:p>
            <a:r>
              <a:rPr lang="cs-CZ" dirty="0" smtClean="0"/>
              <a:t>Zpracování hedvábí - </a:t>
            </a:r>
            <a:r>
              <a:rPr lang="cs-CZ" dirty="0" smtClean="0">
                <a:hlinkClick r:id="rId3"/>
              </a:rPr>
              <a:t>ukázka</a:t>
            </a:r>
            <a:endParaRPr lang="cs-CZ" dirty="0" smtClean="0"/>
          </a:p>
        </p:txBody>
      </p:sp>
      <p:pic>
        <p:nvPicPr>
          <p:cNvPr id="7170" name="Picture 2" descr="Soubor:Silkwormheadsm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9533" y="3071810"/>
            <a:ext cx="4286244" cy="32146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Bekyně mniška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Škůdce jehličnatých stromů</a:t>
            </a:r>
          </a:p>
          <a:p>
            <a:r>
              <a:rPr lang="cs-CZ" dirty="0" smtClean="0"/>
              <a:t>Housenky ožírají jehlice smrků a borovic</a:t>
            </a:r>
          </a:p>
          <a:p>
            <a:r>
              <a:rPr lang="cs-CZ" dirty="0" smtClean="0"/>
              <a:t>Přirození nepřátelé bekyně</a:t>
            </a:r>
          </a:p>
          <a:p>
            <a:r>
              <a:rPr lang="cs-CZ" dirty="0" smtClean="0"/>
              <a:t>Housenky  - střevlíci, krajníci, kukačky</a:t>
            </a:r>
          </a:p>
          <a:p>
            <a:r>
              <a:rPr lang="cs-CZ" dirty="0" smtClean="0"/>
              <a:t>Vajíčka – sýkory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6" name="Picture 2" descr="Bekyně mniška">
            <a:hlinkClick r:id="rId2" tooltip="Bekyně mniška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2181692"/>
            <a:ext cx="4246944" cy="40333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Obaleči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2008974"/>
            <a:ext cx="4038600" cy="4525963"/>
          </a:xfrm>
        </p:spPr>
        <p:txBody>
          <a:bodyPr/>
          <a:lstStyle/>
          <a:p>
            <a:r>
              <a:rPr lang="cs-CZ" dirty="0" smtClean="0"/>
              <a:t>Housenky žijí jako škůdci  v pupenech, plodech rostlin, mezi listy</a:t>
            </a:r>
          </a:p>
          <a:p>
            <a:r>
              <a:rPr lang="cs-CZ" u="sng" dirty="0" smtClean="0"/>
              <a:t>Obaleč jablečný </a:t>
            </a:r>
          </a:p>
          <a:p>
            <a:r>
              <a:rPr lang="cs-CZ" dirty="0" smtClean="0"/>
              <a:t>Housenky způsobují  tzv. červivost jablek</a:t>
            </a:r>
          </a:p>
          <a:p>
            <a:r>
              <a:rPr lang="cs-CZ" dirty="0" smtClean="0"/>
              <a:t>Samice kladou vajíčka na nezralá jablka, vývoj housenek uvnitř plodu, na podzim jablko opustí a přezimují, kuklí se až na jaře.</a:t>
            </a:r>
          </a:p>
          <a:p>
            <a:r>
              <a:rPr lang="cs-CZ" dirty="0" smtClean="0"/>
              <a:t>Další druhy  </a:t>
            </a:r>
            <a:r>
              <a:rPr lang="cs-CZ" u="sng" dirty="0" smtClean="0"/>
              <a:t>- o. dubový, o. sítinový (viz obrázek), modřínový</a:t>
            </a:r>
            <a:endParaRPr lang="cs-CZ" u="sng" dirty="0"/>
          </a:p>
        </p:txBody>
      </p:sp>
      <p:pic>
        <p:nvPicPr>
          <p:cNvPr id="5122" name="Picture 2" descr="Obaleč sítinový (Bactra lancealana)">
            <a:hlinkClick r:id="rId2" tooltip="Obaleč sítinový (Bactra lancealana)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2428868"/>
            <a:ext cx="2457450" cy="3686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Zavíječ paprikový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 drobný motýl </a:t>
            </a:r>
          </a:p>
          <a:p>
            <a:r>
              <a:rPr lang="cs-CZ" dirty="0" smtClean="0"/>
              <a:t> potravinový škůdce</a:t>
            </a:r>
          </a:p>
          <a:p>
            <a:r>
              <a:rPr lang="cs-CZ" dirty="0" smtClean="0"/>
              <a:t> sklady a kuchyně</a:t>
            </a:r>
          </a:p>
          <a:p>
            <a:pPr>
              <a:buNone/>
            </a:pPr>
            <a:r>
              <a:rPr lang="cs-CZ" dirty="0" smtClean="0"/>
              <a:t>(rýže, sušené ovoce………)</a:t>
            </a:r>
            <a:endParaRPr lang="cs-CZ" dirty="0"/>
          </a:p>
        </p:txBody>
      </p:sp>
      <p:pic>
        <p:nvPicPr>
          <p:cNvPr id="4098" name="Picture 2" descr="dospělý motýl">
            <a:hlinkClick r:id="rId2" tooltip="dospělý motýl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428868"/>
            <a:ext cx="2381250" cy="2781300"/>
          </a:xfrm>
          <a:prstGeom prst="rect">
            <a:avLst/>
          </a:prstGeom>
          <a:noFill/>
        </p:spPr>
      </p:pic>
      <p:pic>
        <p:nvPicPr>
          <p:cNvPr id="4100" name="Picture 4" descr="http://upload.wikimedia.org/wikipedia/commons/thumb/f/fb/Plodia_interpunctella_lrv_79.jpg/220px-Plodia_interpunctella_lrv_79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0430" y="4857760"/>
            <a:ext cx="2595566" cy="1571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hrnutí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Noční motýli</a:t>
            </a:r>
          </a:p>
          <a:p>
            <a:r>
              <a:rPr lang="cs-CZ" dirty="0" smtClean="0"/>
              <a:t>Lišajové – př. smrtihlav, borový, paví oko</a:t>
            </a:r>
          </a:p>
          <a:p>
            <a:r>
              <a:rPr lang="cs-CZ" dirty="0" smtClean="0"/>
              <a:t>Martináč hrušňový jeden z největších motýlů u nás</a:t>
            </a:r>
          </a:p>
          <a:p>
            <a:r>
              <a:rPr lang="cs-CZ" dirty="0" smtClean="0"/>
              <a:t>Přástevník medvědí</a:t>
            </a:r>
          </a:p>
          <a:p>
            <a:r>
              <a:rPr lang="cs-CZ" dirty="0" smtClean="0"/>
              <a:t>Bourec morušový – chován pro hedvábné vlákno</a:t>
            </a:r>
          </a:p>
          <a:p>
            <a:r>
              <a:rPr lang="cs-CZ" dirty="0" smtClean="0"/>
              <a:t>Bekyně mniška  - škůdce jehličnatých lesů</a:t>
            </a:r>
          </a:p>
          <a:p>
            <a:r>
              <a:rPr lang="cs-CZ" dirty="0" smtClean="0"/>
              <a:t>Mol  šatní  - domácí škůdce – housenky požírají přírodní tkaniny</a:t>
            </a:r>
          </a:p>
          <a:p>
            <a:r>
              <a:rPr lang="cs-CZ" dirty="0" smtClean="0"/>
              <a:t>Zavíječ paprikový – domácí škůdce – spíž</a:t>
            </a:r>
          </a:p>
          <a:p>
            <a:r>
              <a:rPr lang="cs-CZ" dirty="0" smtClean="0"/>
              <a:t>Obaleči – škůdci na pupenech, listech a plodech (př. červivost jablek)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</a:t>
            </a:r>
            <a:r>
              <a:rPr lang="cs-CZ" dirty="0" smtClean="0"/>
              <a:t>ádanka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Jeden z básníků si vypůjčil pro svoje dílo jméno nočního motýla.  Báseň Stužkonoska modrá napsal Petr  ?</a:t>
            </a:r>
          </a:p>
          <a:p>
            <a:r>
              <a:rPr lang="cs-CZ" dirty="0" smtClean="0"/>
              <a:t>Příjmení zjistíš,  když vypíšeš  ….</a:t>
            </a:r>
          </a:p>
          <a:p>
            <a:r>
              <a:rPr lang="cs-CZ" dirty="0" smtClean="0"/>
              <a:t>1. písmeno z názvu motýla  chovaného pro hedvábné vlákno</a:t>
            </a:r>
          </a:p>
          <a:p>
            <a:r>
              <a:rPr lang="cs-CZ" dirty="0" smtClean="0"/>
              <a:t>2. písmeno z označení motýla, jehož housenky požírají jehlice smrků a borovic</a:t>
            </a:r>
          </a:p>
          <a:p>
            <a:r>
              <a:rPr lang="cs-CZ" dirty="0" smtClean="0"/>
              <a:t>1. písmeno z označení potravinového škůdce, postrachu skladů a kuchyní.</a:t>
            </a:r>
          </a:p>
          <a:p>
            <a:r>
              <a:rPr lang="cs-CZ" dirty="0" smtClean="0"/>
              <a:t>3. písmeno největšího středoevropského nočního motýla</a:t>
            </a:r>
          </a:p>
          <a:p>
            <a:r>
              <a:rPr lang="cs-CZ" dirty="0" smtClean="0"/>
              <a:t>2. písmeno z označení předposledního vývojového stadia motýlů.</a:t>
            </a:r>
          </a:p>
          <a:p>
            <a:r>
              <a:rPr lang="cs-CZ" dirty="0" smtClean="0"/>
              <a:t>Poslední písmeno z označení motýla způsobujícího červivost jablek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? </a:t>
            </a:r>
            <a:r>
              <a:rPr lang="cs-CZ" dirty="0" err="1" smtClean="0"/>
              <a:t>Bezruč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Řešení 1</a:t>
            </a:r>
            <a:r>
              <a:rPr lang="cs-CZ" b="1" dirty="0" smtClean="0"/>
              <a:t>. b</a:t>
            </a:r>
            <a:r>
              <a:rPr lang="cs-CZ" dirty="0" smtClean="0"/>
              <a:t>ourec</a:t>
            </a:r>
          </a:p>
          <a:p>
            <a:r>
              <a:rPr lang="cs-CZ" dirty="0" smtClean="0"/>
              <a:t>              2. b</a:t>
            </a:r>
            <a:r>
              <a:rPr lang="cs-CZ" b="1" dirty="0" smtClean="0"/>
              <a:t>e</a:t>
            </a:r>
            <a:r>
              <a:rPr lang="cs-CZ" dirty="0" smtClean="0"/>
              <a:t>kyně </a:t>
            </a:r>
          </a:p>
          <a:p>
            <a:r>
              <a:rPr lang="cs-CZ" dirty="0" smtClean="0"/>
              <a:t>              3</a:t>
            </a:r>
            <a:r>
              <a:rPr lang="cs-CZ" b="1" dirty="0" smtClean="0"/>
              <a:t>. z</a:t>
            </a:r>
            <a:r>
              <a:rPr lang="cs-CZ" dirty="0" smtClean="0"/>
              <a:t>avíječ</a:t>
            </a:r>
          </a:p>
          <a:p>
            <a:r>
              <a:rPr lang="cs-CZ" dirty="0" smtClean="0"/>
              <a:t>              4. ma</a:t>
            </a:r>
            <a:r>
              <a:rPr lang="cs-CZ" b="1" dirty="0" smtClean="0"/>
              <a:t>r</a:t>
            </a:r>
            <a:r>
              <a:rPr lang="cs-CZ" dirty="0" smtClean="0"/>
              <a:t>tináč</a:t>
            </a:r>
          </a:p>
          <a:p>
            <a:r>
              <a:rPr lang="cs-CZ" dirty="0" smtClean="0"/>
              <a:t>              5. k</a:t>
            </a:r>
            <a:r>
              <a:rPr lang="cs-CZ" b="1" dirty="0" smtClean="0"/>
              <a:t>u</a:t>
            </a:r>
            <a:r>
              <a:rPr lang="cs-CZ" dirty="0" smtClean="0"/>
              <a:t>kla</a:t>
            </a:r>
          </a:p>
          <a:p>
            <a:r>
              <a:rPr lang="cs-CZ" dirty="0" smtClean="0"/>
              <a:t>              6. obale</a:t>
            </a:r>
            <a:r>
              <a:rPr lang="cs-CZ" b="1" dirty="0" smtClean="0"/>
              <a:t>č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Stužkonoska modrá  je vzácný druh můry</a:t>
            </a:r>
            <a:endParaRPr lang="cs-CZ" dirty="0"/>
          </a:p>
        </p:txBody>
      </p:sp>
      <p:pic>
        <p:nvPicPr>
          <p:cNvPr id="30722" name="Picture 2" descr="Bezruc 2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2500306"/>
            <a:ext cx="2381250" cy="3257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Lišaj smrtihlav</a:t>
            </a:r>
          </a:p>
          <a:p>
            <a:pPr marL="109728" indent="0">
              <a:buNone/>
            </a:pPr>
            <a:r>
              <a:rPr lang="cs-CZ" dirty="0" smtClean="0"/>
              <a:t>JEFFDELONGE.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1. 6.2012]. Dostupný na WWW: &lt;http://cs.wikipedia.org/wiki/Soubor:Acherontia_atropos01.jpg&gt;. </a:t>
            </a:r>
          </a:p>
          <a:p>
            <a:r>
              <a:rPr lang="cs-CZ" dirty="0" smtClean="0"/>
              <a:t>Martináč hrušňový</a:t>
            </a:r>
          </a:p>
          <a:p>
            <a:pPr marL="109728" indent="0">
              <a:buNone/>
            </a:pPr>
            <a:r>
              <a:rPr lang="cs-CZ" dirty="0" smtClean="0"/>
              <a:t>AJOR933.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1. 6.2012]. Dostupný na WWW: &lt;http://cs.wikipedia.org/wiki/Soubor:Grand_paon_de_nuit_2.jpg&gt;.</a:t>
            </a:r>
          </a:p>
          <a:p>
            <a:r>
              <a:rPr lang="cs-CZ" dirty="0" smtClean="0"/>
              <a:t>Mol šatní</a:t>
            </a:r>
          </a:p>
          <a:p>
            <a:pPr marL="109728" indent="0">
              <a:buNone/>
            </a:pPr>
            <a:r>
              <a:rPr lang="en-US" dirty="0" smtClean="0"/>
              <a:t>LEILLINGER, Olaf. </a:t>
            </a:r>
            <a:r>
              <a:rPr lang="en-US" i="1" dirty="0" err="1" smtClean="0"/>
              <a:t>wikipedia</a:t>
            </a:r>
            <a:r>
              <a:rPr lang="en-US" dirty="0" smtClean="0"/>
              <a:t> [online]. [cit. </a:t>
            </a:r>
            <a:r>
              <a:rPr lang="cs-CZ" dirty="0" smtClean="0"/>
              <a:t>1</a:t>
            </a:r>
            <a:r>
              <a:rPr lang="en-US" dirty="0" smtClean="0"/>
              <a:t>.</a:t>
            </a:r>
            <a:r>
              <a:rPr lang="cs-CZ" dirty="0" smtClean="0"/>
              <a:t>6</a:t>
            </a:r>
            <a:r>
              <a:rPr lang="en-US" dirty="0" smtClean="0"/>
              <a:t>.2012]. </a:t>
            </a:r>
            <a:r>
              <a:rPr lang="en-US" dirty="0" err="1" smtClean="0"/>
              <a:t>Dostupný</a:t>
            </a:r>
            <a:r>
              <a:rPr lang="en-US" dirty="0" smtClean="0"/>
              <a:t> pod </a:t>
            </a:r>
            <a:r>
              <a:rPr lang="en-US" dirty="0" err="1" smtClean="0"/>
              <a:t>licencí</a:t>
            </a:r>
            <a:r>
              <a:rPr lang="en-US" dirty="0" smtClean="0"/>
              <a:t> CC-BY-SA-2.5 and GNU FDL </a:t>
            </a:r>
            <a:r>
              <a:rPr lang="en-US" dirty="0" err="1" smtClean="0"/>
              <a:t>na</a:t>
            </a:r>
            <a:r>
              <a:rPr lang="en-US" dirty="0" smtClean="0"/>
              <a:t> WWW: &lt;http://cs.wikipedia.org/wiki/Soubor:Tineola.bisselliella.7218.jpg&gt;. </a:t>
            </a:r>
            <a:endParaRPr lang="cs-CZ" dirty="0" smtClean="0"/>
          </a:p>
          <a:p>
            <a:r>
              <a:rPr lang="cs-CZ" dirty="0" smtClean="0"/>
              <a:t>Přástevník medvědí</a:t>
            </a:r>
          </a:p>
          <a:p>
            <a:pPr marL="109728" indent="0">
              <a:buNone/>
            </a:pPr>
            <a:r>
              <a:rPr lang="cs-CZ" dirty="0" smtClean="0"/>
              <a:t>TLUSŤA.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1.6.2012]. Dostupný na WWW: &lt;http://cs.wikipedia.org/wiki/Soubor:Arctia_caja_2010.jpg&gt;.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Bourec morušový housenka</a:t>
            </a:r>
          </a:p>
          <a:p>
            <a:pPr marL="109728" indent="0">
              <a:buNone/>
            </a:pPr>
            <a:r>
              <a:rPr lang="cs-CZ" dirty="0" smtClean="0"/>
              <a:t>COOK, Michael.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 1.. 6.2012]. Dostupný pod licencí CC-BY-SA-2.5 na WWW: &lt;http://cs.wikipedia.org/wiki/Soubor:Silkwormheadsm.jpg&gt;. </a:t>
            </a:r>
          </a:p>
          <a:p>
            <a:r>
              <a:rPr lang="cs-CZ" dirty="0" smtClean="0"/>
              <a:t>Bekyně mniška</a:t>
            </a:r>
          </a:p>
          <a:p>
            <a:pPr marL="109728" indent="0">
              <a:buNone/>
            </a:pPr>
            <a:r>
              <a:rPr lang="cs-CZ" dirty="0" smtClean="0"/>
              <a:t>KULAC, Kurt.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1. 6.2012]. Dostupný pod licencí CC-BY-SA-2.5 </a:t>
            </a:r>
            <a:r>
              <a:rPr lang="cs-CZ" dirty="0" err="1" smtClean="0"/>
              <a:t>and</a:t>
            </a:r>
            <a:r>
              <a:rPr lang="cs-CZ" dirty="0" smtClean="0"/>
              <a:t> GNU FDL na WWW: &lt;http://cs.wikipedia.org/wiki/Soubor:Lymantria_monacha02.jpg&gt;. </a:t>
            </a:r>
          </a:p>
          <a:p>
            <a:r>
              <a:rPr lang="cs-CZ" dirty="0" smtClean="0"/>
              <a:t>Obaleč sítinový</a:t>
            </a:r>
          </a:p>
          <a:p>
            <a:pPr marL="109728" indent="0">
              <a:buNone/>
            </a:pPr>
            <a:r>
              <a:rPr lang="en-US" dirty="0" smtClean="0"/>
              <a:t>JAMES LINDSEY AT ECOLOGY OF COMMANSTER. </a:t>
            </a:r>
            <a:r>
              <a:rPr lang="en-US" i="1" dirty="0" err="1" smtClean="0"/>
              <a:t>wikipedia</a:t>
            </a:r>
            <a:r>
              <a:rPr lang="en-US" dirty="0" smtClean="0"/>
              <a:t> [online]. [cit. </a:t>
            </a:r>
            <a:r>
              <a:rPr lang="cs-CZ" dirty="0" smtClean="0"/>
              <a:t>1. 6..</a:t>
            </a:r>
            <a:r>
              <a:rPr lang="en-US" dirty="0" smtClean="0"/>
              <a:t>2012]. </a:t>
            </a:r>
            <a:r>
              <a:rPr lang="en-US" dirty="0" err="1" smtClean="0"/>
              <a:t>Dostupný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WWW: &lt;http://cs.wikipedia.org/wiki/Soubor:Bactra.lancealana.jpg&gt;. </a:t>
            </a:r>
            <a:endParaRPr lang="cs-CZ" dirty="0" smtClean="0"/>
          </a:p>
          <a:p>
            <a:r>
              <a:rPr lang="cs-CZ" dirty="0" smtClean="0"/>
              <a:t>Zavíječ dospělec</a:t>
            </a:r>
          </a:p>
          <a:p>
            <a:pPr marL="109728" indent="0">
              <a:buNone/>
            </a:pPr>
            <a:r>
              <a:rPr lang="cs-CZ" dirty="0" smtClean="0"/>
              <a:t>KALDARI.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1. 6. 2012]. Dostupný na WWW: &lt;http://cs.wikipedia.org/wiki/Soubor:Indianmeal_moth_2009.jpg&gt;. </a:t>
            </a:r>
          </a:p>
          <a:p>
            <a:r>
              <a:rPr lang="cs-CZ" dirty="0" smtClean="0"/>
              <a:t>Zavíječ housenka</a:t>
            </a:r>
          </a:p>
          <a:p>
            <a:pPr marL="109728" indent="0">
              <a:buNone/>
            </a:pPr>
            <a:r>
              <a:rPr lang="cs-CZ" dirty="0" smtClean="0"/>
              <a:t>PUDDING4BRAINS.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1. 6. 2012]. Dostupný na WWW: &lt;http://cs.wikipedia.org/wiki/Soubor:Plodia_interpunctella_lrv_79.jpg&gt;. </a:t>
            </a:r>
          </a:p>
          <a:p>
            <a:r>
              <a:rPr lang="cs-CZ" dirty="0" err="1" smtClean="0"/>
              <a:t>Bezruč</a:t>
            </a: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BIBIOFIL. </a:t>
            </a:r>
            <a:r>
              <a:rPr lang="cs-CZ" i="1" dirty="0" err="1" smtClean="0"/>
              <a:t>cs.wikipedia</a:t>
            </a:r>
            <a:r>
              <a:rPr lang="cs-CZ" dirty="0" smtClean="0"/>
              <a:t> [online]. [cit. 1. 6. 2012]. Dostupný na WWW: &lt;http://cs.wikipedia.org/wiki/Soubor:Bezruc_2.jpg&gt;.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282</TotalTime>
  <Words>842</Words>
  <Application>Microsoft Office PowerPoint</Application>
  <PresentationFormat>Předvádění na obrazovce (4:3)</PresentationFormat>
  <Paragraphs>125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Urbanistický</vt:lpstr>
      <vt:lpstr>Prezentace aplikace PowerPoint</vt:lpstr>
      <vt:lpstr>Noční motýli</vt:lpstr>
      <vt:lpstr>Znaky motýlů - opakování</vt:lpstr>
      <vt:lpstr>Lišaj smrtihlav</vt:lpstr>
      <vt:lpstr>Martináč hrušňový</vt:lpstr>
      <vt:lpstr>Mol šatní</vt:lpstr>
      <vt:lpstr>Přástevník medvědí</vt:lpstr>
      <vt:lpstr>Bourec morušový</vt:lpstr>
      <vt:lpstr>Bekyně mniška</vt:lpstr>
      <vt:lpstr>Obaleči</vt:lpstr>
      <vt:lpstr>Zavíječ paprikový</vt:lpstr>
      <vt:lpstr>Shrnutí</vt:lpstr>
      <vt:lpstr>Hádanka</vt:lpstr>
      <vt:lpstr>? Bezruč</vt:lpstr>
      <vt:lpstr>Zdroje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Noční motýli</dc:title>
  <dc:creator>Martin</dc:creator>
  <cp:lastModifiedBy>bendji</cp:lastModifiedBy>
  <cp:revision>39</cp:revision>
  <dcterms:created xsi:type="dcterms:W3CDTF">2012-05-29T18:49:40Z</dcterms:created>
  <dcterms:modified xsi:type="dcterms:W3CDTF">2012-10-11T11:58:04Z</dcterms:modified>
</cp:coreProperties>
</file>