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9" r:id="rId4"/>
    <p:sldId id="257" r:id="rId5"/>
    <p:sldId id="258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0" d="100"/>
          <a:sy n="70" d="100"/>
        </p:scale>
        <p:origin x="-51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80152-F2E9-4936-B318-3CB3E4B1CF2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4DE6F-5550-4E9B-879B-15C5487ED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80152-F2E9-4936-B318-3CB3E4B1CF2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4DE6F-5550-4E9B-879B-15C5487ED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80152-F2E9-4936-B318-3CB3E4B1CF2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4DE6F-5550-4E9B-879B-15C5487ED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80152-F2E9-4936-B318-3CB3E4B1CF2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4DE6F-5550-4E9B-879B-15C5487ED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80152-F2E9-4936-B318-3CB3E4B1CF2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4DE6F-5550-4E9B-879B-15C5487ED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80152-F2E9-4936-B318-3CB3E4B1CF2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4DE6F-5550-4E9B-879B-15C5487ED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80152-F2E9-4936-B318-3CB3E4B1CF2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4DE6F-5550-4E9B-879B-15C5487ED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80152-F2E9-4936-B318-3CB3E4B1CF2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4DE6F-5550-4E9B-879B-15C5487ED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80152-F2E9-4936-B318-3CB3E4B1CF2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4DE6F-5550-4E9B-879B-15C5487ED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80152-F2E9-4936-B318-3CB3E4B1CF2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4DE6F-5550-4E9B-879B-15C5487ED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80152-F2E9-4936-B318-3CB3E4B1CF2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4DE6F-5550-4E9B-879B-15C5487ED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30280152-F2E9-4936-B318-3CB3E4B1CF2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B494DE6F-5550-4E9B-879B-15C5487ED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5800" y="476672"/>
            <a:ext cx="7772400" cy="223224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200" dirty="0" smtClean="0"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Matematika a její aplikace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Matematika, Čísla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a početní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operace,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Násobení a dělení čísel 2,3,4,5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Autor: Mgr. Marika Podroužková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VY_42_INOVACE_01/I.SADA</a:t>
            </a:r>
            <a:endParaRPr lang="cs-CZ" dirty="0"/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683568" y="3068960"/>
            <a:ext cx="7776864" cy="1919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>
            <a:lvl1pPr marL="384048" indent="-274320" algn="l" rtl="0" eaLnBrk="1" latinLnBrk="1" hangingPunct="1">
              <a:spcBef>
                <a:spcPct val="20000"/>
              </a:spcBef>
              <a:buClr>
                <a:schemeClr val="tx2"/>
              </a:buClr>
              <a:buSzPct val="75000"/>
              <a:buFont typeface="Wingdings 2" pitchFamily="18" charset="2"/>
              <a:buChar char=""/>
              <a:defRPr sz="27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  <a:lvl2pPr marL="6766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3" pitchFamily="18" charset="2"/>
              <a:buChar char="­"/>
              <a:defRPr sz="21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2pPr>
            <a:lvl3pPr marL="93268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3pPr>
            <a:lvl4pPr marL="119786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4pPr>
            <a:lvl5pPr marL="1463040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5pPr>
            <a:lvl6pPr marL="1719072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6pPr>
            <a:lvl7pPr marL="198424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7pPr>
            <a:lvl8pPr marL="224942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8pPr>
            <a:lvl9pPr marL="25054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9pPr>
          </a:lstStyle>
          <a:p>
            <a:pPr marL="109728" indent="0">
              <a:buNone/>
            </a:pPr>
            <a:r>
              <a:rPr lang="cs-CZ" sz="2200" b="1" dirty="0" smtClean="0">
                <a:latin typeface="Arial" pitchFamily="34" charset="0"/>
                <a:ea typeface="+mj-ea"/>
                <a:cs typeface="Arial" pitchFamily="34" charset="0"/>
              </a:rPr>
              <a:t>Anotace</a:t>
            </a:r>
            <a:r>
              <a:rPr lang="cs-CZ" sz="2200" dirty="0" smtClean="0">
                <a:latin typeface="Arial" pitchFamily="34" charset="0"/>
                <a:ea typeface="+mj-ea"/>
                <a:cs typeface="Arial" pitchFamily="34" charset="0"/>
              </a:rPr>
              <a:t>: Prezentace je určena pro žáky 3. ročníku, slouží k procvičování</a:t>
            </a:r>
            <a:r>
              <a:rPr lang="cs-CZ" sz="2200" dirty="0"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ea typeface="+mj-ea"/>
                <a:cs typeface="Arial" pitchFamily="34" charset="0"/>
              </a:rPr>
              <a:t>učiva </a:t>
            </a:r>
            <a:r>
              <a:rPr lang="cs-CZ" sz="2200" dirty="0">
                <a:latin typeface="Arial" pitchFamily="34" charset="0"/>
                <a:ea typeface="+mj-ea"/>
                <a:cs typeface="Arial" pitchFamily="34" charset="0"/>
              </a:rPr>
              <a:t>N</a:t>
            </a:r>
            <a:r>
              <a:rPr lang="cs-CZ" sz="2200" dirty="0" smtClean="0">
                <a:latin typeface="Arial" pitchFamily="34" charset="0"/>
                <a:ea typeface="+mj-ea"/>
                <a:cs typeface="Arial" pitchFamily="34" charset="0"/>
              </a:rPr>
              <a:t>ásobení a dělení čísel 2, 3, 4 a 5.</a:t>
            </a:r>
          </a:p>
          <a:p>
            <a:pPr marL="109728" indent="0">
              <a:buNone/>
            </a:pPr>
            <a:r>
              <a:rPr lang="cs-CZ" sz="2200" dirty="0" smtClean="0">
                <a:latin typeface="Arial" pitchFamily="34" charset="0"/>
                <a:ea typeface="+mj-ea"/>
                <a:cs typeface="Arial" pitchFamily="34" charset="0"/>
              </a:rPr>
              <a:t>Období: září -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prosinec 2011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5" y="5301208"/>
            <a:ext cx="57626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71444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060848"/>
            <a:ext cx="8350696" cy="1470025"/>
          </a:xfrm>
        </p:spPr>
        <p:txBody>
          <a:bodyPr>
            <a:normAutofit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N</a:t>
            </a:r>
            <a:r>
              <a:rPr lang="cs-CZ" sz="3600" dirty="0" smtClean="0">
                <a:solidFill>
                  <a:srgbClr val="FFFF00"/>
                </a:solidFill>
              </a:rPr>
              <a:t>ásobení a dělení č. 2, 3, 4, 5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3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rocvičování, postřeh</a:t>
            </a:r>
            <a:r>
              <a:rPr lang="cs-CZ" sz="36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3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rychlost</a:t>
            </a:r>
            <a:endParaRPr lang="cs-CZ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2544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863" y="0"/>
            <a:ext cx="8229600" cy="1143000"/>
          </a:xfrm>
        </p:spPr>
        <p:txBody>
          <a:bodyPr/>
          <a:lstStyle/>
          <a:p>
            <a:pPr algn="ctr"/>
            <a:r>
              <a:rPr lang="cs-CZ" sz="3200" dirty="0" smtClean="0"/>
              <a:t>Které číslo nepatří do řady násobků?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9678" y="1457467"/>
            <a:ext cx="7056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2,  4,  6,  8,  9,  10,  12,  14,  16,  18,  20</a:t>
            </a:r>
            <a:endParaRPr lang="cs-CZ" sz="2800" dirty="0"/>
          </a:p>
        </p:txBody>
      </p:sp>
      <p:pic>
        <p:nvPicPr>
          <p:cNvPr id="2051" name="Picture 3" descr="D:\_temp\Dočasné soubory Internetu\Content.IE5\2JWJC40Y\MC90044216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01714" y="548680"/>
            <a:ext cx="648072" cy="1027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69829" y="3045595"/>
            <a:ext cx="72164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3,  6,  9,  12,  15,  18,  21, 23,  24,  27,  30</a:t>
            </a:r>
            <a:endParaRPr lang="cs-CZ" sz="2800" dirty="0"/>
          </a:p>
        </p:txBody>
      </p:sp>
      <p:pic>
        <p:nvPicPr>
          <p:cNvPr id="2052" name="Picture 4" descr="D:\_temp\Dočasné soubory Internetu\Content.IE5\2JWJC40Y\MC90044216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48249" y="2060848"/>
            <a:ext cx="692563" cy="1081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69829" y="4705980"/>
            <a:ext cx="76030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4,  8,  12,  16,  20,  24,  28,  32,  34,  36,  40</a:t>
            </a:r>
            <a:endParaRPr lang="cs-CZ" sz="2800" dirty="0"/>
          </a:p>
        </p:txBody>
      </p:sp>
      <p:pic>
        <p:nvPicPr>
          <p:cNvPr id="2053" name="Picture 5" descr="D:\_temp\Dočasné soubory Internetu\Content.IE5\2JWJC40Y\MC90044216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93190" y="3662334"/>
            <a:ext cx="699831" cy="1036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97131" y="6165304"/>
            <a:ext cx="74919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5,  10,  15,  20,  25,  30,  39,  35,  40,  45,  50</a:t>
            </a:r>
            <a:endParaRPr lang="cs-CZ" sz="2800" dirty="0"/>
          </a:p>
        </p:txBody>
      </p:sp>
      <p:pic>
        <p:nvPicPr>
          <p:cNvPr id="2054" name="Picture 6" descr="D:\_temp\Dočasné soubory Internetu\Content.IE5\2JWJC40Y\MC90044216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01714" y="5229200"/>
            <a:ext cx="682785" cy="101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26759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719 2.14616E-6 L -0.64323 -0.0013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302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33117E-6 L -0.40191 0.0055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04" y="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2951E-7 L -0.29132 1.2951E-7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6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3 -0.00023 L -0.42466 -0.00023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6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7730" y="188640"/>
            <a:ext cx="8344749" cy="1361352"/>
          </a:xfrm>
        </p:spPr>
        <p:txBody>
          <a:bodyPr/>
          <a:lstStyle/>
          <a:p>
            <a:pPr algn="ctr"/>
            <a:r>
              <a:rPr lang="cs-CZ" sz="3200" dirty="0" smtClean="0"/>
              <a:t>Buď rychlejší než počítač!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2400" dirty="0" smtClean="0">
                <a:solidFill>
                  <a:schemeClr val="tx1"/>
                </a:solidFill>
                <a:latin typeface="+mn-lt"/>
              </a:rPr>
              <a:t>Paní učitelka odstartuje tvůj závod kliknutím myši.</a:t>
            </a:r>
            <a:endParaRPr lang="cs-CZ" sz="24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60719" y="1570095"/>
            <a:ext cx="1701875" cy="4997152"/>
          </a:xfrm>
        </p:spPr>
        <p:txBody>
          <a:bodyPr/>
          <a:lstStyle/>
          <a:p>
            <a:r>
              <a:rPr lang="cs-CZ" sz="2800" dirty="0" smtClean="0"/>
              <a:t>2</a:t>
            </a:r>
            <a:r>
              <a:rPr lang="cs-CZ" dirty="0" smtClean="0"/>
              <a:t> × 4 = </a:t>
            </a:r>
          </a:p>
          <a:p>
            <a:r>
              <a:rPr lang="cs-CZ" dirty="0" smtClean="0"/>
              <a:t>3 × 5 = </a:t>
            </a:r>
          </a:p>
          <a:p>
            <a:r>
              <a:rPr lang="cs-CZ" dirty="0" smtClean="0"/>
              <a:t>7 × 2 = </a:t>
            </a:r>
          </a:p>
          <a:p>
            <a:r>
              <a:rPr lang="cs-CZ" dirty="0" smtClean="0"/>
              <a:t>4 × 3 = </a:t>
            </a:r>
          </a:p>
          <a:p>
            <a:r>
              <a:rPr lang="cs-CZ" dirty="0" smtClean="0"/>
              <a:t>5 × 5 = </a:t>
            </a:r>
          </a:p>
          <a:p>
            <a:r>
              <a:rPr lang="cs-CZ" dirty="0"/>
              <a:t>8</a:t>
            </a:r>
            <a:r>
              <a:rPr lang="cs-CZ" dirty="0" smtClean="0"/>
              <a:t> × 2 = </a:t>
            </a:r>
          </a:p>
          <a:p>
            <a:r>
              <a:rPr lang="cs-CZ" dirty="0" smtClean="0"/>
              <a:t>9 × 4 = </a:t>
            </a:r>
          </a:p>
          <a:p>
            <a:r>
              <a:rPr lang="cs-CZ" dirty="0" smtClean="0"/>
              <a:t>6 × 3 = </a:t>
            </a:r>
          </a:p>
          <a:p>
            <a:r>
              <a:rPr lang="cs-CZ" dirty="0" smtClean="0"/>
              <a:t>8 × 5 = </a:t>
            </a:r>
          </a:p>
          <a:p>
            <a:r>
              <a:rPr lang="cs-CZ" dirty="0" smtClean="0"/>
              <a:t>9 × 5 =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61776" y="1549992"/>
            <a:ext cx="4007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42154" y="2000571"/>
            <a:ext cx="585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15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42155" y="2523791"/>
            <a:ext cx="585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14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59391" y="3015552"/>
            <a:ext cx="585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12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55625" y="3538772"/>
            <a:ext cx="585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25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55625" y="4038746"/>
            <a:ext cx="585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16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51859" y="4539608"/>
            <a:ext cx="585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36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48596" y="5010085"/>
            <a:ext cx="585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18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7723" y="5533305"/>
            <a:ext cx="585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40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48596" y="5991183"/>
            <a:ext cx="585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581591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3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50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60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80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90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10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2000"/>
                            </p:stCondLst>
                            <p:childTnLst>
                              <p:par>
                                <p:cTn id="69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400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5000"/>
                            </p:stCondLst>
                            <p:childTnLst>
                              <p:par>
                                <p:cTn id="77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700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bldLvl="5" advAuto="500"/>
      <p:bldP spid="12" grpId="0" build="p" bldLvl="5" advAuto="0"/>
      <p:bldP spid="13" grpId="0" build="p" bldLvl="5" advAuto="500"/>
      <p:bldP spid="14" grpId="0" build="p" bldLvl="5" advAuto="500"/>
      <p:bldP spid="15" grpId="0" build="p" bldLvl="5" advAuto="500"/>
      <p:bldP spid="16" grpId="0" build="p" bldLvl="5" advAuto="500"/>
      <p:bldP spid="17" grpId="0" build="p" bldLvl="5" advAuto="500"/>
      <p:bldP spid="18" grpId="0" build="p" bldLvl="5" advAuto="500"/>
      <p:bldP spid="19" grpId="0" build="p" bldLvl="5" advAuto="500"/>
      <p:bldP spid="20" grpId="0" build="p" bldLvl="5" advAuto="500"/>
      <p:bldP spid="21" grpId="0" build="p" bldLvl="5" advAuto="50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Pokračujeme!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3563888" y="1340768"/>
            <a:ext cx="1718685" cy="672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/>
              <a:t>18 : 2 =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/>
              <a:t>35 : 5 =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/>
              <a:t>28 : 4 =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/>
              <a:t>24 : 4 =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/>
              <a:t>27 : 3 =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/>
              <a:t>10 : 2 =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/>
              <a:t>24 : 3 =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/>
              <a:t>32 : 4 =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/>
              <a:t>21 : 3 =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800" dirty="0" smtClean="0"/>
              <a:t>30 : 5 =</a:t>
            </a:r>
          </a:p>
          <a:p>
            <a:endParaRPr lang="cs-CZ" sz="2800" dirty="0" smtClean="0"/>
          </a:p>
          <a:p>
            <a:pPr marL="285750" indent="-285750">
              <a:buFont typeface="Wingdings" pitchFamily="2" charset="2"/>
              <a:buChar char="§"/>
            </a:pPr>
            <a:endParaRPr lang="cs-CZ" sz="2800" dirty="0" smtClean="0"/>
          </a:p>
          <a:p>
            <a:pPr marL="285750" indent="-285750">
              <a:buFont typeface="Wingdings" pitchFamily="2" charset="2"/>
              <a:buChar char="§"/>
            </a:pP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82573" y="1340768"/>
            <a:ext cx="2567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82573" y="181998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7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82573" y="234320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7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82573" y="286642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82573" y="3356992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9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12907" y="3894819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82573" y="4422122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8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82573" y="4945342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8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82573" y="545072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7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82573" y="595042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000016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5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5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8500"/>
                            </p:stCondLst>
                            <p:childTnLst>
                              <p:par>
                                <p:cTn id="42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2500"/>
                            </p:stCondLst>
                            <p:childTnLst>
                              <p:par>
                                <p:cTn id="58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4500"/>
                            </p:stCondLst>
                            <p:childTnLst>
                              <p:par>
                                <p:cTn id="66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6500"/>
                            </p:stCondLst>
                            <p:childTnLst>
                              <p:par>
                                <p:cTn id="74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8500"/>
                            </p:stCondLst>
                            <p:childTnLst>
                              <p:par>
                                <p:cTn id="82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dvAuto="500"/>
      <p:bldP spid="5" grpId="0" build="p" bldLvl="5" advAuto="500"/>
      <p:bldP spid="6" grpId="0" build="p" bldLvl="5" advAuto="500"/>
      <p:bldP spid="7" grpId="0" build="p" bldLvl="5" advAuto="500"/>
      <p:bldP spid="8" grpId="0" build="p" bldLvl="5" advAuto="500"/>
      <p:bldP spid="9" grpId="0" build="p" bldLvl="5" advAuto="500"/>
      <p:bldP spid="10" grpId="0" build="p" bldLvl="5" advAuto="500"/>
      <p:bldP spid="11" grpId="0" build="p" bldLvl="5" advAuto="500"/>
      <p:bldP spid="12" grpId="0" build="p" bldLvl="5" advAuto="500"/>
      <p:bldP spid="13" grpId="0" build="p" bldLvl="5" advAuto="500"/>
      <p:bldP spid="14" grpId="0" build="p" bldLvl="5" advAuto="50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Použité zdroje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Vlastní zdroje.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5" y="5301208"/>
            <a:ext cx="57626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5574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237</TotalTime>
  <Words>267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Silk</vt:lpstr>
      <vt:lpstr>Snímek 1</vt:lpstr>
      <vt:lpstr>Násobení a dělení č. 2, 3, 4, 5</vt:lpstr>
      <vt:lpstr>Které číslo nepatří do řady násobků?</vt:lpstr>
      <vt:lpstr>Buď rychlejší než počítač! Paní učitelka odstartuje tvůj závod kliknutím myši.</vt:lpstr>
      <vt:lpstr>Pokračujeme!</vt:lpstr>
      <vt:lpstr>Použité zdroje</vt:lpstr>
    </vt:vector>
  </TitlesOfParts>
  <Company>WebActive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č. 2, 3, 4, 5</dc:title>
  <dc:creator>marika</dc:creator>
  <cp:lastModifiedBy>Rumcajs</cp:lastModifiedBy>
  <cp:revision>29</cp:revision>
  <dcterms:created xsi:type="dcterms:W3CDTF">2011-11-12T15:50:07Z</dcterms:created>
  <dcterms:modified xsi:type="dcterms:W3CDTF">2012-01-04T19:22:40Z</dcterms:modified>
</cp:coreProperties>
</file>