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0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7DF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84" y="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997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3291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8674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7649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2816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6600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5201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2816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940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1627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2232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03FBB-8094-4233-9E65-68865CA5BDAD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65BF1-7D32-404A-B51C-52496E8D5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0755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476672"/>
            <a:ext cx="7772400" cy="223224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Matematika, Čísla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početní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operace, Násobilka čísla 7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VY_42_INOVACE_03/I.SADA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683568" y="3068960"/>
            <a:ext cx="7776864" cy="191906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</a:t>
            </a:r>
            <a:r>
              <a:rPr lang="cs-CZ" sz="220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3</a:t>
            </a:r>
            <a:r>
              <a:rPr lang="cs-CZ" sz="220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k výkladu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učiva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Násobilka čísla 7.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algn="l"/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září - prosinec 2011</a:t>
            </a:r>
          </a:p>
          <a:p>
            <a:pPr algn="l"/>
            <a:endParaRPr lang="cs-CZ" sz="2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38096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Násobilka čísla 7</a:t>
            </a:r>
            <a:endParaRPr lang="cs-CZ" dirty="0"/>
          </a:p>
        </p:txBody>
      </p:sp>
      <p:sp useBgFill="1"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928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68152"/>
          </a:xfrm>
          <a:gradFill>
            <a:gsLst>
              <a:gs pos="75000">
                <a:srgbClr val="FBEAC7"/>
              </a:gs>
              <a:gs pos="100000">
                <a:srgbClr val="FEE7F2"/>
              </a:gs>
              <a:gs pos="100000">
                <a:srgbClr val="FAC77D"/>
              </a:gs>
              <a:gs pos="100000">
                <a:srgbClr val="FBA97D"/>
              </a:gs>
              <a:gs pos="92000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Tleskni, když uvidíš balónek s násobkem č. 7</a:t>
            </a:r>
            <a:br>
              <a:rPr lang="cs-CZ" sz="3600" dirty="0" smtClean="0"/>
            </a:br>
            <a:r>
              <a:rPr lang="cs-CZ" sz="2000" dirty="0" smtClean="0"/>
              <a:t>Hru odstartuješ kliknutím myši.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pSp>
        <p:nvGrpSpPr>
          <p:cNvPr id="1045" name="Skupina 1044"/>
          <p:cNvGrpSpPr/>
          <p:nvPr/>
        </p:nvGrpSpPr>
        <p:grpSpPr>
          <a:xfrm>
            <a:off x="12509232" y="2427060"/>
            <a:ext cx="2592287" cy="4354960"/>
            <a:chOff x="9610022" y="2427060"/>
            <a:chExt cx="2592287" cy="4354960"/>
          </a:xfrm>
        </p:grpSpPr>
        <p:pic>
          <p:nvPicPr>
            <p:cNvPr id="5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10022" y="2427060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0508197" y="3381490"/>
              <a:ext cx="958145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7</a:t>
              </a:r>
              <a:endParaRPr lang="cs-CZ" sz="96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2434741" y="-2246111"/>
            <a:ext cx="2592287" cy="4354960"/>
            <a:chOff x="12693079" y="-1976085"/>
            <a:chExt cx="2592287" cy="4354960"/>
          </a:xfrm>
        </p:grpSpPr>
        <p:pic>
          <p:nvPicPr>
            <p:cNvPr id="24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693079" y="-1976085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13159829" y="-1005799"/>
              <a:ext cx="1688112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13</a:t>
              </a:r>
              <a:endParaRPr lang="cs-CZ" sz="9600" dirty="0"/>
            </a:p>
          </p:txBody>
        </p:sp>
      </p:grpSp>
      <p:sp>
        <p:nvSpPr>
          <p:cNvPr id="1025" name="TextovéPole 1024"/>
          <p:cNvSpPr txBox="1"/>
          <p:nvPr/>
        </p:nvSpPr>
        <p:spPr>
          <a:xfrm>
            <a:off x="7020272" y="-2907704"/>
            <a:ext cx="82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grpSp>
        <p:nvGrpSpPr>
          <p:cNvPr id="1047" name="Skupina 1046"/>
          <p:cNvGrpSpPr/>
          <p:nvPr/>
        </p:nvGrpSpPr>
        <p:grpSpPr>
          <a:xfrm>
            <a:off x="3707903" y="-6220072"/>
            <a:ext cx="2592287" cy="4354960"/>
            <a:chOff x="3707903" y="-4394609"/>
            <a:chExt cx="2592287" cy="4354960"/>
          </a:xfrm>
        </p:grpSpPr>
        <p:pic>
          <p:nvPicPr>
            <p:cNvPr id="22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3" y="-4394609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7" name="TextovéPole 1026"/>
            <p:cNvSpPr txBox="1"/>
            <p:nvPr/>
          </p:nvSpPr>
          <p:spPr>
            <a:xfrm>
              <a:off x="4268577" y="-3349643"/>
              <a:ext cx="192621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21</a:t>
              </a:r>
              <a:endParaRPr lang="cs-CZ" sz="9600" dirty="0"/>
            </a:p>
          </p:txBody>
        </p:sp>
      </p:grpSp>
      <p:grpSp>
        <p:nvGrpSpPr>
          <p:cNvPr id="1048" name="Skupina 1047"/>
          <p:cNvGrpSpPr/>
          <p:nvPr/>
        </p:nvGrpSpPr>
        <p:grpSpPr>
          <a:xfrm>
            <a:off x="790041" y="-6140677"/>
            <a:ext cx="2592287" cy="4354960"/>
            <a:chOff x="827584" y="-6220072"/>
            <a:chExt cx="2592287" cy="4354960"/>
          </a:xfrm>
        </p:grpSpPr>
        <p:pic>
          <p:nvPicPr>
            <p:cNvPr id="20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-6220072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8" name="TextovéPole 1027"/>
            <p:cNvSpPr txBox="1"/>
            <p:nvPr/>
          </p:nvSpPr>
          <p:spPr>
            <a:xfrm>
              <a:off x="1556263" y="-5222612"/>
              <a:ext cx="1548397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26</a:t>
              </a:r>
              <a:endParaRPr lang="cs-CZ" sz="9600" dirty="0"/>
            </a:p>
          </p:txBody>
        </p:sp>
      </p:grpSp>
      <p:grpSp>
        <p:nvGrpSpPr>
          <p:cNvPr id="1049" name="Skupina 1048"/>
          <p:cNvGrpSpPr/>
          <p:nvPr/>
        </p:nvGrpSpPr>
        <p:grpSpPr>
          <a:xfrm>
            <a:off x="-3035934" y="-6224953"/>
            <a:ext cx="2755566" cy="4354960"/>
            <a:chOff x="-1904293" y="-4394609"/>
            <a:chExt cx="2755566" cy="4354960"/>
          </a:xfrm>
        </p:grpSpPr>
        <p:pic>
          <p:nvPicPr>
            <p:cNvPr id="19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904293" y="-4394609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0" name="TextovéPole 1029"/>
            <p:cNvSpPr txBox="1"/>
            <p:nvPr/>
          </p:nvSpPr>
          <p:spPr>
            <a:xfrm>
              <a:off x="-1364631" y="-3558151"/>
              <a:ext cx="221590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28</a:t>
              </a:r>
              <a:endParaRPr lang="cs-CZ" sz="9600" dirty="0"/>
            </a:p>
          </p:txBody>
        </p:sp>
      </p:grpSp>
      <p:sp>
        <p:nvSpPr>
          <p:cNvPr id="1031" name="TextovéPole 1030"/>
          <p:cNvSpPr txBox="1"/>
          <p:nvPr/>
        </p:nvSpPr>
        <p:spPr>
          <a:xfrm>
            <a:off x="-1904293" y="4604540"/>
            <a:ext cx="931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-1904293" y="4604540"/>
            <a:ext cx="931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051" name="Skupina 1050"/>
          <p:cNvGrpSpPr/>
          <p:nvPr/>
        </p:nvGrpSpPr>
        <p:grpSpPr>
          <a:xfrm>
            <a:off x="-7021287" y="4005064"/>
            <a:ext cx="2592287" cy="4354960"/>
            <a:chOff x="-2959986" y="3381490"/>
            <a:chExt cx="2592287" cy="4354960"/>
          </a:xfrm>
        </p:grpSpPr>
        <p:pic>
          <p:nvPicPr>
            <p:cNvPr id="30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959986" y="3381490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3" name="TextovéPole 1032"/>
            <p:cNvSpPr txBox="1"/>
            <p:nvPr/>
          </p:nvSpPr>
          <p:spPr>
            <a:xfrm>
              <a:off x="-2527938" y="4362112"/>
              <a:ext cx="153659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35</a:t>
              </a:r>
              <a:endParaRPr lang="cs-CZ" sz="9600" dirty="0"/>
            </a:p>
          </p:txBody>
        </p:sp>
      </p:grpSp>
      <p:grpSp>
        <p:nvGrpSpPr>
          <p:cNvPr id="1053" name="Skupina 1052"/>
          <p:cNvGrpSpPr/>
          <p:nvPr/>
        </p:nvGrpSpPr>
        <p:grpSpPr>
          <a:xfrm>
            <a:off x="1115616" y="8920647"/>
            <a:ext cx="2592287" cy="4354960"/>
            <a:chOff x="1115616" y="7117545"/>
            <a:chExt cx="2592287" cy="4354960"/>
          </a:xfrm>
        </p:grpSpPr>
        <p:pic>
          <p:nvPicPr>
            <p:cNvPr id="26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7117545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4" name="TextovéPole 1033"/>
            <p:cNvSpPr txBox="1"/>
            <p:nvPr/>
          </p:nvSpPr>
          <p:spPr>
            <a:xfrm>
              <a:off x="1584065" y="8211299"/>
              <a:ext cx="1890211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42</a:t>
              </a:r>
              <a:endParaRPr lang="cs-CZ" sz="9600" dirty="0"/>
            </a:p>
          </p:txBody>
        </p:sp>
      </p:grpSp>
      <p:grpSp>
        <p:nvGrpSpPr>
          <p:cNvPr id="1055" name="Skupina 1054"/>
          <p:cNvGrpSpPr/>
          <p:nvPr/>
        </p:nvGrpSpPr>
        <p:grpSpPr>
          <a:xfrm>
            <a:off x="6895360" y="8993195"/>
            <a:ext cx="2772380" cy="4354960"/>
            <a:chOff x="6804248" y="7021293"/>
            <a:chExt cx="2772380" cy="4354960"/>
          </a:xfrm>
        </p:grpSpPr>
        <p:pic>
          <p:nvPicPr>
            <p:cNvPr id="28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04248" y="7021293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5" name="TextovéPole 1034"/>
            <p:cNvSpPr txBox="1"/>
            <p:nvPr/>
          </p:nvSpPr>
          <p:spPr>
            <a:xfrm>
              <a:off x="7430344" y="8135859"/>
              <a:ext cx="214628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49</a:t>
              </a:r>
              <a:endParaRPr lang="cs-CZ" sz="9600" dirty="0"/>
            </a:p>
          </p:txBody>
        </p:sp>
      </p:grpSp>
      <p:grpSp>
        <p:nvGrpSpPr>
          <p:cNvPr id="1050" name="Skupina 1049"/>
          <p:cNvGrpSpPr/>
          <p:nvPr/>
        </p:nvGrpSpPr>
        <p:grpSpPr>
          <a:xfrm>
            <a:off x="-7453335" y="-1852500"/>
            <a:ext cx="2734072" cy="4354960"/>
            <a:chOff x="-4861048" y="-1467544"/>
            <a:chExt cx="2734072" cy="4354960"/>
          </a:xfrm>
        </p:grpSpPr>
        <p:pic>
          <p:nvPicPr>
            <p:cNvPr id="31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4861048" y="-1467544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6" name="TextovéPole 1035"/>
            <p:cNvSpPr txBox="1"/>
            <p:nvPr/>
          </p:nvSpPr>
          <p:spPr>
            <a:xfrm>
              <a:off x="-4373651" y="-468505"/>
              <a:ext cx="2246675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24</a:t>
              </a:r>
              <a:endParaRPr lang="cs-CZ" sz="9600" dirty="0"/>
            </a:p>
          </p:txBody>
        </p:sp>
      </p:grpSp>
      <p:grpSp>
        <p:nvGrpSpPr>
          <p:cNvPr id="1052" name="Skupina 1051"/>
          <p:cNvGrpSpPr/>
          <p:nvPr/>
        </p:nvGrpSpPr>
        <p:grpSpPr>
          <a:xfrm>
            <a:off x="-1764703" y="8920647"/>
            <a:ext cx="2592287" cy="4354960"/>
            <a:chOff x="-1535795" y="7965504"/>
            <a:chExt cx="2592287" cy="4354960"/>
          </a:xfrm>
        </p:grpSpPr>
        <p:pic>
          <p:nvPicPr>
            <p:cNvPr id="25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535795" y="7965504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7" name="TextovéPole 1036"/>
            <p:cNvSpPr txBox="1"/>
            <p:nvPr/>
          </p:nvSpPr>
          <p:spPr>
            <a:xfrm>
              <a:off x="-1209547" y="9295024"/>
              <a:ext cx="1954317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45</a:t>
              </a:r>
              <a:endParaRPr lang="cs-CZ" sz="9600" dirty="0"/>
            </a:p>
          </p:txBody>
        </p:sp>
      </p:grpSp>
      <p:grpSp>
        <p:nvGrpSpPr>
          <p:cNvPr id="1054" name="Skupina 1053"/>
          <p:cNvGrpSpPr/>
          <p:nvPr/>
        </p:nvGrpSpPr>
        <p:grpSpPr>
          <a:xfrm>
            <a:off x="4101051" y="8993195"/>
            <a:ext cx="2592287" cy="4354960"/>
            <a:chOff x="3995936" y="7073881"/>
            <a:chExt cx="2592287" cy="4354960"/>
          </a:xfrm>
        </p:grpSpPr>
        <p:pic>
          <p:nvPicPr>
            <p:cNvPr id="27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6" y="7073881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8" name="TextovéPole 1037"/>
            <p:cNvSpPr txBox="1"/>
            <p:nvPr/>
          </p:nvSpPr>
          <p:spPr>
            <a:xfrm>
              <a:off x="4636858" y="8178658"/>
              <a:ext cx="183730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54</a:t>
              </a:r>
              <a:endParaRPr lang="cs-CZ" sz="96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9667740" y="8885524"/>
            <a:ext cx="2592287" cy="4354960"/>
            <a:chOff x="9667740" y="7021293"/>
            <a:chExt cx="2592287" cy="4354960"/>
          </a:xfrm>
        </p:grpSpPr>
        <p:pic>
          <p:nvPicPr>
            <p:cNvPr id="21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67740" y="7021293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9" name="TextovéPole 1038"/>
            <p:cNvSpPr txBox="1"/>
            <p:nvPr/>
          </p:nvSpPr>
          <p:spPr>
            <a:xfrm>
              <a:off x="10332640" y="8150170"/>
              <a:ext cx="1731063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56</a:t>
              </a:r>
              <a:endParaRPr lang="cs-CZ" sz="9600" dirty="0"/>
            </a:p>
          </p:txBody>
        </p:sp>
      </p:grpSp>
      <p:grpSp>
        <p:nvGrpSpPr>
          <p:cNvPr id="1046" name="Skupina 1045"/>
          <p:cNvGrpSpPr/>
          <p:nvPr/>
        </p:nvGrpSpPr>
        <p:grpSpPr>
          <a:xfrm>
            <a:off x="6955210" y="-6298467"/>
            <a:ext cx="2592287" cy="4354960"/>
            <a:chOff x="6544273" y="-4423591"/>
            <a:chExt cx="2592287" cy="4354960"/>
          </a:xfrm>
        </p:grpSpPr>
        <p:pic>
          <p:nvPicPr>
            <p:cNvPr id="23" name="Picture 2" descr="D:\_temp\Dočasné soubory Internetu\Content.IE5\ITT1KBRX\MP900427736[1].jpg"/>
            <p:cNvPicPr>
              <a:picLocks noChangeAspect="1" noChangeArrowheads="1"/>
            </p:cNvPicPr>
            <p:nvPr/>
          </p:nvPicPr>
          <p:blipFill>
            <a:blip r:embed="rId2">
              <a:lum bright="70000" contrast="-70000"/>
              <a:extLst>
                <a:ext uri="{BEBA8EAE-BF5A-486C-A8C5-ECC9F3942E4B}">
                  <a14:imgProps xmlns="" xmlns:a14="http://schemas.microsoft.com/office/drawing/2010/main">
                    <a14:imgLayer r:embed="rId3">
                      <a14:imgEffect>
                        <a14:saturation sat="349000"/>
                      </a14:imgEffect>
                    </a14:imgLayer>
                  </a14:imgProps>
                </a:ex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44273" y="-4423591"/>
              <a:ext cx="2592287" cy="435496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7119413" y="-3378625"/>
              <a:ext cx="171365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/>
                <a:t>14</a:t>
              </a:r>
              <a:endParaRPr lang="cs-CZ" sz="96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742278" y="6828032"/>
            <a:ext cx="7848872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9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9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6974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556E-17 -3.7037E-6 L 1.39792 2.00348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896" y="10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96296E-6 L 0.92135 -2.24167 " pathEditMode="relative" rAng="0" ptsTypes="AA">
                                      <p:cBhvr>
                                        <p:cTn id="9" dur="5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059" y="-11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0.99219 -2.16829 " pathEditMode="relative" rAng="0" ptsTypes="AA">
                                      <p:cBhvr>
                                        <p:cTn id="12" dur="5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601" y="-108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7037E-6 L -0.19862 -2.40972 " pathEditMode="relative" rAng="0" ptsTypes="AA">
                                      <p:cBhvr>
                                        <p:cTn id="15" dur="5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31" y="-12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6 L -1.22465 -1.93726 " pathEditMode="relative" rAng="0" ptsTypes="AA">
                                      <p:cBhvr>
                                        <p:cTn id="18" dur="5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233" y="-96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0"/>
                            </p:stCondLst>
                            <p:childTnLst>
                              <p:par>
                                <p:cTn id="2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11111E-6 L 2.3151 -0.54838 " pathEditMode="relative" rAng="0" ptsTypes="AA">
                                      <p:cBhvr>
                                        <p:cTn id="21" dur="5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747" y="-2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0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22222E-6 L 2.29167 1.14584 " pathEditMode="relative" rAng="0" ptsTypes="AA">
                                      <p:cBhvr>
                                        <p:cTn id="24" dur="5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3" y="5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0"/>
                            </p:stCondLst>
                            <p:childTnLst>
                              <p:par>
                                <p:cTn id="2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-0.11019 L 0.36197 2.20648 " pathEditMode="relative" rAng="0" ptsTypes="AA">
                                      <p:cBhvr>
                                        <p:cTn id="27" dur="5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16" y="11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0"/>
                            </p:stCondLst>
                            <p:childTnLst>
                              <p:par>
                                <p:cTn id="2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85185E-6 L -0.12604 2.63287 " pathEditMode="relative" rAng="0" ptsTypes="AA">
                                      <p:cBhvr>
                                        <p:cTn id="30" dur="5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13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72 0.05092 L -0.86354 2.35926 " pathEditMode="relative" rAng="0" ptsTypes="AA">
                                      <p:cBhvr>
                                        <p:cTn id="33" dur="5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122" y="11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0"/>
                            </p:stCondLst>
                            <p:childTnLst>
                              <p:par>
                                <p:cTn id="3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6 L -2.19062 1.38148 " pathEditMode="relative" rAng="0" ptsTypes="AA">
                                      <p:cBhvr>
                                        <p:cTn id="36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531" y="6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0"/>
                            </p:stCondLst>
                            <p:childTnLst>
                              <p:par>
                                <p:cTn id="3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L -2.43507 -0.11875 " pathEditMode="relative" rAng="0" ptsTypes="AA">
                                      <p:cBhvr>
                                        <p:cTn id="39" dur="5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753" y="-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0"/>
                            </p:stCondLst>
                            <p:childTnLst>
                              <p:par>
                                <p:cTn id="4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71 -0.19954 L -1.39792 -2.1 " pathEditMode="relative" rAng="0" ptsTypes="AA">
                                      <p:cBhvr>
                                        <p:cTn id="42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781" y="-9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8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Odpovídej na otázky.</a:t>
            </a:r>
            <a:br>
              <a:rPr lang="cs-CZ" sz="2800" b="1" dirty="0" smtClean="0"/>
            </a:br>
            <a:r>
              <a:rPr lang="cs-CZ" sz="2800" b="1" dirty="0" smtClean="0"/>
              <a:t>Přesvědčíš se, jak je důležité umět násobilku 7.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Kolik dní má 1 týden?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dirty="0" smtClean="0">
                <a:solidFill>
                  <a:srgbClr val="92D050"/>
                </a:solidFill>
              </a:rPr>
              <a:t>Kolik dní mají 4 týdny?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dirty="0" smtClean="0">
                <a:solidFill>
                  <a:srgbClr val="7030A0"/>
                </a:solidFill>
              </a:rPr>
              <a:t>Babička byla na dovolené 21 dní. Kolik je to týdnů?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Zaplatili jsme si dovolenou na dva týdny, ale vrátili jsme se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    o dva dny dříve. Kolik dní jsme strávili na dovolené? </a:t>
            </a:r>
          </a:p>
          <a:p>
            <a:endParaRPr lang="cs-CZ" sz="2400" dirty="0"/>
          </a:p>
          <a:p>
            <a:r>
              <a:rPr lang="cs-CZ" sz="2400" b="1" dirty="0" smtClean="0">
                <a:solidFill>
                  <a:srgbClr val="0070C0"/>
                </a:solidFill>
              </a:rPr>
              <a:t>Sestřenice u nás pobyla o letních prázdninách 6 týdnů.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Kolik je to dní? 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46402" y="1541983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489203" y="319816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3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13849" y="242088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28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421469" y="4437112"/>
            <a:ext cx="742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391707" y="5676056"/>
            <a:ext cx="742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42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61747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0.00023 L -0.21406 0.00047 " pathEditMode="relative" rAng="0" ptsTypes="AA">
                                      <p:cBhvr>
                                        <p:cTn id="6" dur="2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1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-0.21458 -0.0020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29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 L -0.21927 0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7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-0.20347 -0.0020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74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1111E-6 L -0.18976 -0.0041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97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 slovní úlohy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3118" y="1484784"/>
            <a:ext cx="48951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Máš 4 bonbony. Kamarád má 7krát více. </a:t>
            </a:r>
          </a:p>
          <a:p>
            <a:r>
              <a:rPr lang="cs-CZ" sz="2000" dirty="0" smtClean="0"/>
              <a:t>       Kolik bonbonů má kamarád?</a:t>
            </a:r>
            <a:endParaRPr lang="cs-CZ" sz="2000" dirty="0"/>
          </a:p>
        </p:txBody>
      </p:sp>
      <p:pic>
        <p:nvPicPr>
          <p:cNvPr id="1026" name="Picture 2" descr="D:\_temp\Dočasné soubory Internetu\Content.IE5\2AH57O8N\MC9004363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996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271443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24528" y="1412776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28</a:t>
            </a:r>
            <a:endParaRPr lang="cs-CZ" sz="5400" dirty="0"/>
          </a:p>
        </p:txBody>
      </p:sp>
      <p:pic>
        <p:nvPicPr>
          <p:cNvPr id="1028" name="Picture 4" descr="D:\_temp\Dočasné soubory Internetu\Content.IE5\2AH57O8N\MP9003419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562" y="2381719"/>
            <a:ext cx="1788674" cy="13426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31769" y="2714436"/>
            <a:ext cx="432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Alena má 56 Kč. Petr má 7krát méně Kč.</a:t>
            </a:r>
          </a:p>
          <a:p>
            <a:r>
              <a:rPr lang="cs-CZ" dirty="0"/>
              <a:t> </a:t>
            </a:r>
            <a:r>
              <a:rPr lang="cs-CZ" dirty="0" smtClean="0"/>
              <a:t>   Kolik Kč má Petr?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10736" y="2714436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8 Kč</a:t>
            </a:r>
            <a:endParaRPr lang="cs-CZ" sz="5400" dirty="0"/>
          </a:p>
        </p:txBody>
      </p:sp>
      <p:pic>
        <p:nvPicPr>
          <p:cNvPr id="8" name="Picture 2" descr="D:\_temp\Dočasné soubory Internetu\Content.IE5\8JWFH3HC\MC900343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19" y="4035288"/>
            <a:ext cx="1245686" cy="12961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904965" y="4232634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V malé tělocvičně cvičilo 9 žáků. Ve velké tělocvičně cvičilo 7krát více žáků. Kolik žáků cvičilo ve velké tělocvičně?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310736" y="4035288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63</a:t>
            </a:r>
            <a:endParaRPr lang="cs-CZ" sz="5400" dirty="0"/>
          </a:p>
        </p:txBody>
      </p:sp>
      <p:pic>
        <p:nvPicPr>
          <p:cNvPr id="11" name="Picture 4" descr="D:\_temp\Dočasné soubory Internetu\Content.IE5\2JWJC40Y\MC900192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649" y="5661248"/>
            <a:ext cx="1714500" cy="792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812515" y="5805264"/>
            <a:ext cx="51438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V knihovně je 35 knih. Na polici je 7krát méně knih. Kolik knih je na polici?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310736" y="5595627"/>
            <a:ext cx="994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5</a:t>
            </a:r>
          </a:p>
        </p:txBody>
      </p:sp>
    </p:spTree>
    <p:extLst>
      <p:ext uri="{BB962C8B-B14F-4D97-AF65-F5344CB8AC3E}">
        <p14:creationId xmlns="" xmlns:p14="http://schemas.microsoft.com/office/powerpoint/2010/main" val="127718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26549E-6 L -0.31493 -0.00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04255E-6 L -0.28594 -0.0050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06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88529E-7 L -0.23472 0.0016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36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59259E-6 L -0.17344 2.59259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8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7859216" cy="4176464"/>
          </a:xfrm>
        </p:spPr>
        <p:txBody>
          <a:bodyPr>
            <a:noAutofit/>
          </a:bodyPr>
          <a:lstStyle/>
          <a:p>
            <a:pPr algn="l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Použité zdroje:</a:t>
            </a:r>
            <a:br>
              <a:rPr lang="cs-CZ" sz="2200" b="1" dirty="0" smtClean="0">
                <a:latin typeface="Arial" pitchFamily="34" charset="0"/>
                <a:cs typeface="Arial" pitchFamily="34" charset="0"/>
              </a:rPr>
            </a:br>
            <a:r>
              <a:rPr lang="cs-CZ" sz="2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b="1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Hošpesová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A. – Divíšek, J: - Kuřina, F. Svět čísel a tvarů: Matematika pro 3. ročník. Ilustrovala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Sušková.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I.vyd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Praha: Prometheus, spol. s r. o., 1998. ISBN 80-7196-117-5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latin typeface="Arial" pitchFamily="34" charset="0"/>
                <a:cs typeface="Arial" pitchFamily="34" charset="0"/>
              </a:rPr>
              <a:t>Obrázky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sladkostí, peněženky, sportovců a police s knihami použity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 office.microsoft.com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Citace 30. 9. 2011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7962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208</TotalTime>
  <Words>223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Násobilka čísla 7</vt:lpstr>
      <vt:lpstr> Tleskni, když uvidíš balónek s násobkem č. 7 Hru odstartuješ kliknutím myši. </vt:lpstr>
      <vt:lpstr>Odpovídej na otázky. Přesvědčíš se, jak je důležité umět násobilku 7.</vt:lpstr>
      <vt:lpstr>Řeš slovní úlohy</vt:lpstr>
      <vt:lpstr>Použité zdroje:  Hošpesová, A. – Divíšek, J: - Kuřina, F. Svět čísel a tvarů: Matematika pro 3. ročník. Ilustrovala Kateřina Sušková. I.vyd. Praha: Prometheus, spol. s r. o., 1998. ISBN 80-7196-117-5  Obrázky sladkostí, peněženky, sportovců a police s knihami použity z office.microsoft.com. Citace 30. 9. 2011  </vt:lpstr>
    </vt:vector>
  </TitlesOfParts>
  <Company>WebActive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Násobilka čísla 7</dc:title>
  <dc:creator>marika</dc:creator>
  <cp:lastModifiedBy>Rumcajs</cp:lastModifiedBy>
  <cp:revision>30</cp:revision>
  <dcterms:created xsi:type="dcterms:W3CDTF">2011-11-13T19:35:07Z</dcterms:created>
  <dcterms:modified xsi:type="dcterms:W3CDTF">2012-01-04T19:24:06Z</dcterms:modified>
</cp:coreProperties>
</file>