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58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EB3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0CE4A3-2CB1-485C-9108-87F6A3BBE62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A017D6-F742-4D7F-AD4E-622E46CE4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ABD98-5752-4918-85EF-90BB71148E8A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FE8DB-A28F-48BC-8814-A8800671351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57158" y="6572272"/>
            <a:ext cx="8286808" cy="285728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371FD-B40A-4EDE-9392-331E076A62E6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46799-856B-46E9-A20B-6D9DD11D25A1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CADEE-EEA7-40C0-B5C6-2F8AC1B27F4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3919F-94F8-49EC-BDBC-16D962B90A00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A7FAB-83E4-4742-86B2-D1FC5493F703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3D299-9F21-4266-AB76-D6F12C605A83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6E1E9-60AC-4C04-BAD4-BB72A9EB14BA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1CC6B-5631-47C2-9279-F77DCC78834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948D0-9F65-4BCE-8FFC-243BC9DE2E29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D66DCC-E24B-421E-8663-09D258565BFE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28596" y="6356350"/>
            <a:ext cx="8286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D30EA8-6D3A-4761-88C2-672B758BF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214290"/>
            <a:ext cx="87154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Lucida Sans Unicode"/>
              </a:rPr>
              <a:t>Název školy: Svobodná základní škola, o.p.s.</a:t>
            </a:r>
            <a:br>
              <a:rPr lang="cs-CZ" dirty="0">
                <a:latin typeface="Lucida Sans Unicode"/>
              </a:rPr>
            </a:br>
            <a:r>
              <a:rPr lang="cs-CZ" dirty="0">
                <a:latin typeface="Lucida Sans Unicode"/>
              </a:rPr>
              <a:t>Autor: Mgr. Dagmar </a:t>
            </a:r>
            <a:r>
              <a:rPr lang="cs-CZ" dirty="0" err="1">
                <a:latin typeface="Lucida Sans Unicode"/>
              </a:rPr>
              <a:t>Sacherová</a:t>
            </a:r>
            <a:r>
              <a:rPr lang="cs-CZ" dirty="0">
                <a:latin typeface="Lucida Sans Unicode"/>
              </a:rPr>
              <a:t/>
            </a:r>
            <a:br>
              <a:rPr lang="cs-CZ" dirty="0">
                <a:latin typeface="Lucida Sans Unicode"/>
              </a:rPr>
            </a:br>
            <a:r>
              <a:rPr lang="cs-CZ" dirty="0">
                <a:latin typeface="Lucida Sans Unicode"/>
              </a:rPr>
              <a:t>Název materiálu: </a:t>
            </a:r>
            <a:r>
              <a:rPr lang="cs-CZ" dirty="0" smtClean="0">
                <a:latin typeface="Lucida Sans Unicode"/>
              </a:rPr>
              <a:t>VY_32_INOVACE_07_MATEMATIKA_ČTVEREC A OBDÉLNÍK</a:t>
            </a:r>
            <a:r>
              <a:rPr lang="cs-CZ" dirty="0">
                <a:latin typeface="Lucida Sans Unicode"/>
              </a:rPr>
              <a:t/>
            </a:r>
            <a:br>
              <a:rPr lang="cs-CZ" dirty="0">
                <a:latin typeface="Lucida Sans Unicode"/>
              </a:rPr>
            </a:br>
            <a:r>
              <a:rPr lang="cs-CZ" dirty="0">
                <a:latin typeface="Lucida Sans Unicode"/>
              </a:rPr>
              <a:t>Název: </a:t>
            </a:r>
            <a:r>
              <a:rPr lang="cs-CZ" dirty="0" smtClean="0">
                <a:latin typeface="Lucida Sans Unicode"/>
              </a:rPr>
              <a:t>ČTVEREC A OBDÉLNÍK</a:t>
            </a:r>
            <a:r>
              <a:rPr lang="cs-CZ" dirty="0">
                <a:latin typeface="Lucida Sans Unicode"/>
              </a:rPr>
              <a:t/>
            </a:r>
            <a:br>
              <a:rPr lang="cs-CZ" dirty="0">
                <a:latin typeface="Lucida Sans Unicode"/>
              </a:rPr>
            </a:br>
            <a:r>
              <a:rPr lang="cs-CZ" dirty="0">
                <a:latin typeface="Lucida Sans Unicode"/>
              </a:rPr>
              <a:t>Číslo projektu: CZ.1.07/1.4.00/21.0929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143372" y="2000240"/>
            <a:ext cx="45005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Lucida Sans Unicode"/>
              </a:rPr>
              <a:t>Čtverec a obdélník</a:t>
            </a:r>
            <a:endParaRPr lang="cs-CZ" sz="2400" b="1" dirty="0" smtClean="0">
              <a:latin typeface="Lucida Sans Unicode"/>
            </a:endParaRPr>
          </a:p>
        </p:txBody>
      </p:sp>
      <p:pic>
        <p:nvPicPr>
          <p:cNvPr id="6" name="Picture 2" descr="http://titulka2.rvp.cz/gfx/ikon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3071810"/>
            <a:ext cx="6936432" cy="1799139"/>
          </a:xfrm>
          <a:prstGeom prst="rect">
            <a:avLst/>
          </a:prstGeom>
          <a:noFill/>
        </p:spPr>
      </p:pic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285720" y="5357826"/>
            <a:ext cx="4686304" cy="928694"/>
          </a:xfrm>
        </p:spPr>
        <p:txBody>
          <a:bodyPr/>
          <a:lstStyle/>
          <a:p>
            <a:pPr marL="0" marR="45720" lvl="0" indent="0">
              <a:buClr>
                <a:srgbClr val="0BD0D9"/>
              </a:buClr>
              <a:buSzPct val="95000"/>
              <a:buNone/>
              <a:defRPr/>
            </a:pPr>
            <a:r>
              <a:rPr lang="cs-CZ" sz="1800" dirty="0" smtClean="0">
                <a:latin typeface="Lucida Sans Unicode"/>
              </a:rPr>
              <a:t>Vytvořeno </a:t>
            </a:r>
            <a:r>
              <a:rPr lang="cs-CZ" sz="1800" dirty="0" smtClean="0">
                <a:latin typeface="Lucida Sans Unicode"/>
              </a:rPr>
              <a:t>20</a:t>
            </a:r>
            <a:r>
              <a:rPr lang="cs-CZ" sz="1800" dirty="0" smtClean="0">
                <a:latin typeface="Lucida Sans Unicode"/>
              </a:rPr>
              <a:t>. </a:t>
            </a:r>
            <a:r>
              <a:rPr lang="cs-CZ" sz="1800" dirty="0" smtClean="0">
                <a:latin typeface="Lucida Sans Unicode"/>
              </a:rPr>
              <a:t>5</a:t>
            </a:r>
            <a:r>
              <a:rPr lang="cs-CZ" sz="1800" dirty="0" smtClean="0">
                <a:latin typeface="Lucida Sans Unicode"/>
              </a:rPr>
              <a:t>. </a:t>
            </a:r>
            <a:r>
              <a:rPr lang="cs-CZ" sz="1800" dirty="0" smtClean="0">
                <a:latin typeface="Lucida Sans Unicode"/>
              </a:rPr>
              <a:t>2012 </a:t>
            </a:r>
          </a:p>
          <a:p>
            <a:pPr marL="0" marR="45720" lvl="0" indent="0">
              <a:buClr>
                <a:srgbClr val="0BD0D9"/>
              </a:buClr>
              <a:buSzPct val="95000"/>
              <a:buNone/>
              <a:defRPr/>
            </a:pPr>
            <a:r>
              <a:rPr lang="cs-CZ" sz="1800" dirty="0" smtClean="0">
                <a:latin typeface="Lucida Sans Unicode"/>
              </a:rPr>
              <a:t>Dostupné na portálu http://dumy.</a:t>
            </a:r>
            <a:r>
              <a:rPr lang="cs-CZ" sz="1800" dirty="0" err="1" smtClean="0">
                <a:latin typeface="Lucida Sans Unicode"/>
              </a:rPr>
              <a:t>cz</a:t>
            </a:r>
            <a:r>
              <a:rPr lang="cs-CZ" sz="1800" dirty="0" smtClean="0">
                <a:latin typeface="Lucida Sans Unicode"/>
              </a:rPr>
              <a:t>/ </a:t>
            </a:r>
            <a:endParaRPr lang="cs-CZ" sz="1800" dirty="0" smtClean="0">
              <a:latin typeface="Constantia"/>
            </a:endParaRPr>
          </a:p>
          <a:p>
            <a:endParaRPr lang="cs-CZ" dirty="0"/>
          </a:p>
        </p:txBody>
      </p:sp>
      <p:sp>
        <p:nvSpPr>
          <p:cNvPr id="8" name="Zástupný symbol pro zápatí 9"/>
          <p:cNvSpPr>
            <a:spLocks noGrp="1"/>
          </p:cNvSpPr>
          <p:nvPr>
            <p:ph type="ftr" sz="quarter" idx="11"/>
          </p:nvPr>
        </p:nvSpPr>
        <p:spPr>
          <a:xfrm>
            <a:off x="500034" y="6557169"/>
            <a:ext cx="8186766" cy="300831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Autorem materiálu a všech jeho částí, není-li uvedeno jinak, je Mgr. Dagmar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Sacherová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určený pro žáky 5. tříd.</a:t>
            </a:r>
          </a:p>
          <a:p>
            <a:r>
              <a:rPr lang="cs-CZ" dirty="0" smtClean="0"/>
              <a:t>Hravou formou si žáci opakují znalost o geometrických útvarů a jejich vlastností, konkrétně čtverce a obdélníku. Správnost svých odpovědí si  mohou hned překontrolovat.</a:t>
            </a:r>
          </a:p>
          <a:p>
            <a:r>
              <a:rPr lang="cs-CZ" dirty="0" smtClean="0"/>
              <a:t>Cvičení žáky motivuje k větší aktivitě, spojení nákresů s psaným textem vede k lepšímu zapamatování si probírané látky.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8662" y="2143116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dirty="0" smtClean="0"/>
              <a:t>Čtverec a obdélník 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1643042" y="3429000"/>
            <a:ext cx="2160000" cy="2160000"/>
          </a:xfrm>
          <a:prstGeom prst="rect">
            <a:avLst/>
          </a:prstGeom>
          <a:solidFill>
            <a:srgbClr val="4BEB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143504" y="4429132"/>
            <a:ext cx="2714644" cy="114300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F:\Documents and Settings\Jana\Local Settings\Temporary Internet Files\Content.IE5\F0RTHZTB\MC9002919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214290"/>
            <a:ext cx="2857520" cy="2060573"/>
          </a:xfrm>
          <a:prstGeom prst="rect">
            <a:avLst/>
          </a:prstGeom>
          <a:noFill/>
        </p:spPr>
      </p:pic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3108" y="0"/>
            <a:ext cx="4214842" cy="78579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Co platí pro …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57224" y="357166"/>
            <a:ext cx="1260000" cy="12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Čtverec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5786446" y="785794"/>
            <a:ext cx="2143140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Obdélník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6314" y="6286520"/>
            <a:ext cx="378621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Má všechny strany stejně dlouhé. 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5286388"/>
            <a:ext cx="4643470" cy="400110"/>
          </a:xfrm>
          <a:prstGeom prst="rect">
            <a:avLst/>
          </a:prstGeom>
          <a:solidFill>
            <a:srgbClr val="4BEB35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Má pouze protilehlé strany stejně dlouhé. 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44" y="6286520"/>
            <a:ext cx="4572032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Úhlopříčky jsou na sebe vzájemně kolmé. 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3504" y="5286388"/>
            <a:ext cx="3786214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Úhlopříčky na sebe nejsou kolmé. 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5786454"/>
            <a:ext cx="2857520" cy="40011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Obsah se spočítá S = a . b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00430" y="4786322"/>
            <a:ext cx="2857520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Obsah se počítá: S = a . a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4786322"/>
            <a:ext cx="3429024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Obvod se počítá: o = 2 . (a + b)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71802" y="5786454"/>
            <a:ext cx="2857520" cy="40011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Obvod se počítá: o = 4 . 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7158" y="5786454"/>
            <a:ext cx="2643206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Má 4 osy souměrnosti.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00794" y="4786322"/>
            <a:ext cx="2643206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Má 2 osy souměrnosti.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7358082" y="142852"/>
            <a:ext cx="1571636" cy="428628"/>
          </a:xfrm>
          <a:prstGeom prst="ellipse">
            <a:avLst/>
          </a:prstGeom>
          <a:solidFill>
            <a:srgbClr val="4BEB35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Řešení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357158" y="6572272"/>
            <a:ext cx="8286808" cy="285728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F:\Documents and Settings\Jana\Local Settings\Temporary Internet Files\Content.IE5\ZRJMIFNQ\MC9004244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4929198"/>
            <a:ext cx="1974850" cy="1698625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8.14061E-7 L 0.56701 -0.41975 " pathEditMode="relative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97 -0.02752 L -0.36198 -0.4155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" y="-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07 -0.03816 L -0.14271 -0.3318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" y="-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55042E-8 L 0.42518 -0.2997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" y="-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5.55042E-8 L -0.00173 -0.2053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5.52266E-6 L -0.00799 -0.45121 " pathEditMode="relative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5.52266E-6 L -0.32292 -0.34621 " pathEditMode="relative" ptsTypes="A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3 -0.03677 L -0.02118 -0.18386 " pathEditMode="relative" ptsTypes="A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62812E-6 L -0.0019 -0.33002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1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62812E-6 L -0.49028 -0.2460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" y="-1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</TotalTime>
  <Words>233</Words>
  <Application>Microsoft Office PowerPoint</Application>
  <PresentationFormat>Předvádění na obrazovce (4:3)</PresentationFormat>
  <Paragraphs>27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Čtverec a obdélník </vt:lpstr>
      <vt:lpstr>Co platí pro …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Čtverec a obdélník </dc:title>
  <dc:creator>Mamut</dc:creator>
  <cp:lastModifiedBy>Jana</cp:lastModifiedBy>
  <cp:revision>14</cp:revision>
  <dcterms:created xsi:type="dcterms:W3CDTF">2012-08-19T12:46:50Z</dcterms:created>
  <dcterms:modified xsi:type="dcterms:W3CDTF">2012-10-07T17:46:05Z</dcterms:modified>
</cp:coreProperties>
</file>