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ECD8FA7-D3B8-4EFF-BFE1-57F222148838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E76809-2AB4-44A3-B58B-738ED3BC0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Obrázky – galerie klipartů Microsoft Office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40C1303B-47A9-47DA-8056-51F4C4BA1F68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</a:t>
            </a:r>
            <a:r>
              <a:rPr lang="cs-CZ" err="1"/>
              <a:t>Sacherová</a:t>
            </a:r>
            <a:r>
              <a:rPr lang="cs-CZ"/>
              <a:t>.</a:t>
            </a:r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4882B1-6106-4D1E-B1DE-7980258B27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321FFB6B-44B9-4996-955F-29551F31EB28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901E75-384B-4723-B6C5-FBDB5401D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4B5E0D3D-D77D-4C6D-BC24-E860BE8E51C5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067A77D-98EE-4A1A-80F7-5A42E8113E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8641F08B-4F4D-4503-BF33-BA31FECDC84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A7B2AE-1DDB-4200-A5E4-C5D8B04A2F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AD3004B2-6C7F-4DB6-A160-4C35D74212DF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4B23D2-71A8-4DEB-8541-5E63AB0BD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8664EB00-696E-4E96-B396-253070016D52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EB6578-5047-4262-B401-1053E9E21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3840D40F-7072-443F-9C33-B8DF0AC37CC8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95A2AD-EB16-42B5-A914-2ADE1D9C6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E40D35DD-D624-4A06-8C5E-B49FA543BFED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B2A2DA-014B-48E1-B289-870ED7630F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C6691E82-E2EC-49E5-99C9-7D53C91F6B37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97ECD1-7D50-4553-9756-AF1816187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93CA5106-A342-4973-ADD3-899C832FFB9C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B8101B-3365-4774-983A-3ED33B6E8D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3500438" y="6381750"/>
            <a:ext cx="2133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  <a:extLst/>
          </a:lstStyle>
          <a:p>
            <a:pPr>
              <a:defRPr/>
            </a:pPr>
            <a:fld id="{FD21F218-E135-4CCF-BA9E-A5564AF953BD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0BFC7C-E12A-42F2-8280-DBB8D1F0F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1428750" y="6572250"/>
            <a:ext cx="7181850" cy="2857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r>
              <a:rPr lang="cs-CZ"/>
              <a:t>Autorem materiálu a všech jeho částí, není-li uvedeno jinak, je Mgr. Dagmar </a:t>
            </a:r>
            <a:r>
              <a:rPr lang="cs-CZ" err="1"/>
              <a:t>Sacherová</a:t>
            </a:r>
            <a:r>
              <a:rPr lang="cs-CZ"/>
              <a:t>.</a:t>
            </a: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FFB44987-CD03-43C5-BDDE-4B5C2D34C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007FFF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007FFF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00ADDC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/>
              <a:t>Autorem materiálu a všech jeho částí, není-li uvedeno jinak, je Mgr. Dagmar </a:t>
            </a:r>
            <a:r>
              <a:rPr lang="cs-CZ" dirty="0" err="1"/>
              <a:t>Sacherová</a:t>
            </a:r>
            <a:r>
              <a:rPr lang="cs-CZ" dirty="0"/>
              <a:t>.</a:t>
            </a:r>
            <a:endParaRPr lang="cs-CZ" dirty="0"/>
          </a:p>
        </p:txBody>
      </p:sp>
      <p:sp>
        <p:nvSpPr>
          <p:cNvPr id="14338" name="Zástupný symbol pro obsah 1"/>
          <p:cNvSpPr txBox="1">
            <a:spLocks/>
          </p:cNvSpPr>
          <p:nvPr/>
        </p:nvSpPr>
        <p:spPr bwMode="auto">
          <a:xfrm>
            <a:off x="1000125" y="142875"/>
            <a:ext cx="8001000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None/>
            </a:pPr>
            <a:r>
              <a:rPr lang="cs-CZ">
                <a:latin typeface="Lucida Sans Unicode" pitchFamily="34" charset="0"/>
              </a:rPr>
              <a:t>Název školy: Svobodná základní škola, o.p.s.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None/>
            </a:pPr>
            <a:r>
              <a:rPr lang="cs-CZ">
                <a:latin typeface="Lucida Sans Unicode" pitchFamily="34" charset="0"/>
              </a:rPr>
              <a:t>Autor: Mgr. Dagmar Sacherová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>
                <a:latin typeface="Lucida Sans Unicode" pitchFamily="34" charset="0"/>
              </a:rPr>
              <a:t>Název materiálu: VY_32_INOVACE_08_MATEMATIKA_PŘEVODY JEDNOTEK OBSAHU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>
                <a:latin typeface="Lucida Sans Unicode" pitchFamily="34" charset="0"/>
              </a:rPr>
              <a:t>Název: PŘEVODY JEDNOTEK OBSAHU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None/>
            </a:pPr>
            <a:r>
              <a:rPr lang="cs-CZ">
                <a:latin typeface="Lucida Sans Unicode" pitchFamily="34" charset="0"/>
              </a:rPr>
              <a:t>Číslo projektu: CZ.1.07/1.4.00/21.0929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None/>
            </a:pPr>
            <a:endParaRPr lang="cs-CZ">
              <a:latin typeface="Lucida Sans Unicode" pitchFamily="34" charset="0"/>
            </a:endParaRPr>
          </a:p>
          <a:p>
            <a:pPr marL="365125" indent="-255588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2400" b="1">
                <a:latin typeface="Lucida Sans Unicode" pitchFamily="34" charset="0"/>
              </a:rPr>
              <a:t>Převody jednotek obsahu</a:t>
            </a:r>
          </a:p>
        </p:txBody>
      </p:sp>
      <p:pic>
        <p:nvPicPr>
          <p:cNvPr id="14339" name="Picture 2" descr="http://titulka2.rvp.cz/gfx/ikonk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2928938"/>
            <a:ext cx="6935787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Podnadpis 2"/>
          <p:cNvSpPr txBox="1">
            <a:spLocks/>
          </p:cNvSpPr>
          <p:nvPr/>
        </p:nvSpPr>
        <p:spPr bwMode="auto">
          <a:xfrm>
            <a:off x="3571875" y="5357813"/>
            <a:ext cx="5286375" cy="78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18288"/>
          <a:lstStyle/>
          <a:p>
            <a:pPr algn="r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>
                <a:latin typeface="Lucida Sans Unicode" pitchFamily="34" charset="0"/>
              </a:rPr>
              <a:t> Vytvořeno 12. 5. 2012 </a:t>
            </a:r>
          </a:p>
          <a:p>
            <a:pPr algn="r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>
                <a:latin typeface="Lucida Sans Unicode" pitchFamily="34" charset="0"/>
              </a:rPr>
              <a:t>Dostupné na portálu </a:t>
            </a:r>
            <a:r>
              <a:rPr lang="cs-CZ">
                <a:latin typeface="Lucida Sans Unicode" pitchFamily="34" charset="0"/>
                <a:hlinkClick r:id="rId3"/>
              </a:rPr>
              <a:t>http://dumy.cz/</a:t>
            </a:r>
            <a:r>
              <a:rPr lang="cs-CZ">
                <a:latin typeface="Lucida Sans Unicode" pitchFamily="34" charset="0"/>
              </a:rPr>
              <a:t> 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určený pro žáky 5. tříd.</a:t>
            </a:r>
          </a:p>
          <a:p>
            <a:r>
              <a:rPr lang="cs-CZ" smtClean="0"/>
              <a:t>Hravou formou si žáci procvičují znalost jednotek obsahu a jejich převodů. Správnost svých odpovědí si  mohou hned překontrolovat.</a:t>
            </a:r>
          </a:p>
          <a:p>
            <a:r>
              <a:rPr lang="cs-CZ" smtClean="0"/>
              <a:t>Cvičení žáky motivuje k větší aktivitě, spojení obrázků a psaného textu vede k lepšímu zapamatování si probírané látky.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0683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Převody jednotek obsahu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/>
          </a:p>
        </p:txBody>
      </p:sp>
      <p:pic>
        <p:nvPicPr>
          <p:cNvPr id="16387" name="Picture 4" descr="F:\Documents and Settings\Jana\Local Settings\Temporary Internet Files\Content.IE5\ZRJMIFNQ\MC9000548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1714500"/>
            <a:ext cx="4429125" cy="455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1. Seřaď tyto obsahy od nejmenšího k největšímu: 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071813" y="2143125"/>
            <a:ext cx="1643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/>
              </a:rPr>
              <a:t>120 cm</a:t>
            </a:r>
            <a:r>
              <a:rPr lang="cs-CZ" sz="2800" baseline="30000">
                <a:latin typeface="Gill Sans MT"/>
              </a:rPr>
              <a:t>2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929188" y="2000250"/>
            <a:ext cx="1643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/>
              </a:rPr>
              <a:t>0,5 km</a:t>
            </a:r>
            <a:r>
              <a:rPr lang="cs-CZ" sz="2800" baseline="30000">
                <a:latin typeface="Gill Sans MT"/>
              </a:rPr>
              <a:t>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19700" y="1412875"/>
            <a:ext cx="1643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/>
              </a:rPr>
              <a:t>15 dm</a:t>
            </a:r>
            <a:r>
              <a:rPr lang="cs-CZ" sz="2800" baseline="30000">
                <a:latin typeface="Gill Sans MT"/>
              </a:rPr>
              <a:t>2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71875" y="1500188"/>
            <a:ext cx="1643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/>
              </a:rPr>
              <a:t>512 mm</a:t>
            </a:r>
            <a:r>
              <a:rPr lang="cs-CZ" sz="2800" baseline="30000">
                <a:latin typeface="Gill Sans MT"/>
              </a:rPr>
              <a:t>2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643688" y="1571625"/>
            <a:ext cx="1071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/>
              </a:rPr>
              <a:t>3 m</a:t>
            </a:r>
            <a:r>
              <a:rPr lang="cs-CZ" sz="2800" baseline="30000">
                <a:latin typeface="Gill Sans MT"/>
              </a:rPr>
              <a:t>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000875" y="2071688"/>
            <a:ext cx="1819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/>
              </a:rPr>
              <a:t>2500 cm</a:t>
            </a:r>
            <a:r>
              <a:rPr lang="cs-CZ" sz="2800" baseline="30000">
                <a:latin typeface="Gill Sans MT"/>
              </a:rPr>
              <a:t>2</a:t>
            </a:r>
          </a:p>
        </p:txBody>
      </p:sp>
      <p:sp>
        <p:nvSpPr>
          <p:cNvPr id="11" name="Elipsa 10"/>
          <p:cNvSpPr/>
          <p:nvPr/>
        </p:nvSpPr>
        <p:spPr>
          <a:xfrm>
            <a:off x="7286644" y="3071810"/>
            <a:ext cx="1605836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řešení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43063" y="3071813"/>
            <a:ext cx="1357312" cy="3046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1.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2.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3.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4.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5.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6. </a:t>
            </a:r>
            <a:endParaRPr lang="cs-CZ" sz="3200" dirty="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2050" name="Picture 2" descr="F:\Documents and Settings\Jana\Local Settings\Temporary Internet Files\Content.IE5\6S1DSOFZ\MC9004244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88" y="3786188"/>
            <a:ext cx="1974850" cy="169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Šipka doprava 12">
            <a:hlinkClick r:id="rId4" action="ppaction://hlinksldjump"/>
          </p:cNvPr>
          <p:cNvSpPr/>
          <p:nvPr/>
        </p:nvSpPr>
        <p:spPr>
          <a:xfrm>
            <a:off x="7715272" y="5643578"/>
            <a:ext cx="1143008" cy="1000132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0.00208 L -0.30208 0.518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25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8353E-6 L -0.48976 0.5050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" y="25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9722E-6 L -0.54618 0.3589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" y="179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95097E-6 L -0.35746 0.39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" y="19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77521E-8 L -0.12256 0.2120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" y="10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21832E-6 L -0.16441 0.232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Doplň jednotky: 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3565525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40 cm</a:t>
            </a:r>
            <a:r>
              <a:rPr lang="cs-CZ" baseline="30000" smtClean="0"/>
              <a:t>2</a:t>
            </a:r>
            <a:r>
              <a:rPr lang="cs-CZ" smtClean="0"/>
              <a:t> = 4 000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1 200 mm</a:t>
            </a:r>
            <a:r>
              <a:rPr lang="cs-CZ" baseline="30000" smtClean="0"/>
              <a:t>2</a:t>
            </a:r>
            <a:r>
              <a:rPr lang="cs-CZ" smtClean="0"/>
              <a:t> = 12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60 dm</a:t>
            </a:r>
            <a:r>
              <a:rPr lang="cs-CZ" baseline="30000" smtClean="0"/>
              <a:t>2</a:t>
            </a:r>
            <a:r>
              <a:rPr lang="cs-CZ" smtClean="0"/>
              <a:t> = 0,6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7 000 cm</a:t>
            </a:r>
            <a:r>
              <a:rPr lang="cs-CZ" baseline="30000" smtClean="0"/>
              <a:t>2</a:t>
            </a:r>
            <a:r>
              <a:rPr lang="cs-CZ" smtClean="0"/>
              <a:t> = 0,7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3 dm</a:t>
            </a:r>
            <a:r>
              <a:rPr lang="cs-CZ" baseline="30000" smtClean="0"/>
              <a:t>2</a:t>
            </a:r>
            <a:r>
              <a:rPr lang="cs-CZ" smtClean="0"/>
              <a:t> = 300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0,5 km</a:t>
            </a:r>
            <a:r>
              <a:rPr lang="cs-CZ" baseline="30000" smtClean="0"/>
              <a:t>2</a:t>
            </a:r>
            <a:r>
              <a:rPr lang="cs-CZ" smtClean="0"/>
              <a:t> = 500 000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Autorem materiálu a všech jeho částí, není-li uvedeno jinak, je Mgr. Dagmar </a:t>
            </a:r>
            <a:r>
              <a:rPr lang="cs-CZ" dirty="0" err="1"/>
              <a:t>Sacherová</a:t>
            </a:r>
            <a:r>
              <a:rPr lang="cs-CZ" dirty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67440" y="1431016"/>
            <a:ext cx="42862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?</a:t>
            </a:r>
            <a:endParaRPr lang="cs-CZ" sz="28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500563" y="1417638"/>
            <a:ext cx="1071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Gill Sans MT"/>
              </a:rPr>
              <a:t>mm</a:t>
            </a:r>
            <a:r>
              <a:rPr lang="cs-CZ" sz="3200" baseline="30000">
                <a:solidFill>
                  <a:srgbClr val="FF0000"/>
                </a:solidFill>
                <a:latin typeface="Gill Sans MT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10316" y="2073958"/>
            <a:ext cx="42862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?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4138812" y="2574024"/>
            <a:ext cx="42862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?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4567440" y="3145528"/>
            <a:ext cx="42862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?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3995936" y="3717032"/>
            <a:ext cx="42862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?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4996068" y="4288536"/>
            <a:ext cx="42862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?</a:t>
            </a:r>
            <a:endParaRPr lang="cs-CZ" sz="2800" b="1" dirty="0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071938" y="2560638"/>
            <a:ext cx="1071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Gill Sans MT"/>
              </a:rPr>
              <a:t>m</a:t>
            </a:r>
            <a:r>
              <a:rPr lang="cs-CZ" sz="3200" baseline="30000">
                <a:solidFill>
                  <a:srgbClr val="FF0000"/>
                </a:solidFill>
                <a:latin typeface="Gill Sans MT"/>
              </a:rPr>
              <a:t>2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643438" y="1989138"/>
            <a:ext cx="1071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Gill Sans MT"/>
              </a:rPr>
              <a:t>cm</a:t>
            </a:r>
            <a:r>
              <a:rPr lang="cs-CZ" sz="3200" baseline="30000">
                <a:solidFill>
                  <a:srgbClr val="FF0000"/>
                </a:solidFill>
                <a:latin typeface="Gill Sans MT"/>
              </a:rPr>
              <a:t>2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500563" y="3132138"/>
            <a:ext cx="863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Gill Sans MT"/>
              </a:rPr>
              <a:t>m</a:t>
            </a:r>
            <a:r>
              <a:rPr lang="cs-CZ" sz="3200" baseline="30000">
                <a:solidFill>
                  <a:srgbClr val="FF0000"/>
                </a:solidFill>
                <a:latin typeface="Gill Sans MT"/>
              </a:rPr>
              <a:t>2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929188" y="4237038"/>
            <a:ext cx="1071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Gill Sans MT"/>
              </a:rPr>
              <a:t>m</a:t>
            </a:r>
            <a:r>
              <a:rPr lang="cs-CZ" sz="3200" baseline="30000">
                <a:solidFill>
                  <a:srgbClr val="FF0000"/>
                </a:solidFill>
                <a:latin typeface="Gill Sans MT"/>
              </a:rPr>
              <a:t>2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929063" y="3703638"/>
            <a:ext cx="1071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Gill Sans MT"/>
              </a:rPr>
              <a:t>cm</a:t>
            </a:r>
            <a:r>
              <a:rPr lang="cs-CZ" sz="3200" baseline="30000">
                <a:solidFill>
                  <a:srgbClr val="FF0000"/>
                </a:solidFill>
                <a:latin typeface="Gill Sans MT"/>
              </a:rPr>
              <a:t>2</a:t>
            </a:r>
          </a:p>
        </p:txBody>
      </p:sp>
      <p:pic>
        <p:nvPicPr>
          <p:cNvPr id="3075" name="Picture 3" descr="F:\Documents and Settings\Jana\Local Settings\Temporary Internet Files\Content.IE5\ZRJMIFNQ\MC90043253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63" y="4143375"/>
            <a:ext cx="2143125" cy="195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5" grpId="0"/>
      <p:bldP spid="1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6">
      <a:dk1>
        <a:sysClr val="windowText" lastClr="000000"/>
      </a:dk1>
      <a:lt1>
        <a:sysClr val="window" lastClr="FFFFFF"/>
      </a:lt1>
      <a:dk2>
        <a:srgbClr val="007DEA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127</TotalTime>
  <Words>207</Words>
  <Application>Microsoft Office PowerPoint</Application>
  <PresentationFormat>Předvádění na obrazovce (4:3)</PresentationFormat>
  <Paragraphs>53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5</vt:i4>
      </vt:variant>
    </vt:vector>
  </HeadingPairs>
  <TitlesOfParts>
    <vt:vector size="25" baseType="lpstr">
      <vt:lpstr>Gill Sans MT</vt:lpstr>
      <vt:lpstr>Arial</vt:lpstr>
      <vt:lpstr>Wingdings 2</vt:lpstr>
      <vt:lpstr>Verdana</vt:lpstr>
      <vt:lpstr>Calibri</vt:lpstr>
      <vt:lpstr>Lucida Sans Unicode</vt:lpstr>
      <vt:lpstr>Wingdings 3</vt:lpstr>
      <vt:lpstr>Constantia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Anotace</vt:lpstr>
      <vt:lpstr>Převody jednotek obsahu</vt:lpstr>
      <vt:lpstr>1. Seřaď tyto obsahy od nejmenšího k největšímu: </vt:lpstr>
      <vt:lpstr>Doplň jednotky: 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Mamut</dc:creator>
  <cp:lastModifiedBy>Maminka</cp:lastModifiedBy>
  <cp:revision>17</cp:revision>
  <dcterms:created xsi:type="dcterms:W3CDTF">2012-08-18T09:19:11Z</dcterms:created>
  <dcterms:modified xsi:type="dcterms:W3CDTF">2012-10-12T07:46:32Z</dcterms:modified>
</cp:coreProperties>
</file>