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620323-DF24-41ED-83FB-E9FDFBCC80A9}" type="datetimeFigureOut">
              <a:rPr lang="cs-CZ" smtClean="0"/>
              <a:pPr/>
              <a:t>7.10.2012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A416A5-8B7C-4103-90F2-0DD901F170E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A416A5-8B7C-4103-90F2-0DD901F170E0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A416A5-8B7C-4103-90F2-0DD901F170E0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4D676D9-23F6-407F-B34B-E31631665B74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5E3BAD5-045D-4751-A6D5-CFE3A4FC1F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3283A0-5497-4807-A7D3-BE28805C047C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E3BAD5-045D-4751-A6D5-CFE3A4FC1F2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92F0B2-01FC-4CCA-865B-A28D0B783BFD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E3BAD5-045D-4751-A6D5-CFE3A4FC1F2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B36C58-58D1-41BC-9717-D2A13BD4C820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E3BAD5-045D-4751-A6D5-CFE3A4FC1F2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63F939-2139-4055-918E-C42BC58ABB3C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E3BAD5-045D-4751-A6D5-CFE3A4FC1F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BB4BF2-897E-4CE8-878D-79F9438E2D7C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E3BAD5-045D-4751-A6D5-CFE3A4FC1F2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37171F-EC08-4529-995C-40547228A608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E3BAD5-045D-4751-A6D5-CFE3A4FC1F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9911C2C9-5C9B-4099-858A-255AF6F7BF2A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E3BAD5-045D-4751-A6D5-CFE3A4FC1F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83A87C4-AAAD-42B8-A243-A33A6E9356F7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5E3BAD5-045D-4751-A6D5-CFE3A4FC1F2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4C7001-D563-48CB-913D-F37B93C92895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E3BAD5-045D-4751-A6D5-CFE3A4FC1F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F723AF-6DA2-4E92-B4D7-0F39A744D262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E3BAD5-045D-4751-A6D5-CFE3A4FC1F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222715C-662B-4A20-8647-B6B6E1BCC604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5E3BAD5-045D-4751-A6D5-CFE3A4FC1F2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dumy.cz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4282" y="5500702"/>
            <a:ext cx="5286412" cy="785818"/>
          </a:xfrm>
        </p:spPr>
        <p:txBody>
          <a:bodyPr>
            <a:normAutofit/>
          </a:bodyPr>
          <a:lstStyle/>
          <a:p>
            <a:pPr algn="l"/>
            <a:r>
              <a:rPr lang="cs-CZ" sz="1800" baseline="0" dirty="0" smtClean="0">
                <a:solidFill>
                  <a:schemeClr val="tx1"/>
                </a:solidFill>
                <a:latin typeface="Lucida Sans Unicode"/>
              </a:rPr>
              <a:t> Vytvořeno </a:t>
            </a:r>
            <a:r>
              <a:rPr lang="cs-CZ" sz="1800" dirty="0" smtClean="0">
                <a:solidFill>
                  <a:schemeClr val="tx1"/>
                </a:solidFill>
                <a:latin typeface="Lucida Sans Unicode"/>
              </a:rPr>
              <a:t>9</a:t>
            </a:r>
            <a:r>
              <a:rPr lang="cs-CZ" sz="1800" baseline="0" dirty="0" smtClean="0">
                <a:solidFill>
                  <a:schemeClr val="tx1"/>
                </a:solidFill>
                <a:latin typeface="Lucida Sans Unicode"/>
              </a:rPr>
              <a:t>. </a:t>
            </a:r>
            <a:r>
              <a:rPr lang="cs-CZ" sz="1800" dirty="0">
                <a:solidFill>
                  <a:schemeClr val="tx1"/>
                </a:solidFill>
                <a:latin typeface="Lucida Sans Unicode"/>
              </a:rPr>
              <a:t>6</a:t>
            </a:r>
            <a:r>
              <a:rPr lang="cs-CZ" sz="1800" baseline="0" dirty="0" smtClean="0">
                <a:solidFill>
                  <a:schemeClr val="tx1"/>
                </a:solidFill>
                <a:latin typeface="Lucida Sans Unicode"/>
              </a:rPr>
              <a:t>. </a:t>
            </a:r>
            <a:r>
              <a:rPr lang="cs-CZ" sz="1800" baseline="0" dirty="0" smtClean="0">
                <a:solidFill>
                  <a:schemeClr val="tx1"/>
                </a:solidFill>
                <a:latin typeface="Lucida Sans Unicode"/>
              </a:rPr>
              <a:t>2012 </a:t>
            </a:r>
          </a:p>
          <a:p>
            <a:pPr algn="l"/>
            <a:r>
              <a:rPr lang="cs-CZ" sz="1800" baseline="0" dirty="0" smtClean="0">
                <a:solidFill>
                  <a:schemeClr val="tx1"/>
                </a:solidFill>
                <a:latin typeface="Lucida Sans Unicode"/>
              </a:rPr>
              <a:t>Dostupné na portálu </a:t>
            </a:r>
            <a:r>
              <a:rPr lang="cs-CZ" sz="1800" baseline="0" dirty="0" smtClean="0">
                <a:solidFill>
                  <a:schemeClr val="tx1"/>
                </a:solidFill>
                <a:latin typeface="Lucida Sans Unicode"/>
                <a:hlinkClick r:id="rId3"/>
              </a:rPr>
              <a:t>http://dumy.</a:t>
            </a:r>
            <a:r>
              <a:rPr lang="cs-CZ" sz="1800" baseline="0" dirty="0" err="1" smtClean="0">
                <a:solidFill>
                  <a:schemeClr val="tx1"/>
                </a:solidFill>
                <a:latin typeface="Lucida Sans Unicode"/>
                <a:hlinkClick r:id="rId3"/>
              </a:rPr>
              <a:t>cz</a:t>
            </a:r>
            <a:r>
              <a:rPr lang="cs-CZ" sz="1800" baseline="0" dirty="0" smtClean="0">
                <a:solidFill>
                  <a:schemeClr val="tx1"/>
                </a:solidFill>
                <a:latin typeface="Lucida Sans Unicode"/>
                <a:hlinkClick r:id="rId3"/>
              </a:rPr>
              <a:t>/</a:t>
            </a:r>
            <a:r>
              <a:rPr lang="cs-CZ" sz="1800" baseline="0" dirty="0" smtClean="0">
                <a:solidFill>
                  <a:schemeClr val="tx1"/>
                </a:solidFill>
                <a:latin typeface="Lucida Sans Unicode"/>
              </a:rPr>
              <a:t> </a:t>
            </a:r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571472" y="6492875"/>
            <a:ext cx="7858180" cy="365125"/>
          </a:xfrm>
        </p:spPr>
        <p:txBody>
          <a:bodyPr vert="horz" lIns="91440" tIns="45720" rIns="91440" bIns="45720" rtlCol="0" anchor="ctr"/>
          <a:lstStyle/>
          <a:p>
            <a:pPr algn="ctr"/>
            <a:r>
              <a:rPr lang="cs-CZ" dirty="0"/>
              <a:t>Autorem materiálu a všech jeho částí, není-li uvedeno jinak, je Mgr. Dagmar </a:t>
            </a:r>
            <a:r>
              <a:rPr lang="cs-CZ" dirty="0" err="1"/>
              <a:t>Sacherová</a:t>
            </a:r>
            <a:r>
              <a:rPr lang="cs-CZ" dirty="0"/>
              <a:t>.</a:t>
            </a:r>
          </a:p>
        </p:txBody>
      </p:sp>
      <p:sp>
        <p:nvSpPr>
          <p:cNvPr id="6" name="Zástupný symbol pro obsah 1"/>
          <p:cNvSpPr txBox="1">
            <a:spLocks/>
          </p:cNvSpPr>
          <p:nvPr/>
        </p:nvSpPr>
        <p:spPr>
          <a:xfrm>
            <a:off x="357158" y="428604"/>
            <a:ext cx="8301608" cy="264320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2DA2BF"/>
              </a:buClr>
              <a:buSzPct val="68000"/>
              <a:buFont typeface="Wingdings 3"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Název školy: Svobodná základní škola, o.p.s.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2DA2BF"/>
              </a:buClr>
              <a:buSzPct val="68000"/>
              <a:buFont typeface="Wingdings 3"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Autor: Mgr. Dagmar </a:t>
            </a:r>
            <a:r>
              <a:rPr kumimoji="0" lang="cs-CZ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Sacherová</a:t>
            </a: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  <a:p>
            <a:pPr marL="365760" lvl="0" indent="-256032">
              <a:spcBef>
                <a:spcPts val="400"/>
              </a:spcBef>
              <a:buClr>
                <a:srgbClr val="2DA2BF"/>
              </a:buClr>
              <a:buSzPct val="68000"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Název materiálu</a:t>
            </a:r>
            <a:r>
              <a:rPr lang="cs-CZ" dirty="0">
                <a:solidFill>
                  <a:sysClr val="windowText" lastClr="000000"/>
                </a:solidFill>
                <a:latin typeface="Lucida Sans Unicode"/>
              </a:rPr>
              <a:t>: </a:t>
            </a:r>
            <a:r>
              <a:rPr lang="cs-CZ" dirty="0" smtClean="0">
                <a:solidFill>
                  <a:sysClr val="windowText" lastClr="000000"/>
                </a:solidFill>
                <a:latin typeface="Lucida Sans Unicode"/>
              </a:rPr>
              <a:t>VY_32_INOVACE_11_MATEMATIKA_KVÁDR</a:t>
            </a: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  <a:p>
            <a:pPr marL="365760" lvl="0" indent="-256032">
              <a:spcBef>
                <a:spcPts val="400"/>
              </a:spcBef>
              <a:buClr>
                <a:srgbClr val="2DA2BF"/>
              </a:buClr>
              <a:buSzPct val="68000"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Název</a:t>
            </a:r>
            <a:r>
              <a:rPr lang="cs-CZ" dirty="0">
                <a:solidFill>
                  <a:sysClr val="windowText" lastClr="000000"/>
                </a:solidFill>
                <a:latin typeface="Lucida Sans Unicode"/>
              </a:rPr>
              <a:t>: </a:t>
            </a:r>
            <a:r>
              <a:rPr lang="cs-CZ" dirty="0" smtClean="0">
                <a:solidFill>
                  <a:sysClr val="windowText" lastClr="000000"/>
                </a:solidFill>
                <a:latin typeface="Lucida Sans Unicode"/>
              </a:rPr>
              <a:t>KVÁDR</a:t>
            </a: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2DA2BF"/>
              </a:buClr>
              <a:buSzPct val="68000"/>
              <a:buFont typeface="Wingdings 3"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Číslo projektu: CZ.1.07/1.4.00/21.0929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2DA2BF"/>
              </a:buClr>
              <a:buSzPct val="68000"/>
              <a:buFont typeface="Wingdings 3"/>
              <a:buNone/>
              <a:tabLst/>
              <a:defRPr/>
            </a:pP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  <a:p>
            <a:pPr marL="365760" lvl="0" indent="-256032" algn="r">
              <a:spcBef>
                <a:spcPts val="400"/>
              </a:spcBef>
              <a:buClr>
                <a:srgbClr val="2DA2BF"/>
              </a:buClr>
              <a:buSzPct val="68000"/>
            </a:pPr>
            <a:r>
              <a:rPr lang="cs-CZ" sz="2400" b="1" dirty="0" smtClean="0">
                <a:solidFill>
                  <a:sysClr val="windowText" lastClr="000000"/>
                </a:solidFill>
                <a:latin typeface="Lucida Sans Unicode"/>
              </a:rPr>
              <a:t>Kvádr</a:t>
            </a:r>
          </a:p>
        </p:txBody>
      </p:sp>
      <p:pic>
        <p:nvPicPr>
          <p:cNvPr id="7" name="Picture 2" descr="http://titulka2.rvp.cz/gfx/ikonky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3143248"/>
            <a:ext cx="6936432" cy="17991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3805060"/>
          </a:xfrm>
        </p:spPr>
        <p:txBody>
          <a:bodyPr/>
          <a:lstStyle/>
          <a:p>
            <a:r>
              <a:rPr lang="cs-CZ" dirty="0" smtClean="0"/>
              <a:t>Materiál určený pro žáky 5. tříd.</a:t>
            </a:r>
          </a:p>
          <a:p>
            <a:r>
              <a:rPr lang="cs-CZ" dirty="0" smtClean="0"/>
              <a:t>Hravou formou si žáci opakují znalosti o geometrických tělesech, konkrétně kvádru a seznamují se s výpočtem objemu. </a:t>
            </a:r>
          </a:p>
          <a:p>
            <a:r>
              <a:rPr lang="cs-CZ" dirty="0" smtClean="0"/>
              <a:t>Cvičení žáky motivuje k větší aktivitě, spojení obrázků a nákresů s psaným textem vede k lepšímu zapamatování si probírané látky.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643010" y="6492875"/>
            <a:ext cx="7500990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Dagmar </a:t>
            </a:r>
            <a:r>
              <a:rPr lang="cs-CZ" dirty="0" err="1" smtClean="0"/>
              <a:t>Sacherová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1142976" y="1500174"/>
            <a:ext cx="2600316" cy="1010618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0000" endA="300" endPos="50000" dist="29997" dir="5400000" sy="-100000" algn="bl" rotWithShape="0"/>
                </a:effectLst>
              </a:rPr>
              <a:t>KVÁDR</a:t>
            </a:r>
            <a:endParaRPr lang="cs-CZ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0000" endA="300" endPos="50000" dist="29997" dir="5400000" sy="-100000" algn="bl" rotWithShape="0"/>
              </a:effectLst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071538" y="6407944"/>
            <a:ext cx="7286676" cy="365125"/>
          </a:xfrm>
        </p:spPr>
        <p:txBody>
          <a:bodyPr/>
          <a:lstStyle/>
          <a:p>
            <a:pPr algn="ctr"/>
            <a:r>
              <a:rPr lang="cs-CZ" dirty="0" smtClean="0"/>
              <a:t>Autorem materiálu a všech jeho částí, není-li uvedeno jinak, je Mgr. Dagmar </a:t>
            </a:r>
            <a:r>
              <a:rPr lang="cs-CZ" dirty="0" err="1" smtClean="0"/>
              <a:t>Sacherová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6" name="Picture 2" descr="F:\Documents and Settings\Jana\Local Settings\Temporary Internet Files\Content.IE5\0JMLOBG5\MC90023837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24" y="1285860"/>
            <a:ext cx="4143960" cy="2840024"/>
          </a:xfrm>
          <a:prstGeom prst="rect">
            <a:avLst/>
          </a:prstGeom>
          <a:noFill/>
        </p:spPr>
      </p:pic>
      <p:pic>
        <p:nvPicPr>
          <p:cNvPr id="1028" name="Picture 4" descr="F:\Documents and Settings\Jana\Local Settings\Temporary Internet Files\Content.IE5\S52Q8KTY\MC90029005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3143248"/>
            <a:ext cx="2071702" cy="15400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285861"/>
            <a:ext cx="8229600" cy="1000132"/>
          </a:xfrm>
        </p:spPr>
        <p:txBody>
          <a:bodyPr>
            <a:normAutofit/>
          </a:bodyPr>
          <a:lstStyle/>
          <a:p>
            <a:pPr lvl="0"/>
            <a:r>
              <a:rPr lang="cs-CZ" sz="2400" dirty="0" smtClean="0"/>
              <a:t>Najdi ve svém okolí předmět, který má tvar </a:t>
            </a:r>
            <a:r>
              <a:rPr lang="cs-CZ" sz="2400" b="1" dirty="0" smtClean="0"/>
              <a:t>kvádru </a:t>
            </a:r>
            <a:r>
              <a:rPr lang="cs-CZ" sz="2400" dirty="0" smtClean="0"/>
              <a:t>a je změřitelný pomocí pravítka či pásma. 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928762" y="6357958"/>
            <a:ext cx="7215238" cy="500042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Dagmar </a:t>
            </a:r>
            <a:r>
              <a:rPr lang="cs-CZ" dirty="0" err="1" smtClean="0"/>
              <a:t>Sacherová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614602" cy="1143000"/>
          </a:xfrm>
        </p:spPr>
        <p:txBody>
          <a:bodyPr/>
          <a:lstStyle/>
          <a:p>
            <a:r>
              <a:rPr lang="cs-CZ" dirty="0" smtClean="0"/>
              <a:t>ZADÁNÍ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57158" y="2571744"/>
            <a:ext cx="5214974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0" lvl="0" indent="-256032">
              <a:spcBef>
                <a:spcPts val="400"/>
              </a:spcBef>
              <a:buClr>
                <a:srgbClr val="72A376"/>
              </a:buClr>
              <a:buSzPct val="68000"/>
              <a:buFont typeface="Wingdings 3"/>
              <a:buChar char=""/>
            </a:pPr>
            <a:r>
              <a:rPr lang="cs-CZ" sz="2400" dirty="0" smtClean="0">
                <a:solidFill>
                  <a:prstClr val="black"/>
                </a:solidFill>
              </a:rPr>
              <a:t>Změř tři rozměry tohoto tělesa. </a:t>
            </a:r>
          </a:p>
          <a:p>
            <a:pPr marL="621792" lvl="1" indent="-228600">
              <a:spcBef>
                <a:spcPts val="324"/>
              </a:spcBef>
              <a:buClr>
                <a:srgbClr val="72A376"/>
              </a:buClr>
              <a:buFont typeface="Verdana"/>
              <a:buChar char="◦"/>
            </a:pPr>
            <a:r>
              <a:rPr lang="cs-CZ" sz="2000" dirty="0" smtClean="0">
                <a:solidFill>
                  <a:prstClr val="black"/>
                </a:solidFill>
              </a:rPr>
              <a:t>výška: </a:t>
            </a:r>
          </a:p>
          <a:p>
            <a:pPr marL="621792" lvl="1" indent="-228600">
              <a:spcBef>
                <a:spcPts val="324"/>
              </a:spcBef>
              <a:buClr>
                <a:srgbClr val="72A376"/>
              </a:buClr>
              <a:buFont typeface="Verdana"/>
              <a:buChar char="◦"/>
            </a:pPr>
            <a:r>
              <a:rPr lang="cs-CZ" sz="2000" dirty="0" smtClean="0">
                <a:solidFill>
                  <a:prstClr val="black"/>
                </a:solidFill>
              </a:rPr>
              <a:t>šířka: </a:t>
            </a:r>
          </a:p>
          <a:p>
            <a:pPr marL="621792" lvl="1" indent="-228600">
              <a:spcBef>
                <a:spcPts val="324"/>
              </a:spcBef>
              <a:buClr>
                <a:srgbClr val="72A376"/>
              </a:buClr>
              <a:buFont typeface="Verdana"/>
              <a:buChar char="◦"/>
            </a:pPr>
            <a:r>
              <a:rPr lang="cs-CZ" sz="2000" dirty="0" smtClean="0">
                <a:solidFill>
                  <a:prstClr val="black"/>
                </a:solidFill>
              </a:rPr>
              <a:t>délka: 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57158" y="4429132"/>
            <a:ext cx="8572560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0" lvl="0" indent="-256032">
              <a:spcBef>
                <a:spcPts val="400"/>
              </a:spcBef>
              <a:buClr>
                <a:srgbClr val="72A376"/>
              </a:buClr>
              <a:buSzPct val="68000"/>
              <a:buFont typeface="Wingdings 3"/>
              <a:buChar char=""/>
            </a:pPr>
            <a:r>
              <a:rPr lang="cs-CZ" sz="2400" dirty="0" smtClean="0">
                <a:solidFill>
                  <a:prstClr val="black"/>
                </a:solidFill>
              </a:rPr>
              <a:t>Když víš, že objem kvádru se vypočítá </a:t>
            </a:r>
            <a:r>
              <a:rPr lang="cs-CZ" sz="2800" b="1" dirty="0" smtClean="0">
                <a:solidFill>
                  <a:prstClr val="black"/>
                </a:solidFill>
              </a:rPr>
              <a:t>V = a . b . c </a:t>
            </a:r>
            <a:r>
              <a:rPr lang="cs-CZ" sz="2400" dirty="0" smtClean="0">
                <a:solidFill>
                  <a:prstClr val="black"/>
                </a:solidFill>
              </a:rPr>
              <a:t>, jaký je objem tvého tělesa? V jakých jednotkách ti vyjde výsledek? </a:t>
            </a:r>
          </a:p>
          <a:p>
            <a:endParaRPr lang="cs-CZ" dirty="0"/>
          </a:p>
        </p:txBody>
      </p:sp>
      <p:sp>
        <p:nvSpPr>
          <p:cNvPr id="8" name="Krychle 7"/>
          <p:cNvSpPr/>
          <p:nvPr/>
        </p:nvSpPr>
        <p:spPr>
          <a:xfrm>
            <a:off x="5786446" y="2428868"/>
            <a:ext cx="2714644" cy="1285884"/>
          </a:xfrm>
          <a:prstGeom prst="cub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8286776" y="3429000"/>
            <a:ext cx="4286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c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715140" y="3714752"/>
            <a:ext cx="4286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b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429256" y="3000372"/>
            <a:ext cx="4286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</a:t>
            </a:r>
            <a:endParaRPr lang="cs-CZ" sz="2400" b="1" dirty="0"/>
          </a:p>
        </p:txBody>
      </p:sp>
      <p:sp>
        <p:nvSpPr>
          <p:cNvPr id="13" name="Šipka doprava 12"/>
          <p:cNvSpPr/>
          <p:nvPr/>
        </p:nvSpPr>
        <p:spPr>
          <a:xfrm>
            <a:off x="3000364" y="285728"/>
            <a:ext cx="928694" cy="7858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1. 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Šipka doprava 13"/>
          <p:cNvSpPr/>
          <p:nvPr/>
        </p:nvSpPr>
        <p:spPr>
          <a:xfrm>
            <a:off x="4357686" y="285728"/>
            <a:ext cx="928694" cy="7858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2. 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Šipka doprava 14"/>
          <p:cNvSpPr/>
          <p:nvPr/>
        </p:nvSpPr>
        <p:spPr>
          <a:xfrm>
            <a:off x="5715008" y="285728"/>
            <a:ext cx="928694" cy="7858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3. 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3" grpId="1" build="p"/>
      <p:bldP spid="6" grpId="0"/>
      <p:bldP spid="7" grpId="0"/>
      <p:bldP spid="8" grpId="0" animBg="1"/>
      <p:bldP spid="9" grpId="0"/>
      <p:bldP spid="10" grpId="0"/>
      <p:bldP spid="11" grpId="0"/>
      <p:bldP spid="13" grpId="0" animBg="1"/>
      <p:bldP spid="14" grpId="0" animBg="1"/>
      <p:bldP spid="15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49</TotalTime>
  <Words>231</Words>
  <Application>Microsoft Office PowerPoint</Application>
  <PresentationFormat>Předvádění na obrazovce (4:3)</PresentationFormat>
  <Paragraphs>33</Paragraphs>
  <Slides>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Shluk</vt:lpstr>
      <vt:lpstr>Snímek 1</vt:lpstr>
      <vt:lpstr>Anotace</vt:lpstr>
      <vt:lpstr>KVÁDR</vt:lpstr>
      <vt:lpstr>ZADÁNÍ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Mamut</dc:creator>
  <cp:lastModifiedBy>Jana</cp:lastModifiedBy>
  <cp:revision>10</cp:revision>
  <dcterms:created xsi:type="dcterms:W3CDTF">2012-07-26T06:33:18Z</dcterms:created>
  <dcterms:modified xsi:type="dcterms:W3CDTF">2012-10-07T18:01:41Z</dcterms:modified>
</cp:coreProperties>
</file>