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"/>
  </p:notesMasterIdLst>
  <p:sldIdLst>
    <p:sldId id="263" r:id="rId2"/>
    <p:sldId id="256" r:id="rId3"/>
    <p:sldId id="262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3BF25-8C21-4019-B279-2FC43A4FA752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E90BE6-F94C-44D1-8062-1801C3D69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BC75C3-64D5-4870-86DE-A8E637C9315F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683568" y="6407944"/>
            <a:ext cx="7704856" cy="365125"/>
          </a:xfrm>
        </p:spPr>
        <p:txBody>
          <a:bodyPr/>
          <a:lstStyle>
            <a:lvl1pPr algn="ctr"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0CE84-BE39-4C7A-B758-BEA07B22490F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635896" y="6492875"/>
            <a:ext cx="5508104" cy="365125"/>
          </a:xfrm>
        </p:spPr>
        <p:txBody>
          <a:bodyPr/>
          <a:lstStyle>
            <a:lvl1pPr algn="ctr">
              <a:defRPr sz="900"/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48081B-ED3B-40BF-95CB-64A02E0BEEB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75AB41-3B54-4BB0-8BCF-D49F906C129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B4D4B-1DC7-457F-BE55-B86174FB138E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65BDB6-94A6-4699-9C7A-3D94A571000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CB5AD2-8323-4E2D-B516-8BA76C9C9130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78D57FB-86F9-4652-B8D9-65FA5B83E931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0CEB8C9-DDD1-4EEF-BEF5-437B5E77FFDF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34C2DF-1DF9-47E1-8CE0-5A9CDD4B99B3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B0D1F-F3E9-4C70-AF00-EB8ECD2D1D7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AA11B38-EAAB-4560-AA95-4DCD18F5BD6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851920" y="6492875"/>
            <a:ext cx="529208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900">
                <a:solidFill>
                  <a:schemeClr val="tx1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2157C2D-CDE1-47BD-999C-B1C690D56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dumy.cz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3571868" y="5357826"/>
            <a:ext cx="5286412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 Vytvořeno </a:t>
            </a:r>
            <a:r>
              <a:rPr lang="cs-CZ" dirty="0" smtClean="0">
                <a:latin typeface="Lucida Sans Unicode"/>
              </a:rPr>
              <a:t>10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. </a:t>
            </a:r>
            <a:r>
              <a:rPr lang="cs-CZ" dirty="0" smtClean="0">
                <a:latin typeface="Lucida Sans Unicode"/>
              </a:rPr>
              <a:t>6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. 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2012 </a:t>
            </a:r>
          </a:p>
          <a:p>
            <a:pPr marL="365760" marR="0" lvl="0" indent="-256032" algn="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Dostupné na portálu 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  <a:hlinkClick r:id="rId2"/>
              </a:rPr>
              <a:t>http://dumy.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  <a:hlinkClick r:id="rId2"/>
              </a:rPr>
              <a:t>cz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  <a:hlinkClick r:id="rId2"/>
              </a:rPr>
              <a:t>/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57158" y="428604"/>
            <a:ext cx="8301608" cy="264320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školy: Svobodná základní škola, o.p.s.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Autor: Mgr. Dagmar 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Sacherová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materiálu</a:t>
            </a:r>
            <a:r>
              <a:rPr lang="cs-CZ" dirty="0">
                <a:solidFill>
                  <a:sysClr val="windowText" lastClr="000000"/>
                </a:solidFill>
                <a:latin typeface="Lucida Sans Unicode"/>
              </a:rPr>
              <a:t>: </a:t>
            </a:r>
            <a:r>
              <a:rPr lang="cs-CZ" dirty="0" smtClean="0">
                <a:solidFill>
                  <a:sysClr val="windowText" lastClr="000000"/>
                </a:solidFill>
                <a:latin typeface="Lucida Sans Unicode"/>
              </a:rPr>
              <a:t>VY_32_INOVACE_13_MATEMATIKA_ZÁKLADNÍ GEOMETRICKÉ POJMY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</a:t>
            </a:r>
            <a:r>
              <a:rPr lang="cs-CZ" dirty="0">
                <a:solidFill>
                  <a:sysClr val="windowText" lastClr="000000"/>
                </a:solidFill>
                <a:latin typeface="Lucida Sans Unicode"/>
              </a:rPr>
              <a:t>: </a:t>
            </a:r>
            <a:r>
              <a:rPr lang="cs-CZ" dirty="0" smtClean="0">
                <a:solidFill>
                  <a:sysClr val="windowText" lastClr="000000"/>
                </a:solidFill>
                <a:latin typeface="Lucida Sans Unicode"/>
              </a:rPr>
              <a:t>ZÁKLADNÍ GEOMETRICKÉ POJMY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Číslo projektu: CZ.1.07/1.4.00/21.0929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 algn="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cs-CZ" sz="2400" b="1" dirty="0" smtClean="0">
                <a:solidFill>
                  <a:sysClr val="windowText" lastClr="000000"/>
                </a:solidFill>
                <a:latin typeface="Lucida Sans Unicode"/>
              </a:rPr>
              <a:t>Základní geometrické pojmy</a:t>
            </a:r>
          </a:p>
        </p:txBody>
      </p:sp>
      <p:pic>
        <p:nvPicPr>
          <p:cNvPr id="7" name="Picture 2" descr="http://titulka2.rvp.cz/gfx/ikon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143248"/>
            <a:ext cx="6936432" cy="17991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068960"/>
            <a:ext cx="8712968" cy="1829761"/>
          </a:xfrm>
        </p:spPr>
        <p:txBody>
          <a:bodyPr/>
          <a:lstStyle/>
          <a:p>
            <a:r>
              <a:rPr lang="cs-CZ" dirty="0" smtClean="0"/>
              <a:t>Základní geometrické pojmy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pic>
        <p:nvPicPr>
          <p:cNvPr id="5" name="Picture 2" descr="F:\Documents and Settings\Jana\Local Settings\Temporary Internet Files\Content.IE5\S52Q8KTY\MC9002919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5123540" cy="3694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žáci řeší konstrukční úlohu z geometrie. Správnost svých výsledků si mohou ihned překontrolovat.</a:t>
            </a:r>
          </a:p>
          <a:p>
            <a:r>
              <a:rPr lang="cs-CZ" dirty="0" smtClean="0"/>
              <a:t>Cvičení žáky motivuje k větší aktivitě, postupná kontrola jednotlivých úkolů se zvukovými signály vede k lepšímu porozumění a zapamatování si probírané látky. 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850106"/>
          </a:xfrm>
        </p:spPr>
        <p:txBody>
          <a:bodyPr/>
          <a:lstStyle/>
          <a:p>
            <a:r>
              <a:rPr lang="cs-CZ" dirty="0" smtClean="0"/>
              <a:t>Narýsuj: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179512" y="692696"/>
            <a:ext cx="1872208" cy="792088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PŘÍMKU m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2555776" y="476672"/>
            <a:ext cx="2088232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lvl="0">
              <a:spcBef>
                <a:spcPct val="0"/>
              </a:spcBef>
            </a:pPr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KRUŽNICI k </a:t>
            </a:r>
          </a:p>
          <a:p>
            <a:pPr lvl="0">
              <a:spcBef>
                <a:spcPct val="0"/>
              </a:spcBef>
            </a:pPr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r = 3 cm</a:t>
            </a: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5220072" y="692696"/>
            <a:ext cx="1440160" cy="78296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BOD L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839744" y="836712"/>
            <a:ext cx="2304256" cy="864096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spcBef>
                <a:spcPct val="0"/>
              </a:spcBef>
            </a:pPr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ÚSEČKU CD </a:t>
            </a:r>
          </a:p>
          <a:p>
            <a:pPr>
              <a:spcBef>
                <a:spcPct val="0"/>
              </a:spcBef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251520" y="2492896"/>
            <a:ext cx="1728192" cy="165618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323528" y="3933056"/>
            <a:ext cx="4716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m</a:t>
            </a:r>
            <a:endParaRPr lang="cs-CZ" sz="2400" dirty="0"/>
          </a:p>
        </p:txBody>
      </p:sp>
      <p:sp>
        <p:nvSpPr>
          <p:cNvPr id="16" name="Elipsa 15"/>
          <p:cNvSpPr/>
          <p:nvPr/>
        </p:nvSpPr>
        <p:spPr>
          <a:xfrm>
            <a:off x="2699792" y="2564904"/>
            <a:ext cx="1800000" cy="180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211960" y="4005064"/>
            <a:ext cx="3642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k</a:t>
            </a:r>
            <a:endParaRPr lang="cs-CZ" sz="2400" dirty="0"/>
          </a:p>
        </p:txBody>
      </p:sp>
      <p:cxnSp>
        <p:nvCxnSpPr>
          <p:cNvPr id="21" name="Přímá spojovací čára 20"/>
          <p:cNvCxnSpPr/>
          <p:nvPr/>
        </p:nvCxnSpPr>
        <p:spPr>
          <a:xfrm>
            <a:off x="1187624" y="3140968"/>
            <a:ext cx="144016" cy="14401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flipV="1">
            <a:off x="5580112" y="2924944"/>
            <a:ext cx="144016" cy="14401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580112" y="2924944"/>
            <a:ext cx="144016" cy="14401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5652120" y="3068960"/>
            <a:ext cx="3481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</a:t>
            </a:r>
            <a:endParaRPr lang="cs-CZ" sz="2400" dirty="0"/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7020272" y="3140968"/>
            <a:ext cx="18722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7020272" y="3068960"/>
            <a:ext cx="0" cy="21602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8892480" y="3068960"/>
            <a:ext cx="8384" cy="22440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bdélník 41"/>
          <p:cNvSpPr/>
          <p:nvPr/>
        </p:nvSpPr>
        <p:spPr>
          <a:xfrm>
            <a:off x="1259632" y="3212976"/>
            <a:ext cx="397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8604448" y="3284984"/>
            <a:ext cx="4154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D</a:t>
            </a:r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95536" y="4941168"/>
            <a:ext cx="874846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1200"/>
              </a:spcAft>
            </a:pPr>
            <a:r>
              <a:rPr lang="cs-CZ" sz="2400" b="1" dirty="0" smtClean="0"/>
              <a:t>1. Na přímce m vyznač bod A.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400" b="1" dirty="0" smtClean="0"/>
              <a:t>2. Středem kružnice k a bodem A prolož přímku p.  </a:t>
            </a:r>
          </a:p>
          <a:p>
            <a:pPr>
              <a:spcAft>
                <a:spcPts val="1200"/>
              </a:spcAft>
            </a:pPr>
            <a:endParaRPr lang="cs-CZ" sz="2400" dirty="0"/>
          </a:p>
        </p:txBody>
      </p:sp>
      <p:sp>
        <p:nvSpPr>
          <p:cNvPr id="45" name="Obdélník 44"/>
          <p:cNvSpPr/>
          <p:nvPr/>
        </p:nvSpPr>
        <p:spPr>
          <a:xfrm>
            <a:off x="6876256" y="3284984"/>
            <a:ext cx="397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6" name="Přímá spojovací čára 45"/>
          <p:cNvCxnSpPr/>
          <p:nvPr/>
        </p:nvCxnSpPr>
        <p:spPr>
          <a:xfrm flipV="1">
            <a:off x="3563888" y="3429000"/>
            <a:ext cx="144016" cy="14401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3563888" y="3429000"/>
            <a:ext cx="144016" cy="14401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3635896" y="3573016"/>
            <a:ext cx="35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S</a:t>
            </a:r>
            <a:endParaRPr lang="cs-CZ" sz="2400" dirty="0"/>
          </a:p>
        </p:txBody>
      </p:sp>
      <p:sp>
        <p:nvSpPr>
          <p:cNvPr id="49" name="Šipka dolů 48"/>
          <p:cNvSpPr/>
          <p:nvPr/>
        </p:nvSpPr>
        <p:spPr>
          <a:xfrm>
            <a:off x="467544" y="1340768"/>
            <a:ext cx="1080120" cy="64807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Šipka dolů 49"/>
          <p:cNvSpPr/>
          <p:nvPr/>
        </p:nvSpPr>
        <p:spPr>
          <a:xfrm>
            <a:off x="2771800" y="1412776"/>
            <a:ext cx="1080120" cy="64807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dolů 50"/>
          <p:cNvSpPr/>
          <p:nvPr/>
        </p:nvSpPr>
        <p:spPr>
          <a:xfrm>
            <a:off x="5220072" y="1340768"/>
            <a:ext cx="1080120" cy="64807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Šipka dolů 51"/>
          <p:cNvSpPr/>
          <p:nvPr/>
        </p:nvSpPr>
        <p:spPr>
          <a:xfrm>
            <a:off x="7236296" y="1340768"/>
            <a:ext cx="1080120" cy="64807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Šipka dolů 52"/>
          <p:cNvSpPr/>
          <p:nvPr/>
        </p:nvSpPr>
        <p:spPr>
          <a:xfrm rot="16200000">
            <a:off x="5158629" y="4714579"/>
            <a:ext cx="882777" cy="903906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ů 53"/>
          <p:cNvSpPr/>
          <p:nvPr/>
        </p:nvSpPr>
        <p:spPr>
          <a:xfrm rot="16200000">
            <a:off x="8091051" y="5382555"/>
            <a:ext cx="882777" cy="864095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6" name="Přímá spojovací čára 55"/>
          <p:cNvCxnSpPr>
            <a:endCxn id="58" idx="0"/>
          </p:cNvCxnSpPr>
          <p:nvPr/>
        </p:nvCxnSpPr>
        <p:spPr>
          <a:xfrm>
            <a:off x="251520" y="3068960"/>
            <a:ext cx="5204354" cy="648072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 flipH="1">
            <a:off x="5187620" y="3717032"/>
            <a:ext cx="5365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p</a:t>
            </a:r>
            <a:endParaRPr lang="cs-CZ" sz="2400" dirty="0"/>
          </a:p>
        </p:txBody>
      </p:sp>
      <p:pic>
        <p:nvPicPr>
          <p:cNvPr id="1027" name="Picture 3" descr="C:\Users\Jana\AppData\Local\Microsoft\Windows\Temporary Internet Files\Content.IE5\TFIK0JEA\MC900424466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933056"/>
            <a:ext cx="1489731" cy="128136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8" grpId="0"/>
      <p:bldP spid="34" grpId="0"/>
      <p:bldP spid="42" grpId="0"/>
      <p:bldP spid="43" grpId="0"/>
      <p:bldP spid="45" grpId="0"/>
      <p:bldP spid="48" grpId="0"/>
      <p:bldP spid="5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85</TotalTime>
  <Words>205</Words>
  <Application>Microsoft Office PowerPoint</Application>
  <PresentationFormat>Předvádění na obrazovce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Shluk</vt:lpstr>
      <vt:lpstr>Snímek 1</vt:lpstr>
      <vt:lpstr>Základní geometrické pojmy</vt:lpstr>
      <vt:lpstr>Anotace</vt:lpstr>
      <vt:lpstr>Narýsuj: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geometrické pojmy</dc:title>
  <dc:creator>Mamut</dc:creator>
  <cp:lastModifiedBy>Jana</cp:lastModifiedBy>
  <cp:revision>15</cp:revision>
  <dcterms:created xsi:type="dcterms:W3CDTF">2012-08-14T09:13:10Z</dcterms:created>
  <dcterms:modified xsi:type="dcterms:W3CDTF">2012-10-07T18:17:40Z</dcterms:modified>
</cp:coreProperties>
</file>