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9" r:id="rId2"/>
    <p:sldId id="260" r:id="rId3"/>
    <p:sldId id="256" r:id="rId4"/>
    <p:sldId id="257" r:id="rId5"/>
    <p:sldId id="258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6221C69-4658-45E5-8571-608C7711CCE7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BD6E9A5-1497-49FD-A2EE-78C925D22D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Obrázky – galerie klipartů Microsoft Office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AC2DBE-D634-4A48-84B4-00F24AB21013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>
            <a:off x="1785938" y="6473825"/>
            <a:ext cx="7143750" cy="38417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BB13F-F501-47DD-B49A-13C13C9C5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70A48B5-4499-48B4-ACDA-2A277B18F1E7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2C30575-9674-4F0F-94BF-B52652582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44797-3443-46BD-8D26-670A0F94971E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594997-EAA5-49F1-BDD0-3D8C31F3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7FA5D-2C68-4B13-860E-715B3957ECBE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9DC0B-3B4B-4286-87D8-01C46BDAA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C689C-D8F2-4BF9-BE0A-0E3343B1FD4F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EDE84-FABE-4C36-841E-CDF2C0EF8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C691785-22A1-4D7B-855D-18E0EE6D92D5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11F6571-7C7A-45A1-A89A-94CA838A48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31A8E1-783C-4CBA-BC83-4B4D2CECA807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9CF18-1953-458F-85E2-0692354B05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A9B142C-C645-4447-BF99-9C18DB072237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E1C40BE-F321-4168-9EA1-1AFAB2B1A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987E77A-9BDA-4A0E-B355-CB2BFA183A7C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7C5438-04C2-4BDA-8B3D-518867A2B5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452F6-5A8A-4054-89F7-385DDF36F5FD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737C9-4FFC-4F74-B791-5BFBEA1B7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517B3B-6E49-46DE-9F61-7E5D988205CE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2CE86-E19F-44C2-8E03-E059C02B7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FC0E716B-5677-4C20-8632-295BCFF14142}" type="datetime1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42938" y="6572250"/>
            <a:ext cx="7143750" cy="285750"/>
          </a:xfrm>
          <a:prstGeom prst="rect">
            <a:avLst/>
          </a:prstGeom>
        </p:spPr>
        <p:txBody>
          <a:bodyPr vert="horz" anchor="ctr" anchorCtr="0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Dagmar Sacherová.</a:t>
            </a:r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C47E5020-073C-4B5A-B214-FF0B82A8F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2" r:id="rId5"/>
    <p:sldLayoutId id="2147483687" r:id="rId6"/>
    <p:sldLayoutId id="2147483681" r:id="rId7"/>
    <p:sldLayoutId id="2147483688" r:id="rId8"/>
    <p:sldLayoutId id="2147483689" r:id="rId9"/>
    <p:sldLayoutId id="2147483680" r:id="rId10"/>
    <p:sldLayoutId id="2147483679" r:id="rId11"/>
  </p:sldLayoutIdLst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zápatí 3"/>
          <p:cNvSpPr>
            <a:spLocks noGrp="1"/>
          </p:cNvSpPr>
          <p:nvPr>
            <p:ph type="ftr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14338" name="Obdélník 4"/>
          <p:cNvSpPr>
            <a:spLocks noChangeArrowheads="1"/>
          </p:cNvSpPr>
          <p:nvPr/>
        </p:nvSpPr>
        <p:spPr bwMode="auto">
          <a:xfrm>
            <a:off x="214313" y="214313"/>
            <a:ext cx="857250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Lucida Sans Unicode" pitchFamily="34" charset="0"/>
              </a:rPr>
              <a:t>Název školy: Svobodná základní škola, o.p.s.</a:t>
            </a:r>
            <a:br>
              <a:rPr lang="cs-CZ">
                <a:latin typeface="Lucida Sans Unicode" pitchFamily="34" charset="0"/>
              </a:rPr>
            </a:br>
            <a:r>
              <a:rPr lang="cs-CZ">
                <a:latin typeface="Lucida Sans Unicode" pitchFamily="34" charset="0"/>
              </a:rPr>
              <a:t>Autor: Mgr. Dagmar Sacherová</a:t>
            </a:r>
            <a:br>
              <a:rPr lang="cs-CZ">
                <a:latin typeface="Lucida Sans Unicode" pitchFamily="34" charset="0"/>
              </a:rPr>
            </a:br>
            <a:r>
              <a:rPr lang="cs-CZ">
                <a:latin typeface="Lucida Sans Unicode" pitchFamily="34" charset="0"/>
              </a:rPr>
              <a:t>Název materiálu: VY_32_INOVACE_14_MATEMATIKA_OSOVÁ SOUMĚRNOST</a:t>
            </a:r>
            <a:br>
              <a:rPr lang="cs-CZ">
                <a:latin typeface="Lucida Sans Unicode" pitchFamily="34" charset="0"/>
              </a:rPr>
            </a:br>
            <a:r>
              <a:rPr lang="cs-CZ">
                <a:latin typeface="Lucida Sans Unicode" pitchFamily="34" charset="0"/>
              </a:rPr>
              <a:t>Název: OSOVÁ SOUMĚRNOST</a:t>
            </a:r>
            <a:br>
              <a:rPr lang="cs-CZ">
                <a:latin typeface="Lucida Sans Unicode" pitchFamily="34" charset="0"/>
              </a:rPr>
            </a:br>
            <a:r>
              <a:rPr lang="cs-CZ">
                <a:latin typeface="Lucida Sans Unicode" pitchFamily="34" charset="0"/>
              </a:rPr>
              <a:t>Číslo projektu: CZ.1.07/1.4.00/21.0929</a:t>
            </a:r>
            <a:endParaRPr lang="cs-CZ">
              <a:latin typeface="Century Schoolbook"/>
            </a:endParaRPr>
          </a:p>
        </p:txBody>
      </p:sp>
      <p:sp>
        <p:nvSpPr>
          <p:cNvPr id="14339" name="Obdélník 5"/>
          <p:cNvSpPr>
            <a:spLocks noChangeArrowheads="1"/>
          </p:cNvSpPr>
          <p:nvPr/>
        </p:nvSpPr>
        <p:spPr bwMode="auto">
          <a:xfrm>
            <a:off x="3714750" y="2000250"/>
            <a:ext cx="4929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Lucida Sans Unicode" pitchFamily="34" charset="0"/>
              </a:rPr>
              <a:t>Osová souměrnost</a:t>
            </a:r>
            <a:endParaRPr lang="cs-CZ" sz="2400" b="1">
              <a:latin typeface="Lucida Sans Unicode" pitchFamily="34" charset="0"/>
            </a:endParaRPr>
          </a:p>
        </p:txBody>
      </p:sp>
      <p:pic>
        <p:nvPicPr>
          <p:cNvPr id="14340" name="Picture 2" descr="http://titulka2.rvp.cz/gfx/ikonky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50" y="2857500"/>
            <a:ext cx="6935788" cy="179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2"/>
          <p:cNvSpPr>
            <a:spLocks noGrp="1"/>
          </p:cNvSpPr>
          <p:nvPr>
            <p:ph idx="1"/>
          </p:nvPr>
        </p:nvSpPr>
        <p:spPr>
          <a:xfrm>
            <a:off x="285750" y="5357813"/>
            <a:ext cx="4686300" cy="928687"/>
          </a:xfrm>
        </p:spPr>
        <p:txBody>
          <a:bodyPr>
            <a:normAutofit/>
          </a:bodyPr>
          <a:lstStyle/>
          <a:p>
            <a:pPr marL="0" indent="0">
              <a:buClr>
                <a:srgbClr val="0BD0D9"/>
              </a:buClr>
              <a:buSzPct val="95000"/>
              <a:buFont typeface="Wingdings" pitchFamily="2" charset="2"/>
              <a:buNone/>
            </a:pPr>
            <a:r>
              <a:rPr lang="cs-CZ" sz="1800" smtClean="0">
                <a:latin typeface="Lucida Sans Unicode" pitchFamily="34" charset="0"/>
              </a:rPr>
              <a:t>Vytvořeno 10. 6. 2012 </a:t>
            </a:r>
          </a:p>
          <a:p>
            <a:pPr marL="0" indent="0">
              <a:buClr>
                <a:srgbClr val="0BD0D9"/>
              </a:buClr>
              <a:buSzPct val="95000"/>
              <a:buFont typeface="Wingdings" pitchFamily="2" charset="2"/>
              <a:buNone/>
            </a:pPr>
            <a:r>
              <a:rPr lang="cs-CZ" sz="1800" smtClean="0">
                <a:latin typeface="Lucida Sans Unicode" pitchFamily="34" charset="0"/>
              </a:rPr>
              <a:t>Dostupné na portálu http://dumy.cz/ </a:t>
            </a:r>
            <a:endParaRPr lang="cs-CZ" sz="1800" smtClean="0">
              <a:latin typeface="Constantia" pitchFamily="18" charset="0"/>
            </a:endParaRPr>
          </a:p>
          <a:p>
            <a:pPr marL="0" indent="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683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625" y="1428750"/>
            <a:ext cx="7467600" cy="3071813"/>
          </a:xfrm>
        </p:spPr>
        <p:txBody>
          <a:bodyPr/>
          <a:lstStyle/>
          <a:p>
            <a:r>
              <a:rPr lang="cs-CZ" smtClean="0"/>
              <a:t>Materiál určený pro žáky 5. tříd.</a:t>
            </a:r>
          </a:p>
          <a:p>
            <a:r>
              <a:rPr lang="cs-CZ" smtClean="0"/>
              <a:t>Hravou formou si žáci objevují osu souměrnosti a její vlastnosti. Správnost svých odpovědí si  mohou hned překontrolovat.</a:t>
            </a:r>
          </a:p>
          <a:p>
            <a:r>
              <a:rPr lang="cs-CZ" smtClean="0"/>
              <a:t>Cvičení žáky motivuje k větší aktivitě, spojení obrázků s psaným textem vede k lepšímu zapamatování si probírané látky. </a:t>
            </a:r>
          </a:p>
        </p:txBody>
      </p:sp>
      <p:sp>
        <p:nvSpPr>
          <p:cNvPr id="15363" name="Zástupný symbol pro zápatí 3"/>
          <p:cNvSpPr>
            <a:spLocks noGrp="1"/>
          </p:cNvSpPr>
          <p:nvPr>
            <p:ph type="ftr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Autorem materiálu a všech jeho částí, není-li uvedeno jinak, je Mgr. Dagmar Sacherová.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14563" y="4857750"/>
            <a:ext cx="6172200" cy="10175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/>
              <a:t>Osová souměrnost</a:t>
            </a:r>
            <a:endParaRPr lang="cs-CZ" sz="4800" dirty="0"/>
          </a:p>
        </p:txBody>
      </p:sp>
      <p:sp>
        <p:nvSpPr>
          <p:cNvPr id="16386" name="Zástupný symbol pro zápatí 3"/>
          <p:cNvSpPr>
            <a:spLocks noGrp="1"/>
          </p:cNvSpPr>
          <p:nvPr>
            <p:ph type="ftr" sz="quarter" idx="11"/>
          </p:nvPr>
        </p:nvSpPr>
        <p:spPr>
          <a:noFill/>
          <a:ln>
            <a:miter lim="800000"/>
            <a:headEnd/>
            <a:tailEnd/>
          </a:ln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Autorem materiálu a všech jeho částí, není-li uvedeno jinak, je Mgr. Dagmar Sacherová.</a:t>
            </a:r>
          </a:p>
        </p:txBody>
      </p:sp>
      <p:pic>
        <p:nvPicPr>
          <p:cNvPr id="16387" name="Picture 2" descr="F:\Documents and Settings\Jana\Local Settings\Temporary Internet Files\Content.IE5\14RFTU1J\MC9002991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8" y="1571625"/>
            <a:ext cx="42862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b="1" dirty="0" smtClean="0"/>
              <a:t>Osová souměrnost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Co to je? 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58113" cy="2328863"/>
          </a:xfrm>
        </p:spPr>
        <p:txBody>
          <a:bodyPr/>
          <a:lstStyle/>
          <a:p>
            <a:r>
              <a:rPr lang="cs-CZ" smtClean="0"/>
              <a:t>Shodné zobrazení</a:t>
            </a:r>
          </a:p>
          <a:p>
            <a:r>
              <a:rPr lang="cs-CZ" smtClean="0"/>
              <a:t>Původní bod je od osy souměrnosti vzdálen stejně jako jeho odraz</a:t>
            </a:r>
          </a:p>
          <a:p>
            <a:r>
              <a:rPr lang="cs-CZ" smtClean="0"/>
              <a:t>Původní bod i jeho odraz leží na přímce, která je kolmá na osu souměrnosti</a:t>
            </a:r>
          </a:p>
        </p:txBody>
      </p:sp>
      <p:sp>
        <p:nvSpPr>
          <p:cNvPr id="17411" name="Zástupný symbol pro zápatí 3"/>
          <p:cNvSpPr>
            <a:spLocks noGrp="1"/>
          </p:cNvSpPr>
          <p:nvPr>
            <p:ph type="ftr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Autorem materiálu a všech jeho částí, není-li uvedeno jinak, je Mgr. Dagmar Sacherová.</a:t>
            </a:r>
          </a:p>
        </p:txBody>
      </p:sp>
      <p:pic>
        <p:nvPicPr>
          <p:cNvPr id="17412" name="Picture 2" descr="F:\Documents and Settings\Jana\Local Settings\Temporary Internet Files\Content.IE5\14RFTU1J\MC9002991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00750" y="142875"/>
            <a:ext cx="2643188" cy="155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ovací čára 6"/>
          <p:cNvCxnSpPr/>
          <p:nvPr/>
        </p:nvCxnSpPr>
        <p:spPr>
          <a:xfrm rot="16200000" flipH="1">
            <a:off x="4941094" y="4917281"/>
            <a:ext cx="2428875" cy="23813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4214813" y="5929313"/>
            <a:ext cx="285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Century Schoolbook"/>
              </a:rPr>
              <a:t>o</a:t>
            </a:r>
          </a:p>
        </p:txBody>
      </p:sp>
      <p:sp>
        <p:nvSpPr>
          <p:cNvPr id="20" name="Násobení 19"/>
          <p:cNvSpPr/>
          <p:nvPr/>
        </p:nvSpPr>
        <p:spPr>
          <a:xfrm>
            <a:off x="4786313" y="4857750"/>
            <a:ext cx="214312" cy="285750"/>
          </a:xfrm>
          <a:prstGeom prst="mathMultiply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1" name="Násobení 20"/>
          <p:cNvSpPr/>
          <p:nvPr/>
        </p:nvSpPr>
        <p:spPr>
          <a:xfrm>
            <a:off x="7286625" y="4857750"/>
            <a:ext cx="214313" cy="285750"/>
          </a:xfrm>
          <a:prstGeom prst="mathMultiply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4714875" y="5000625"/>
            <a:ext cx="2879725" cy="15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8" name="TextovéPole 26"/>
          <p:cNvSpPr txBox="1">
            <a:spLocks noChangeArrowheads="1"/>
          </p:cNvSpPr>
          <p:nvPr/>
        </p:nvSpPr>
        <p:spPr bwMode="auto">
          <a:xfrm>
            <a:off x="4857750" y="5000625"/>
            <a:ext cx="2857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C00000"/>
                </a:solidFill>
                <a:latin typeface="Century Schoolbook"/>
              </a:rPr>
              <a:t>A</a:t>
            </a:r>
          </a:p>
        </p:txBody>
      </p:sp>
      <p:sp>
        <p:nvSpPr>
          <p:cNvPr id="17419" name="TextovéPole 27"/>
          <p:cNvSpPr txBox="1">
            <a:spLocks noChangeArrowheads="1"/>
          </p:cNvSpPr>
          <p:nvPr/>
        </p:nvSpPr>
        <p:spPr bwMode="auto">
          <a:xfrm>
            <a:off x="7286625" y="5000625"/>
            <a:ext cx="5715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C00000"/>
                </a:solidFill>
                <a:latin typeface="Century Schoolbook"/>
              </a:rPr>
              <a:t>A´</a:t>
            </a:r>
          </a:p>
        </p:txBody>
      </p:sp>
      <p:sp>
        <p:nvSpPr>
          <p:cNvPr id="17420" name="TextovéPole 12"/>
          <p:cNvSpPr txBox="1">
            <a:spLocks noChangeArrowheads="1"/>
          </p:cNvSpPr>
          <p:nvPr/>
        </p:nvSpPr>
        <p:spPr bwMode="auto">
          <a:xfrm>
            <a:off x="428625" y="3643313"/>
            <a:ext cx="40005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73050" indent="-273050">
              <a:spcBef>
                <a:spcPts val="600"/>
              </a:spcBef>
              <a:buClr>
                <a:srgbClr val="FE8637"/>
              </a:buClr>
              <a:buSzPct val="70000"/>
              <a:buFont typeface="Wingdings" pitchFamily="2" charset="2"/>
              <a:buChar char=""/>
            </a:pPr>
            <a:r>
              <a:rPr lang="cs-CZ" sz="2400">
                <a:solidFill>
                  <a:srgbClr val="000000"/>
                </a:solidFill>
                <a:latin typeface="Century Schoolbook"/>
              </a:rPr>
              <a:t>Pokud obraz přeložíme podél osy souměrnosti, obě jeho části se budou krýt.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214313"/>
            <a:ext cx="8143875" cy="1285875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/>
              <a:t>Najdi a vyznač </a:t>
            </a:r>
            <a:r>
              <a:rPr lang="cs-CZ" sz="3600" b="1" dirty="0" smtClean="0"/>
              <a:t>osu souměrnosti </a:t>
            </a:r>
            <a:r>
              <a:rPr lang="cs-CZ" sz="3600" dirty="0" smtClean="0"/>
              <a:t>u následujících útvarů a písmen:  </a:t>
            </a:r>
            <a:endParaRPr lang="cs-CZ" sz="3600" dirty="0"/>
          </a:p>
        </p:txBody>
      </p:sp>
      <p:sp>
        <p:nvSpPr>
          <p:cNvPr id="18434" name="Zástupný symbol pro zápatí 3"/>
          <p:cNvSpPr>
            <a:spLocks noGrp="1"/>
          </p:cNvSpPr>
          <p:nvPr>
            <p:ph type="ftr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500063" y="3643313"/>
            <a:ext cx="1643062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M</a:t>
            </a:r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4000500" y="3643313"/>
            <a:ext cx="128587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H</a:t>
            </a:r>
          </a:p>
        </p:txBody>
      </p:sp>
      <p:sp>
        <p:nvSpPr>
          <p:cNvPr id="18437" name="TextovéPole 6"/>
          <p:cNvSpPr txBox="1">
            <a:spLocks noChangeArrowheads="1"/>
          </p:cNvSpPr>
          <p:nvPr/>
        </p:nvSpPr>
        <p:spPr bwMode="auto">
          <a:xfrm>
            <a:off x="5715000" y="3643313"/>
            <a:ext cx="6429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I</a:t>
            </a:r>
          </a:p>
        </p:txBody>
      </p:sp>
      <p:sp>
        <p:nvSpPr>
          <p:cNvPr id="18438" name="TextovéPole 7"/>
          <p:cNvSpPr txBox="1">
            <a:spLocks noChangeArrowheads="1"/>
          </p:cNvSpPr>
          <p:nvPr/>
        </p:nvSpPr>
        <p:spPr bwMode="auto">
          <a:xfrm>
            <a:off x="2357438" y="3643313"/>
            <a:ext cx="128587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A</a:t>
            </a:r>
          </a:p>
        </p:txBody>
      </p:sp>
      <p:sp>
        <p:nvSpPr>
          <p:cNvPr id="18439" name="TextovéPole 8"/>
          <p:cNvSpPr txBox="1">
            <a:spLocks noChangeArrowheads="1"/>
          </p:cNvSpPr>
          <p:nvPr/>
        </p:nvSpPr>
        <p:spPr bwMode="auto">
          <a:xfrm>
            <a:off x="6929438" y="3643313"/>
            <a:ext cx="1143000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X</a:t>
            </a:r>
          </a:p>
        </p:txBody>
      </p:sp>
      <p:sp>
        <p:nvSpPr>
          <p:cNvPr id="11" name="Rovnoramenný trojúhelník 10"/>
          <p:cNvSpPr/>
          <p:nvPr/>
        </p:nvSpPr>
        <p:spPr>
          <a:xfrm>
            <a:off x="357188" y="1643063"/>
            <a:ext cx="1071562" cy="1571625"/>
          </a:xfrm>
          <a:prstGeom prst="triangle">
            <a:avLst/>
          </a:prstGeom>
          <a:solidFill>
            <a:schemeClr val="accent1">
              <a:alpha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Lichoběžník 11"/>
          <p:cNvSpPr/>
          <p:nvPr/>
        </p:nvSpPr>
        <p:spPr>
          <a:xfrm>
            <a:off x="1643063" y="2214563"/>
            <a:ext cx="1785937" cy="1000125"/>
          </a:xfrm>
          <a:prstGeom prst="trapezoid">
            <a:avLst>
              <a:gd name="adj" fmla="val 55905"/>
            </a:avLst>
          </a:prstGeom>
          <a:solidFill>
            <a:schemeClr val="accent1">
              <a:alpha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Kosoúhelník 12"/>
          <p:cNvSpPr/>
          <p:nvPr/>
        </p:nvSpPr>
        <p:spPr>
          <a:xfrm>
            <a:off x="3714750" y="2500313"/>
            <a:ext cx="1785938" cy="714375"/>
          </a:xfrm>
          <a:prstGeom prst="parallelogram">
            <a:avLst>
              <a:gd name="adj" fmla="val 59253"/>
            </a:avLst>
          </a:prstGeom>
          <a:solidFill>
            <a:schemeClr val="accent1">
              <a:alpha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929313" y="2143125"/>
            <a:ext cx="1079500" cy="1079500"/>
          </a:xfrm>
          <a:prstGeom prst="ellipse">
            <a:avLst/>
          </a:prstGeom>
          <a:solidFill>
            <a:schemeClr val="accent1">
              <a:alpha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58063" y="2143125"/>
            <a:ext cx="1079500" cy="10795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TextovéPole 15">
            <a:hlinkClick r:id="rId2" action="ppaction://hlinksldjump"/>
          </p:cNvPr>
          <p:cNvSpPr txBox="1"/>
          <p:nvPr/>
        </p:nvSpPr>
        <p:spPr>
          <a:xfrm>
            <a:off x="6929454" y="5715016"/>
            <a:ext cx="1785950" cy="52322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>
                  <a:solidFill>
                    <a:schemeClr val="tx1"/>
                  </a:solidFill>
                </a:ln>
                <a:solidFill>
                  <a:srgbClr val="00B050"/>
                </a:solidFill>
                <a:latin typeface="+mn-lt"/>
              </a:rPr>
              <a:t>ŘEŠENÍ</a:t>
            </a:r>
            <a:endParaRPr lang="cs-CZ" sz="2800" b="1" dirty="0">
              <a:ln>
                <a:solidFill>
                  <a:schemeClr val="tx1"/>
                </a:solidFill>
              </a:ln>
              <a:solidFill>
                <a:srgbClr val="00B050"/>
              </a:solidFill>
              <a:latin typeface="+mn-lt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500" y="285750"/>
            <a:ext cx="1828800" cy="7032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9458" name="Zástupný symbol pro zápatí 3"/>
          <p:cNvSpPr>
            <a:spLocks noGrp="1"/>
          </p:cNvSpPr>
          <p:nvPr>
            <p:ph type="ftr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Autorem materiálu a všech jeho částí, není-li uvedeno jinak, je Mgr. Dagmar Sacherová.</a:t>
            </a:r>
          </a:p>
        </p:txBody>
      </p:sp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357188" y="3929063"/>
            <a:ext cx="1643062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M</a:t>
            </a:r>
          </a:p>
        </p:txBody>
      </p:sp>
      <p:sp>
        <p:nvSpPr>
          <p:cNvPr id="19460" name="TextovéPole 5"/>
          <p:cNvSpPr txBox="1">
            <a:spLocks noChangeArrowheads="1"/>
          </p:cNvSpPr>
          <p:nvPr/>
        </p:nvSpPr>
        <p:spPr bwMode="auto">
          <a:xfrm>
            <a:off x="3857625" y="3929063"/>
            <a:ext cx="128587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H</a:t>
            </a:r>
          </a:p>
        </p:txBody>
      </p:sp>
      <p:sp>
        <p:nvSpPr>
          <p:cNvPr id="19461" name="TextovéPole 6"/>
          <p:cNvSpPr txBox="1">
            <a:spLocks noChangeArrowheads="1"/>
          </p:cNvSpPr>
          <p:nvPr/>
        </p:nvSpPr>
        <p:spPr bwMode="auto">
          <a:xfrm>
            <a:off x="5572125" y="3929063"/>
            <a:ext cx="6429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I</a:t>
            </a:r>
          </a:p>
        </p:txBody>
      </p:sp>
      <p:sp>
        <p:nvSpPr>
          <p:cNvPr id="19462" name="TextovéPole 7"/>
          <p:cNvSpPr txBox="1">
            <a:spLocks noChangeArrowheads="1"/>
          </p:cNvSpPr>
          <p:nvPr/>
        </p:nvSpPr>
        <p:spPr bwMode="auto">
          <a:xfrm>
            <a:off x="2214563" y="3929063"/>
            <a:ext cx="128587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A</a:t>
            </a:r>
          </a:p>
        </p:txBody>
      </p:sp>
      <p:sp>
        <p:nvSpPr>
          <p:cNvPr id="19463" name="TextovéPole 8"/>
          <p:cNvSpPr txBox="1">
            <a:spLocks noChangeArrowheads="1"/>
          </p:cNvSpPr>
          <p:nvPr/>
        </p:nvSpPr>
        <p:spPr bwMode="auto">
          <a:xfrm>
            <a:off x="6786563" y="3929063"/>
            <a:ext cx="1143000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500">
                <a:cs typeface="Arial" charset="0"/>
              </a:rPr>
              <a:t>X</a:t>
            </a:r>
          </a:p>
        </p:txBody>
      </p:sp>
      <p:sp>
        <p:nvSpPr>
          <p:cNvPr id="10" name="Rovnoramenný trojúhelník 9"/>
          <p:cNvSpPr/>
          <p:nvPr/>
        </p:nvSpPr>
        <p:spPr>
          <a:xfrm>
            <a:off x="252413" y="1928813"/>
            <a:ext cx="1071562" cy="1571625"/>
          </a:xfrm>
          <a:prstGeom prst="triangle">
            <a:avLst/>
          </a:prstGeom>
          <a:solidFill>
            <a:schemeClr val="accent1">
              <a:alpha val="1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Lichoběžník 10"/>
          <p:cNvSpPr/>
          <p:nvPr/>
        </p:nvSpPr>
        <p:spPr>
          <a:xfrm>
            <a:off x="1500188" y="2500313"/>
            <a:ext cx="1785937" cy="1000125"/>
          </a:xfrm>
          <a:prstGeom prst="trapezoid">
            <a:avLst>
              <a:gd name="adj" fmla="val 55905"/>
            </a:avLst>
          </a:prstGeom>
          <a:solidFill>
            <a:schemeClr val="accent1">
              <a:alpha val="1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Kosoúhelník 11"/>
          <p:cNvSpPr/>
          <p:nvPr/>
        </p:nvSpPr>
        <p:spPr>
          <a:xfrm>
            <a:off x="3571875" y="2786063"/>
            <a:ext cx="1785938" cy="714375"/>
          </a:xfrm>
          <a:prstGeom prst="parallelogram">
            <a:avLst>
              <a:gd name="adj" fmla="val 59253"/>
            </a:avLst>
          </a:prstGeom>
          <a:solidFill>
            <a:schemeClr val="accent1">
              <a:alpha val="1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786438" y="2428875"/>
            <a:ext cx="1079500" cy="1079500"/>
          </a:xfrm>
          <a:prstGeom prst="ellipse">
            <a:avLst/>
          </a:prstGeom>
          <a:solidFill>
            <a:schemeClr val="accent1">
              <a:alpha val="1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58063" y="2428875"/>
            <a:ext cx="1079500" cy="1079500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7072313" y="2952750"/>
            <a:ext cx="1643062" cy="1588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6200000" flipH="1">
            <a:off x="5786437" y="2500313"/>
            <a:ext cx="1071563" cy="928688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500688" y="3000375"/>
            <a:ext cx="1500187" cy="1588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5643563" y="2571750"/>
            <a:ext cx="1428750" cy="785813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-537369" y="2464594"/>
            <a:ext cx="2644775" cy="1588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1457325" y="2786063"/>
            <a:ext cx="1857375" cy="0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16200000" flipH="1">
            <a:off x="7235826" y="2941637"/>
            <a:ext cx="1320800" cy="9525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5400000">
            <a:off x="118269" y="4928394"/>
            <a:ext cx="1857375" cy="1587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1857375" y="5000626"/>
            <a:ext cx="1857375" cy="0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>
            <a:off x="3571875" y="4857751"/>
            <a:ext cx="1857375" cy="0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10800000" flipV="1">
            <a:off x="3786188" y="4824413"/>
            <a:ext cx="1444625" cy="7937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5400000">
            <a:off x="4929981" y="4823619"/>
            <a:ext cx="1857375" cy="1588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rot="10800000">
            <a:off x="5429250" y="4824413"/>
            <a:ext cx="928688" cy="1587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 rot="5400000">
            <a:off x="6430169" y="4890294"/>
            <a:ext cx="1857375" cy="1587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rot="10800000" flipV="1">
            <a:off x="6643688" y="4857750"/>
            <a:ext cx="1444625" cy="9525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 flipH="1" flipV="1">
            <a:off x="7143750" y="2214563"/>
            <a:ext cx="1500187" cy="1500188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6200000" flipH="1">
            <a:off x="7215981" y="2286794"/>
            <a:ext cx="1357313" cy="1355725"/>
          </a:xfrm>
          <a:prstGeom prst="line">
            <a:avLst/>
          </a:prstGeom>
          <a:ln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3786188"/>
            <a:ext cx="8215312" cy="11430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 smtClean="0"/>
              <a:t>děkuji za pozornost.</a:t>
            </a:r>
            <a:endParaRPr lang="cs-CZ" sz="6000" dirty="0"/>
          </a:p>
        </p:txBody>
      </p:sp>
      <p:sp>
        <p:nvSpPr>
          <p:cNvPr id="20482" name="Zástupný symbol pro zápatí 3"/>
          <p:cNvSpPr>
            <a:spLocks noGrp="1"/>
          </p:cNvSpPr>
          <p:nvPr>
            <p:ph type="ftr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/>
              <a:t>Autorem materiálu a všech jeho částí, není-li uvedeno jinak, je Mgr. Dagmar Sacherová.</a:t>
            </a:r>
          </a:p>
        </p:txBody>
      </p:sp>
      <p:pic>
        <p:nvPicPr>
          <p:cNvPr id="20483" name="Picture 2" descr="F:\Documents and Settings\Jana\Local Settings\Temporary Internet Files\Content.IE5\14RFTU1J\MC900299129[1]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214563" y="857250"/>
            <a:ext cx="4373562" cy="25654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</TotalTime>
  <Words>242</Words>
  <Application>Microsoft Office PowerPoint</Application>
  <PresentationFormat>Předvádění na obrazovce (4:3)</PresentationFormat>
  <Paragraphs>38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21" baseType="lpstr">
      <vt:lpstr>Century Schoolbook</vt:lpstr>
      <vt:lpstr>Arial</vt:lpstr>
      <vt:lpstr>Wingdings</vt:lpstr>
      <vt:lpstr>Wingdings 2</vt:lpstr>
      <vt:lpstr>Calibri</vt:lpstr>
      <vt:lpstr>Lucida Sans Unicode</vt:lpstr>
      <vt:lpstr>Constantia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ANOTACE</vt:lpstr>
      <vt:lpstr>OSOVÁ SOUMĚRNOST</vt:lpstr>
      <vt:lpstr>OSOVÁ SOUMĚRNOST CO TO JE? </vt:lpstr>
      <vt:lpstr>NAJDI A VYZNAČ OSU SOUMĚRNOSTI U NÁSLEDUJÍCÍCH ÚTVARŮ A PÍSMEN:  </vt:lpstr>
      <vt:lpstr>ŘEŠENÍ</vt:lpstr>
      <vt:lpstr>DĚKUJI ZA POZORNOST.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Osa souměrnosti </dc:title>
  <dc:creator>Mamut</dc:creator>
  <cp:lastModifiedBy>Maminka</cp:lastModifiedBy>
  <cp:revision>19</cp:revision>
  <dcterms:created xsi:type="dcterms:W3CDTF">2012-08-14T19:46:25Z</dcterms:created>
  <dcterms:modified xsi:type="dcterms:W3CDTF">2012-10-12T07:51:32Z</dcterms:modified>
</cp:coreProperties>
</file>