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1" r:id="rId2"/>
    <p:sldId id="260" r:id="rId3"/>
    <p:sldId id="256" r:id="rId4"/>
    <p:sldId id="259" r:id="rId5"/>
    <p:sldId id="257" r:id="rId6"/>
    <p:sldId id="262" r:id="rId7"/>
    <p:sldId id="25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80" autoAdjust="0"/>
    <p:restoredTop sz="94660"/>
  </p:normalViewPr>
  <p:slideViewPr>
    <p:cSldViewPr>
      <p:cViewPr varScale="1">
        <p:scale>
          <a:sx n="68" d="100"/>
          <a:sy n="68" d="100"/>
        </p:scale>
        <p:origin x="-14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26AD51-0E8A-4EAF-BC5D-0ABCD90C5B34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C6E82B-91EB-4A98-ACD3-BF3172E9B0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FDFBFF-0908-4F1A-B06C-6FC45AA77ACC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>
          <a:xfrm>
            <a:off x="1785918" y="6381750"/>
            <a:ext cx="6967558" cy="476250"/>
          </a:xfrm>
        </p:spPr>
        <p:txBody>
          <a:bodyPr/>
          <a:lstStyle>
            <a:extLst/>
          </a:lstStyle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376E88-A735-4F82-9CC9-3655CB0DC7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D3EE9A-B219-4D9B-A510-D58D020F9627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28794" y="6381750"/>
            <a:ext cx="6967558" cy="476250"/>
          </a:xfrm>
        </p:spPr>
        <p:txBody>
          <a:bodyPr/>
          <a:lstStyle>
            <a:extLst/>
          </a:lstStyle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376E88-A735-4F82-9CC9-3655CB0DC7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5E86D4-884E-44F7-A61E-11DD3903D7C4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376E88-A735-4F82-9CC9-3655CB0DC7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B59B11-134F-4E55-9B12-4393EDB31417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376E88-A735-4F82-9CC9-3655CB0DC7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66D556-1811-4F02-BB67-95CA066979B7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376E88-A735-4F82-9CC9-3655CB0DC7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B242E5-D97E-423D-9BB4-1D7299AEDD4E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376E88-A735-4F82-9CC9-3655CB0DC7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56C5D9D-B7CD-4226-B37C-53C8CC82346E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376E88-A735-4F82-9CC9-3655CB0DC7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AC0BB7-D84A-4E50-A584-4AA34B0D7A4D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376E88-A735-4F82-9CC9-3655CB0DC7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CC7DFB-7EB6-490F-ABF6-DC79E04157DA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376E88-A735-4F82-9CC9-3655CB0DC7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C66B0A-462B-4A4B-ACFC-2C3E916BEFBB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376E88-A735-4F82-9CC9-3655CB0DC7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26F945-AB8B-453D-A726-BEA60FCDEDB6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376E88-A735-4F82-9CC9-3655CB0DC7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B4D40A8-B77F-4613-89D1-F74BD25178C4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000232" y="6381750"/>
            <a:ext cx="6681806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F376E88-A735-4F82-9CC9-3655CB0DC7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dumy.cz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1"/>
          <p:cNvSpPr txBox="1">
            <a:spLocks/>
          </p:cNvSpPr>
          <p:nvPr/>
        </p:nvSpPr>
        <p:spPr>
          <a:xfrm>
            <a:off x="1000100" y="214290"/>
            <a:ext cx="8143900" cy="285752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Lucida Sans Unicode"/>
                <a:ea typeface="+mn-ea"/>
                <a:cs typeface="+mn-cs"/>
              </a:rPr>
              <a:t>Název školy: Svobodná základní škola, o.p.s.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Lucida Sans Unicode"/>
                <a:ea typeface="+mn-ea"/>
                <a:cs typeface="+mn-cs"/>
              </a:rPr>
              <a:t>Autor: Mgr. Dagmar </a:t>
            </a:r>
            <a:r>
              <a:rPr kumimoji="0" lang="cs-CZ" sz="18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Lucida Sans Unicode"/>
                <a:ea typeface="+mn-ea"/>
                <a:cs typeface="+mn-cs"/>
              </a:rPr>
              <a:t>Sacherová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Lucida Sans Unicode"/>
                <a:ea typeface="+mn-ea"/>
                <a:cs typeface="+mn-cs"/>
              </a:rPr>
              <a:t>Název materiálu</a:t>
            </a:r>
            <a:r>
              <a:rPr lang="cs-CZ" dirty="0">
                <a:latin typeface="Lucida Sans Unicode"/>
              </a:rPr>
              <a:t>: </a:t>
            </a:r>
            <a:r>
              <a:rPr lang="cs-CZ" dirty="0" smtClean="0">
                <a:latin typeface="Lucida Sans Unicode"/>
              </a:rPr>
              <a:t>VY_32_INOVACE_15_MATEMATIKA_KONSTRUKČNÍ ÚLOHA - DRAK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Lucida Sans Unicode"/>
                <a:ea typeface="+mn-ea"/>
                <a:cs typeface="+mn-cs"/>
              </a:rPr>
              <a:t>Název</a:t>
            </a:r>
            <a:r>
              <a:rPr lang="cs-CZ" dirty="0">
                <a:latin typeface="Lucida Sans Unicode"/>
              </a:rPr>
              <a:t>: </a:t>
            </a:r>
            <a:r>
              <a:rPr lang="cs-CZ" dirty="0" smtClean="0">
                <a:latin typeface="Lucida Sans Unicode"/>
              </a:rPr>
              <a:t>KONSTRUKČNÍ ÚLOHA - DRAK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Lucida Sans Unicode"/>
                <a:ea typeface="+mn-ea"/>
                <a:cs typeface="+mn-cs"/>
              </a:rPr>
              <a:t>Číslo projektu: CZ.1.07/1.4.00/21.0929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760" lvl="0" indent="-256032" algn="r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lang="cs-CZ" sz="2400" b="1" dirty="0" smtClean="0">
                <a:latin typeface="Lucida Sans Unicode"/>
              </a:rPr>
              <a:t>Konstrukční úloha - DRAK </a:t>
            </a:r>
          </a:p>
        </p:txBody>
      </p:sp>
      <p:pic>
        <p:nvPicPr>
          <p:cNvPr id="5" name="Picture 2" descr="http://titulka2.rvp.cz/gfx/ikonk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3143248"/>
            <a:ext cx="6936432" cy="1799139"/>
          </a:xfrm>
          <a:prstGeom prst="rect">
            <a:avLst/>
          </a:prstGeom>
          <a:noFill/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3571868" y="5000636"/>
            <a:ext cx="5286412" cy="78581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Vytvořeno </a:t>
            </a:r>
            <a:r>
              <a:rPr lang="cs-CZ" dirty="0" smtClean="0">
                <a:latin typeface="Lucida Sans Unicode"/>
              </a:rPr>
              <a:t>16.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</a:t>
            </a:r>
            <a:r>
              <a:rPr lang="cs-CZ" dirty="0" smtClean="0">
                <a:latin typeface="Lucida Sans Unicode"/>
              </a:rPr>
              <a:t>5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. 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2012 </a:t>
            </a:r>
          </a:p>
          <a:p>
            <a:pPr marL="365760" marR="0" lvl="0" indent="-283464" algn="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Dostupné na portálu 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  <a:hlinkClick r:id="rId3"/>
              </a:rPr>
              <a:t>http://dumy.</a:t>
            </a:r>
            <a:r>
              <a:rPr kumimoji="0" lang="cs-CZ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  <a:hlinkClick r:id="rId3"/>
              </a:rPr>
              <a:t>cz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  <a:hlinkClick r:id="rId3"/>
              </a:rPr>
              <a:t>/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</a:t>
            </a: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pro žáky 5. tříd.</a:t>
            </a:r>
          </a:p>
          <a:p>
            <a:r>
              <a:rPr lang="cs-CZ" dirty="0" smtClean="0"/>
              <a:t>Hravou formou žáci řeší konstrukční úlohu z geometrie. Správnost svých výsledků si mohou ihned překontrolovat.</a:t>
            </a:r>
          </a:p>
          <a:p>
            <a:r>
              <a:rPr lang="cs-CZ" dirty="0" smtClean="0"/>
              <a:t>Cvičení žáky motivuje k větší aktivitě, spojení nákresů a obrázků s psaným textem vede k lepšímu porozumění a zapamatování si probírané látky.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85852" y="142852"/>
            <a:ext cx="7406640" cy="974850"/>
          </a:xfrm>
        </p:spPr>
        <p:txBody>
          <a:bodyPr/>
          <a:lstStyle/>
          <a:p>
            <a:r>
              <a:rPr lang="cs-CZ" dirty="0" smtClean="0"/>
              <a:t>Konstrukční úloha</a:t>
            </a:r>
            <a:endParaRPr lang="cs-CZ" dirty="0"/>
          </a:p>
        </p:txBody>
      </p:sp>
      <p:pic>
        <p:nvPicPr>
          <p:cNvPr id="1026" name="Picture 2" descr="F:\Documents and Settings\Jana\Local Settings\Temporary Internet Files\Content.IE5\S52Q8KTY\MC9002919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1643050"/>
            <a:ext cx="6202214" cy="4472451"/>
          </a:xfrm>
          <a:prstGeom prst="rect">
            <a:avLst/>
          </a:prstGeom>
          <a:noFill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potřebuješ?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tužku</a:t>
            </a:r>
          </a:p>
          <a:p>
            <a:r>
              <a:rPr lang="cs-CZ" dirty="0" smtClean="0"/>
              <a:t>pravítko</a:t>
            </a:r>
          </a:p>
          <a:p>
            <a:r>
              <a:rPr lang="cs-CZ" dirty="0" smtClean="0"/>
              <a:t>pravítko s ryskou</a:t>
            </a:r>
          </a:p>
          <a:p>
            <a:r>
              <a:rPr lang="cs-CZ" dirty="0" smtClean="0"/>
              <a:t>kružítko</a:t>
            </a:r>
          </a:p>
          <a:p>
            <a:r>
              <a:rPr lang="cs-CZ" dirty="0" smtClean="0"/>
              <a:t>pastelky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Narýsuj trojúhelník </a:t>
            </a:r>
            <a:r>
              <a:rPr lang="cs-CZ" i="1" dirty="0" smtClean="0"/>
              <a:t>ABC</a:t>
            </a:r>
            <a:r>
              <a:rPr lang="cs-CZ" dirty="0" smtClean="0"/>
              <a:t>, kde |AB| = 7 cm, |BC| = 5 cm a |CA| = 5 cm. </a:t>
            </a:r>
          </a:p>
          <a:p>
            <a:r>
              <a:rPr lang="cs-CZ" dirty="0" smtClean="0"/>
              <a:t>Narýsuj </a:t>
            </a:r>
            <a:r>
              <a:rPr lang="cs-CZ" dirty="0"/>
              <a:t>k</a:t>
            </a:r>
            <a:r>
              <a:rPr lang="cs-CZ" dirty="0" smtClean="0"/>
              <a:t>olmici </a:t>
            </a:r>
            <a:r>
              <a:rPr lang="cs-CZ" i="1" dirty="0" smtClean="0"/>
              <a:t>k</a:t>
            </a:r>
            <a:r>
              <a:rPr lang="cs-CZ" dirty="0" smtClean="0"/>
              <a:t> na stranu </a:t>
            </a:r>
            <a:r>
              <a:rPr lang="cs-CZ" i="1" dirty="0" smtClean="0"/>
              <a:t>AB</a:t>
            </a:r>
            <a:r>
              <a:rPr lang="cs-CZ" dirty="0" smtClean="0"/>
              <a:t>, která prochází bodem </a:t>
            </a:r>
            <a:r>
              <a:rPr lang="cs-CZ" i="1" dirty="0" smtClean="0"/>
              <a:t>C</a:t>
            </a:r>
            <a:r>
              <a:rPr lang="cs-CZ" dirty="0" smtClean="0"/>
              <a:t> </a:t>
            </a:r>
          </a:p>
          <a:p>
            <a:r>
              <a:rPr lang="cs-CZ" dirty="0"/>
              <a:t>N</a:t>
            </a:r>
            <a:r>
              <a:rPr lang="cs-CZ" dirty="0" smtClean="0"/>
              <a:t>a přímce </a:t>
            </a:r>
            <a:r>
              <a:rPr lang="cs-CZ" i="1" dirty="0" smtClean="0"/>
              <a:t>k</a:t>
            </a:r>
            <a:r>
              <a:rPr lang="cs-CZ" dirty="0" smtClean="0"/>
              <a:t> vyznač bod </a:t>
            </a:r>
            <a:r>
              <a:rPr lang="cs-CZ" i="1" dirty="0" smtClean="0"/>
              <a:t>D</a:t>
            </a:r>
            <a:r>
              <a:rPr lang="cs-CZ" dirty="0" smtClean="0"/>
              <a:t>, který je vzdálen 10 cm od bodu </a:t>
            </a:r>
            <a:r>
              <a:rPr lang="cs-CZ" i="1" dirty="0" smtClean="0"/>
              <a:t>C</a:t>
            </a:r>
            <a:r>
              <a:rPr lang="cs-CZ" dirty="0" smtClean="0"/>
              <a:t> a 6,5 cm od úsečky </a:t>
            </a:r>
            <a:r>
              <a:rPr lang="cs-CZ" i="1" dirty="0" smtClean="0"/>
              <a:t>AB</a:t>
            </a:r>
            <a:r>
              <a:rPr lang="cs-CZ" dirty="0" smtClean="0"/>
              <a:t>. </a:t>
            </a:r>
          </a:p>
          <a:p>
            <a:r>
              <a:rPr lang="cs-CZ" dirty="0" smtClean="0"/>
              <a:t>Narýsuj úsečky </a:t>
            </a:r>
            <a:r>
              <a:rPr lang="cs-CZ" i="1" dirty="0" smtClean="0"/>
              <a:t>AD</a:t>
            </a:r>
            <a:r>
              <a:rPr lang="cs-CZ" dirty="0" smtClean="0"/>
              <a:t> a </a:t>
            </a:r>
            <a:r>
              <a:rPr lang="cs-CZ" i="1" dirty="0" smtClean="0"/>
              <a:t>BD. </a:t>
            </a:r>
          </a:p>
          <a:p>
            <a:r>
              <a:rPr lang="cs-CZ" dirty="0" smtClean="0"/>
              <a:t>Průsečík úseček </a:t>
            </a:r>
            <a:r>
              <a:rPr lang="cs-CZ" i="1" dirty="0" smtClean="0"/>
              <a:t>CD</a:t>
            </a:r>
            <a:r>
              <a:rPr lang="cs-CZ" dirty="0" smtClean="0"/>
              <a:t> a </a:t>
            </a:r>
            <a:r>
              <a:rPr lang="cs-CZ" i="1" dirty="0" smtClean="0"/>
              <a:t>AB</a:t>
            </a:r>
            <a:r>
              <a:rPr lang="cs-CZ" dirty="0" smtClean="0"/>
              <a:t> označ </a:t>
            </a:r>
            <a:r>
              <a:rPr lang="cs-CZ" i="1" dirty="0" smtClean="0"/>
              <a:t>X</a:t>
            </a:r>
            <a:r>
              <a:rPr lang="cs-CZ" dirty="0" smtClean="0"/>
              <a:t>. </a:t>
            </a:r>
          </a:p>
          <a:p>
            <a:r>
              <a:rPr lang="cs-CZ" dirty="0" smtClean="0"/>
              <a:t>Z bodu </a:t>
            </a:r>
            <a:r>
              <a:rPr lang="cs-CZ" i="1" dirty="0" smtClean="0"/>
              <a:t>X</a:t>
            </a:r>
            <a:r>
              <a:rPr lang="cs-CZ" dirty="0" smtClean="0"/>
              <a:t> veď polopřímku </a:t>
            </a:r>
            <a:r>
              <a:rPr lang="cs-CZ" i="1" dirty="0" smtClean="0"/>
              <a:t>p</a:t>
            </a:r>
            <a:r>
              <a:rPr lang="cs-CZ" dirty="0" smtClean="0"/>
              <a:t>, která je rovnoběžná s úsečkou </a:t>
            </a:r>
            <a:r>
              <a:rPr lang="cs-CZ" i="1" dirty="0" smtClean="0"/>
              <a:t>AD</a:t>
            </a:r>
            <a:r>
              <a:rPr lang="cs-CZ" dirty="0" smtClean="0"/>
              <a:t> a protíná úsečku </a:t>
            </a:r>
            <a:r>
              <a:rPr lang="cs-CZ" i="1" dirty="0" smtClean="0"/>
              <a:t>BD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728" y="0"/>
            <a:ext cx="1993384" cy="989034"/>
          </a:xfrm>
        </p:spPr>
        <p:txBody>
          <a:bodyPr/>
          <a:lstStyle/>
          <a:p>
            <a:r>
              <a:rPr lang="cs-CZ" dirty="0" smtClean="0"/>
              <a:t>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5896" y="332656"/>
            <a:ext cx="4643534" cy="1285884"/>
          </a:xfrm>
        </p:spPr>
        <p:txBody>
          <a:bodyPr>
            <a:noAutofit/>
          </a:bodyPr>
          <a:lstStyle/>
          <a:p>
            <a:r>
              <a:rPr lang="cs-CZ" sz="2400" dirty="0" smtClean="0"/>
              <a:t>Narýsuj trojúhelník </a:t>
            </a:r>
            <a:r>
              <a:rPr lang="cs-CZ" sz="2400" i="1" dirty="0" smtClean="0"/>
              <a:t>ABC</a:t>
            </a:r>
            <a:r>
              <a:rPr lang="cs-CZ" sz="2400" dirty="0" smtClean="0"/>
              <a:t>, kde |AB| = 7 cm, |BC| = 5 cm a |CA| = 5 cm. </a:t>
            </a:r>
            <a:endParaRPr lang="cs-CZ" sz="2400" i="1" dirty="0" smtClean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285852" y="2786058"/>
            <a:ext cx="2592000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332662" y="2143116"/>
            <a:ext cx="1800000" cy="1588"/>
          </a:xfrm>
          <a:prstGeom prst="line">
            <a:avLst/>
          </a:prstGeom>
          <a:ln w="25400"/>
          <a:scene3d>
            <a:camera prst="orthographicFront">
              <a:rot lat="0" lon="0" rev="81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046778" y="2143116"/>
            <a:ext cx="1800000" cy="1588"/>
          </a:xfrm>
          <a:prstGeom prst="line">
            <a:avLst/>
          </a:prstGeom>
          <a:ln w="25400"/>
          <a:scene3d>
            <a:camera prst="orthographicFront">
              <a:rot lat="0" lon="0" rev="27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000100" y="264318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57620" y="264318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428860" y="1071546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8" name="Oblouk 17"/>
          <p:cNvSpPr/>
          <p:nvPr/>
        </p:nvSpPr>
        <p:spPr>
          <a:xfrm>
            <a:off x="2071670" y="1357298"/>
            <a:ext cx="535025" cy="598973"/>
          </a:xfrm>
          <a:prstGeom prst="arc">
            <a:avLst>
              <a:gd name="adj1" fmla="val 16200000"/>
              <a:gd name="adj2" fmla="val 2155132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ouk 18"/>
          <p:cNvSpPr/>
          <p:nvPr/>
        </p:nvSpPr>
        <p:spPr>
          <a:xfrm rot="15983103">
            <a:off x="2553395" y="1341280"/>
            <a:ext cx="571504" cy="642942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283968" y="1556792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marL="365760" lvl="0" indent="-283464">
              <a:spcBef>
                <a:spcPts val="600"/>
              </a:spcBef>
              <a:buClr>
                <a:srgbClr val="D34817"/>
              </a:buClr>
              <a:buSzPct val="80000"/>
              <a:buFont typeface="Wingdings 2"/>
              <a:buChar char=""/>
            </a:pPr>
            <a:r>
              <a:rPr lang="cs-CZ" sz="2400" dirty="0">
                <a:solidFill>
                  <a:prstClr val="black"/>
                </a:solidFill>
              </a:rPr>
              <a:t>Narýsuj kolmici </a:t>
            </a:r>
            <a:r>
              <a:rPr lang="cs-CZ" sz="2400" i="1" dirty="0">
                <a:solidFill>
                  <a:prstClr val="black"/>
                </a:solidFill>
              </a:rPr>
              <a:t>k</a:t>
            </a:r>
            <a:r>
              <a:rPr lang="cs-CZ" sz="2400" dirty="0">
                <a:solidFill>
                  <a:prstClr val="black"/>
                </a:solidFill>
              </a:rPr>
              <a:t> na stranu </a:t>
            </a:r>
            <a:r>
              <a:rPr lang="cs-CZ" sz="2400" i="1" dirty="0">
                <a:solidFill>
                  <a:prstClr val="black"/>
                </a:solidFill>
              </a:rPr>
              <a:t>AB</a:t>
            </a:r>
            <a:r>
              <a:rPr lang="cs-CZ" sz="2400" dirty="0">
                <a:solidFill>
                  <a:prstClr val="black"/>
                </a:solidFill>
              </a:rPr>
              <a:t>, která prochází bodem </a:t>
            </a:r>
            <a:r>
              <a:rPr lang="cs-CZ" sz="2400" i="1" dirty="0">
                <a:solidFill>
                  <a:prstClr val="black"/>
                </a:solidFill>
              </a:rPr>
              <a:t>C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</a:p>
        </p:txBody>
      </p:sp>
      <p:cxnSp>
        <p:nvCxnSpPr>
          <p:cNvPr id="23" name="Přímá spojovací čára 22"/>
          <p:cNvCxnSpPr/>
          <p:nvPr/>
        </p:nvCxnSpPr>
        <p:spPr>
          <a:xfrm rot="5400000">
            <a:off x="107125" y="3393281"/>
            <a:ext cx="492922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4429124" y="5715016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2571736" y="2428868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214546" y="5072074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2571736" y="578645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4283968" y="2564904"/>
            <a:ext cx="48600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lvl="0" indent="-283464">
              <a:spcBef>
                <a:spcPts val="600"/>
              </a:spcBef>
              <a:buClr>
                <a:srgbClr val="D34817"/>
              </a:buClr>
              <a:buSzPct val="80000"/>
              <a:buFont typeface="Wingdings 2"/>
              <a:buChar char=""/>
            </a:pPr>
            <a:r>
              <a:rPr lang="cs-CZ" sz="2400" dirty="0">
                <a:solidFill>
                  <a:prstClr val="black"/>
                </a:solidFill>
              </a:rPr>
              <a:t>Na přímce </a:t>
            </a:r>
            <a:r>
              <a:rPr lang="cs-CZ" sz="2400" i="1" dirty="0">
                <a:solidFill>
                  <a:prstClr val="black"/>
                </a:solidFill>
              </a:rPr>
              <a:t>k</a:t>
            </a:r>
            <a:r>
              <a:rPr lang="cs-CZ" sz="2400" dirty="0">
                <a:solidFill>
                  <a:prstClr val="black"/>
                </a:solidFill>
              </a:rPr>
              <a:t> vyznač bod </a:t>
            </a:r>
            <a:r>
              <a:rPr lang="cs-CZ" sz="2400" i="1" dirty="0">
                <a:solidFill>
                  <a:prstClr val="black"/>
                </a:solidFill>
              </a:rPr>
              <a:t>D</a:t>
            </a:r>
            <a:r>
              <a:rPr lang="cs-CZ" sz="2400" dirty="0">
                <a:solidFill>
                  <a:prstClr val="black"/>
                </a:solidFill>
              </a:rPr>
              <a:t>, který je vzdálen 10 cm od bodu </a:t>
            </a:r>
            <a:r>
              <a:rPr lang="cs-CZ" sz="2400" i="1" dirty="0">
                <a:solidFill>
                  <a:prstClr val="black"/>
                </a:solidFill>
              </a:rPr>
              <a:t>C</a:t>
            </a:r>
            <a:r>
              <a:rPr lang="cs-CZ" sz="2400" dirty="0">
                <a:solidFill>
                  <a:prstClr val="black"/>
                </a:solidFill>
              </a:rPr>
              <a:t> a 6,5 cm od úsečky </a:t>
            </a:r>
            <a:r>
              <a:rPr lang="cs-CZ" sz="2400" i="1" dirty="0">
                <a:solidFill>
                  <a:prstClr val="black"/>
                </a:solidFill>
              </a:rPr>
              <a:t>AB</a:t>
            </a:r>
            <a:r>
              <a:rPr lang="cs-CZ" sz="2400" dirty="0">
                <a:solidFill>
                  <a:prstClr val="black"/>
                </a:solidFill>
              </a:rPr>
              <a:t>. </a:t>
            </a:r>
          </a:p>
        </p:txBody>
      </p:sp>
      <p:cxnSp>
        <p:nvCxnSpPr>
          <p:cNvPr id="34" name="Přímá spojovací čára 33"/>
          <p:cNvCxnSpPr/>
          <p:nvPr/>
        </p:nvCxnSpPr>
        <p:spPr>
          <a:xfrm rot="16200000" flipH="1">
            <a:off x="2500298" y="5072074"/>
            <a:ext cx="142876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2500298" y="5072074"/>
            <a:ext cx="142876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bdélník 40"/>
          <p:cNvSpPr/>
          <p:nvPr/>
        </p:nvSpPr>
        <p:spPr>
          <a:xfrm>
            <a:off x="4427984" y="3861048"/>
            <a:ext cx="365901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65760" lvl="0" indent="-283464">
              <a:spcBef>
                <a:spcPts val="600"/>
              </a:spcBef>
              <a:buClr>
                <a:srgbClr val="D34817"/>
              </a:buClr>
              <a:buSzPct val="80000"/>
              <a:buFont typeface="Wingdings 2"/>
              <a:buChar char=""/>
            </a:pPr>
            <a:r>
              <a:rPr lang="cs-CZ" sz="2400" dirty="0">
                <a:solidFill>
                  <a:prstClr val="black"/>
                </a:solidFill>
              </a:rPr>
              <a:t>Narýsuj úsečky </a:t>
            </a:r>
            <a:r>
              <a:rPr lang="cs-CZ" sz="2400" i="1" dirty="0">
                <a:solidFill>
                  <a:prstClr val="black"/>
                </a:solidFill>
              </a:rPr>
              <a:t>AD</a:t>
            </a:r>
            <a:r>
              <a:rPr lang="cs-CZ" sz="2400" dirty="0">
                <a:solidFill>
                  <a:prstClr val="black"/>
                </a:solidFill>
              </a:rPr>
              <a:t> a </a:t>
            </a:r>
            <a:r>
              <a:rPr lang="cs-CZ" sz="2400" i="1" dirty="0">
                <a:solidFill>
                  <a:prstClr val="black"/>
                </a:solidFill>
              </a:rPr>
              <a:t>BD. </a:t>
            </a:r>
          </a:p>
        </p:txBody>
      </p:sp>
      <p:cxnSp>
        <p:nvCxnSpPr>
          <p:cNvPr id="43" name="Přímá spojovací čára 42"/>
          <p:cNvCxnSpPr/>
          <p:nvPr/>
        </p:nvCxnSpPr>
        <p:spPr>
          <a:xfrm rot="16200000" flipH="1">
            <a:off x="750067" y="3321843"/>
            <a:ext cx="2357454" cy="1285884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 rot="5400000">
            <a:off x="2035951" y="3321843"/>
            <a:ext cx="2357454" cy="1285884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Obdélník 55"/>
          <p:cNvSpPr/>
          <p:nvPr/>
        </p:nvSpPr>
        <p:spPr>
          <a:xfrm>
            <a:off x="4427984" y="4365104"/>
            <a:ext cx="45365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lvl="0" indent="-283464">
              <a:spcBef>
                <a:spcPts val="600"/>
              </a:spcBef>
              <a:buClr>
                <a:srgbClr val="D34817"/>
              </a:buClr>
              <a:buSzPct val="80000"/>
              <a:buFont typeface="Wingdings 2"/>
              <a:buChar char=""/>
            </a:pPr>
            <a:r>
              <a:rPr lang="cs-CZ" sz="2400" dirty="0">
                <a:solidFill>
                  <a:prstClr val="black"/>
                </a:solidFill>
              </a:rPr>
              <a:t>Průsečík úseček </a:t>
            </a:r>
            <a:r>
              <a:rPr lang="cs-CZ" sz="2400" i="1" dirty="0">
                <a:solidFill>
                  <a:prstClr val="black"/>
                </a:solidFill>
              </a:rPr>
              <a:t>CD</a:t>
            </a:r>
            <a:r>
              <a:rPr lang="cs-CZ" sz="2400" dirty="0">
                <a:solidFill>
                  <a:prstClr val="black"/>
                </a:solidFill>
              </a:rPr>
              <a:t> a </a:t>
            </a:r>
            <a:r>
              <a:rPr lang="cs-CZ" sz="2400" i="1" dirty="0">
                <a:solidFill>
                  <a:prstClr val="black"/>
                </a:solidFill>
              </a:rPr>
              <a:t>AB</a:t>
            </a:r>
            <a:r>
              <a:rPr lang="cs-CZ" sz="2400" dirty="0">
                <a:solidFill>
                  <a:prstClr val="black"/>
                </a:solidFill>
              </a:rPr>
              <a:t> označ </a:t>
            </a:r>
            <a:r>
              <a:rPr lang="cs-CZ" sz="2400" i="1" dirty="0">
                <a:solidFill>
                  <a:prstClr val="black"/>
                </a:solidFill>
              </a:rPr>
              <a:t>X</a:t>
            </a:r>
            <a:r>
              <a:rPr lang="cs-CZ" sz="2400" dirty="0">
                <a:solidFill>
                  <a:prstClr val="black"/>
                </a:solidFill>
              </a:rPr>
              <a:t>. </a:t>
            </a:r>
          </a:p>
        </p:txBody>
      </p:sp>
      <p:sp>
        <p:nvSpPr>
          <p:cNvPr id="57" name="Obdélník 56"/>
          <p:cNvSpPr/>
          <p:nvPr/>
        </p:nvSpPr>
        <p:spPr>
          <a:xfrm>
            <a:off x="4427984" y="5157192"/>
            <a:ext cx="47160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lvl="0" indent="-283464">
              <a:spcBef>
                <a:spcPts val="600"/>
              </a:spcBef>
              <a:buClr>
                <a:srgbClr val="D34817"/>
              </a:buClr>
              <a:buSzPct val="80000"/>
              <a:buFont typeface="Wingdings 2"/>
              <a:buChar char=""/>
            </a:pPr>
            <a:r>
              <a:rPr lang="cs-CZ" sz="2400" dirty="0">
                <a:solidFill>
                  <a:prstClr val="black"/>
                </a:solidFill>
              </a:rPr>
              <a:t>Z bodu </a:t>
            </a:r>
            <a:r>
              <a:rPr lang="cs-CZ" sz="2400" i="1" dirty="0">
                <a:solidFill>
                  <a:prstClr val="black"/>
                </a:solidFill>
              </a:rPr>
              <a:t>X</a:t>
            </a:r>
            <a:r>
              <a:rPr lang="cs-CZ" sz="2400" dirty="0">
                <a:solidFill>
                  <a:prstClr val="black"/>
                </a:solidFill>
              </a:rPr>
              <a:t> veď polopřímku </a:t>
            </a:r>
            <a:r>
              <a:rPr lang="cs-CZ" sz="2400" i="1" dirty="0">
                <a:solidFill>
                  <a:prstClr val="black"/>
                </a:solidFill>
              </a:rPr>
              <a:t>p</a:t>
            </a:r>
            <a:r>
              <a:rPr lang="cs-CZ" sz="2400" dirty="0">
                <a:solidFill>
                  <a:prstClr val="black"/>
                </a:solidFill>
              </a:rPr>
              <a:t>, která je rovnoběžná s úsečkou </a:t>
            </a:r>
            <a:r>
              <a:rPr lang="cs-CZ" sz="2400" i="1" dirty="0">
                <a:solidFill>
                  <a:prstClr val="black"/>
                </a:solidFill>
              </a:rPr>
              <a:t>AD</a:t>
            </a:r>
            <a:r>
              <a:rPr lang="cs-CZ" sz="2400" dirty="0">
                <a:solidFill>
                  <a:prstClr val="black"/>
                </a:solidFill>
              </a:rPr>
              <a:t> a protíná úsečku </a:t>
            </a:r>
            <a:r>
              <a:rPr lang="cs-CZ" sz="2400" i="1" dirty="0">
                <a:solidFill>
                  <a:prstClr val="black"/>
                </a:solidFill>
              </a:rPr>
              <a:t>BD</a:t>
            </a:r>
            <a:r>
              <a:rPr lang="cs-CZ" sz="2400" dirty="0">
                <a:solidFill>
                  <a:prstClr val="black"/>
                </a:solidFill>
              </a:rPr>
              <a:t>. </a:t>
            </a:r>
          </a:p>
        </p:txBody>
      </p:sp>
      <p:cxnSp>
        <p:nvCxnSpPr>
          <p:cNvPr id="59" name="Přímá spojovací čára 58"/>
          <p:cNvCxnSpPr/>
          <p:nvPr/>
        </p:nvCxnSpPr>
        <p:spPr>
          <a:xfrm rot="16200000" flipH="1">
            <a:off x="1857356" y="3500438"/>
            <a:ext cx="3357586" cy="19288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Zástupný symbol pro zápatí 6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000"/>
                            </p:stCondLst>
                            <p:childTnLst>
                              <p:par>
                                <p:cTn id="3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0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5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000"/>
                            </p:stCondLst>
                            <p:childTnLst>
                              <p:par>
                                <p:cTn id="10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5" grpId="0"/>
      <p:bldP spid="16" grpId="0"/>
      <p:bldP spid="17" grpId="0"/>
      <p:bldP spid="18" grpId="0" animBg="1"/>
      <p:bldP spid="19" grpId="0" animBg="1"/>
      <p:bldP spid="21" grpId="0"/>
      <p:bldP spid="27" grpId="0"/>
      <p:bldP spid="28" grpId="0"/>
      <p:bldP spid="29" grpId="0"/>
      <p:bldP spid="30" grpId="0"/>
      <p:bldP spid="31" grpId="0"/>
      <p:bldP spid="41" grpId="0"/>
      <p:bldP spid="56" grpId="0"/>
      <p:bldP spid="5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4876" y="1447800"/>
            <a:ext cx="4218812" cy="4800600"/>
          </a:xfrm>
        </p:spPr>
        <p:txBody>
          <a:bodyPr/>
          <a:lstStyle/>
          <a:p>
            <a:r>
              <a:rPr lang="cs-CZ" dirty="0" smtClean="0"/>
              <a:t>Co ti obrázek připomíná? </a:t>
            </a:r>
          </a:p>
          <a:p>
            <a:endParaRPr lang="cs-CZ" dirty="0" smtClean="0"/>
          </a:p>
          <a:p>
            <a:r>
              <a:rPr lang="cs-CZ" dirty="0" smtClean="0"/>
              <a:t>Pomocí pastelek obrázek dobarvi a přizdob. </a:t>
            </a:r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1285852" y="2786058"/>
            <a:ext cx="2592000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2332662" y="2143116"/>
            <a:ext cx="1800000" cy="1588"/>
          </a:xfrm>
          <a:prstGeom prst="line">
            <a:avLst/>
          </a:prstGeom>
          <a:ln w="25400"/>
          <a:scene3d>
            <a:camera prst="orthographicFront">
              <a:rot lat="0" lon="0" rev="81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046778" y="2143116"/>
            <a:ext cx="1800000" cy="1588"/>
          </a:xfrm>
          <a:prstGeom prst="line">
            <a:avLst/>
          </a:prstGeom>
          <a:ln w="25400"/>
          <a:scene3d>
            <a:camera prst="orthographicFront">
              <a:rot lat="0" lon="0" rev="27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000100" y="264318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Oblouk 9"/>
          <p:cNvSpPr/>
          <p:nvPr/>
        </p:nvSpPr>
        <p:spPr>
          <a:xfrm>
            <a:off x="2108148" y="1428735"/>
            <a:ext cx="535025" cy="598973"/>
          </a:xfrm>
          <a:prstGeom prst="arc">
            <a:avLst>
              <a:gd name="adj1" fmla="val 16200000"/>
              <a:gd name="adj2" fmla="val 2155132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 rot="15983103">
            <a:off x="2553395" y="1341280"/>
            <a:ext cx="571504" cy="642942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čára 11"/>
          <p:cNvCxnSpPr/>
          <p:nvPr/>
        </p:nvCxnSpPr>
        <p:spPr>
          <a:xfrm rot="5400000">
            <a:off x="107125" y="3393281"/>
            <a:ext cx="492922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16200000" flipH="1">
            <a:off x="2500298" y="5072074"/>
            <a:ext cx="142876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2500298" y="5072074"/>
            <a:ext cx="142876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16200000" flipH="1">
            <a:off x="750067" y="3321843"/>
            <a:ext cx="2357454" cy="1285884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2035951" y="3321843"/>
            <a:ext cx="2357454" cy="1285884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16200000" flipH="1">
            <a:off x="1857356" y="3500438"/>
            <a:ext cx="3357586" cy="19288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:\Documents and Settings\Jana\Local Settings\Temporary Internet Files\Content.IE5\WHDA2TGV\MC9003573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285728"/>
            <a:ext cx="3857652" cy="4908615"/>
          </a:xfrm>
          <a:prstGeom prst="rect">
            <a:avLst/>
          </a:prstGeom>
          <a:noFill/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071802" y="5429264"/>
            <a:ext cx="48125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Děkuji za pozornost. 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90</TotalTime>
  <Words>455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Snímek 1</vt:lpstr>
      <vt:lpstr>Anotace</vt:lpstr>
      <vt:lpstr>Konstrukční úloha</vt:lpstr>
      <vt:lpstr>Co potřebuješ? </vt:lpstr>
      <vt:lpstr>Úloha</vt:lpstr>
      <vt:lpstr>Postup</vt:lpstr>
      <vt:lpstr>Snímek 7</vt:lpstr>
      <vt:lpstr>Snímek 8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Konstrukční úloha</dc:title>
  <dc:creator>Mamut</dc:creator>
  <cp:lastModifiedBy>Jana</cp:lastModifiedBy>
  <cp:revision>14</cp:revision>
  <dcterms:created xsi:type="dcterms:W3CDTF">2012-08-14T10:21:28Z</dcterms:created>
  <dcterms:modified xsi:type="dcterms:W3CDTF">2012-10-07T18:16:56Z</dcterms:modified>
</cp:coreProperties>
</file>