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65" r:id="rId3"/>
    <p:sldId id="257" r:id="rId4"/>
    <p:sldId id="259" r:id="rId5"/>
    <p:sldId id="262" r:id="rId6"/>
    <p:sldId id="263" r:id="rId7"/>
    <p:sldId id="266" r:id="rId8"/>
    <p:sldId id="26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8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Ekologické indikátory</a:t>
            </a:r>
            <a:endParaRPr lang="cs-CZ" sz="88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dirty="0" smtClean="0"/>
              <a:t>e</a:t>
            </a:r>
            <a:r>
              <a:rPr lang="cs-CZ" sz="4800" dirty="0" smtClean="0"/>
              <a:t>kologické indikátory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ekologické </a:t>
            </a:r>
            <a:r>
              <a:rPr lang="cs-CZ" dirty="0" smtClean="0"/>
              <a:t>indikátory - bioindikátory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59632" y="764704"/>
            <a:ext cx="67402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Ekologické indikátory</a:t>
            </a:r>
            <a:endParaRPr lang="cs-CZ" sz="36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ung\Local Settings\Temporary Internet Files\Content.IE5\ELG9ER4R\MP900407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00808"/>
            <a:ext cx="3423493" cy="4279057"/>
          </a:xfrm>
          <a:prstGeom prst="rect">
            <a:avLst/>
          </a:prstGeom>
          <a:noFill/>
        </p:spPr>
      </p:pic>
      <p:pic>
        <p:nvPicPr>
          <p:cNvPr id="1027" name="Picture 3" descr="P:\dumy\obr\Lisejn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628800"/>
            <a:ext cx="3728921" cy="3082575"/>
          </a:xfrm>
          <a:prstGeom prst="rect">
            <a:avLst/>
          </a:prstGeom>
          <a:noFill/>
        </p:spPr>
      </p:pic>
      <p:pic>
        <p:nvPicPr>
          <p:cNvPr id="1028" name="Picture 4" descr="P:\dumy\obr\jep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653136"/>
            <a:ext cx="2380838" cy="1574329"/>
          </a:xfrm>
          <a:prstGeom prst="rect">
            <a:avLst/>
          </a:prstGeom>
          <a:noFill/>
        </p:spPr>
      </p:pic>
      <p:pic>
        <p:nvPicPr>
          <p:cNvPr id="1029" name="Picture 5" descr="P:\dumy\obr\mikro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653136"/>
            <a:ext cx="2176472" cy="1584176"/>
          </a:xfrm>
          <a:prstGeom prst="rect">
            <a:avLst/>
          </a:prstGeom>
          <a:noFill/>
        </p:spPr>
      </p:pic>
      <p:pic>
        <p:nvPicPr>
          <p:cNvPr id="12" name="Picture 2" descr="P:\dumy\obr\kopřiv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435601"/>
            <a:ext cx="2282035" cy="2945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Ekologické indikátory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Ekologické indikátory = Bioindikátory</a:t>
            </a:r>
            <a:endParaRPr lang="cs-CZ" sz="3600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/>
              <a:t>Bioindikátor je živý organismus, jehož přítomnost, změna stavu nebo množství signalizuje změny vlastností zkoumaného prostředí. </a:t>
            </a:r>
          </a:p>
          <a:p>
            <a:r>
              <a:rPr lang="cs-CZ" sz="3600" dirty="0" smtClean="0"/>
              <a:t>Jako bioindikátory se používají především organismy, jejíchž požadavky na prostředí jsou dostatečně známé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6752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b="1" dirty="0" smtClean="0"/>
              <a:t> </a:t>
            </a:r>
            <a:r>
              <a:rPr lang="cs-CZ" sz="54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Bioindikátory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Dobrým indikátorem je druh, který má úzkou ekologickou valenci, je dobře určitelný a je relativně </a:t>
            </a:r>
            <a:r>
              <a:rPr lang="cs-CZ" sz="3200" dirty="0" smtClean="0"/>
              <a:t>běžný</a:t>
            </a:r>
          </a:p>
          <a:p>
            <a:endParaRPr lang="en-US" sz="3200" dirty="0" smtClean="0"/>
          </a:p>
          <a:p>
            <a:r>
              <a:rPr lang="cs-CZ" sz="3200" dirty="0" smtClean="0"/>
              <a:t>např. kopřiva dvoudomá indikuje zvýšený obsah amoniakálního dusíku v půdě (možné úniky splaškových vod), vřes obecný indikuje svým výskytem kyselou půdu.</a:t>
            </a:r>
            <a:endParaRPr lang="cs-CZ" sz="3200" dirty="0"/>
          </a:p>
        </p:txBody>
      </p:sp>
      <p:pic>
        <p:nvPicPr>
          <p:cNvPr id="2050" name="Picture 2" descr="P:\dumy\obr\gaus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0"/>
            <a:ext cx="2699792" cy="2068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764704"/>
            <a:ext cx="8418834" cy="1143000"/>
          </a:xfrm>
        </p:spPr>
        <p:txBody>
          <a:bodyPr/>
          <a:lstStyle/>
          <a:p>
            <a:pPr hangingPunct="0"/>
            <a:r>
              <a:rPr lang="cs-CZ" sz="54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Bioindikátory</a:t>
            </a:r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060848"/>
            <a:ext cx="8229600" cy="5374950"/>
          </a:xfrm>
        </p:spPr>
        <p:txBody>
          <a:bodyPr>
            <a:normAutofit/>
          </a:bodyPr>
          <a:lstStyle/>
          <a:p>
            <a:pPr lvl="0" hangingPunct="0"/>
            <a:r>
              <a:rPr lang="cs-CZ" sz="3200" dirty="0" smtClean="0"/>
              <a:t>Rostliny</a:t>
            </a:r>
          </a:p>
          <a:p>
            <a:pPr lvl="0" hangingPunct="0"/>
            <a:endParaRPr lang="cs-CZ" sz="3200" dirty="0" smtClean="0"/>
          </a:p>
          <a:p>
            <a:pPr lvl="0" hangingPunct="0"/>
            <a:r>
              <a:rPr lang="cs-CZ" sz="3200" dirty="0" smtClean="0"/>
              <a:t>Živočichové</a:t>
            </a:r>
          </a:p>
          <a:p>
            <a:pPr lvl="0" hangingPunct="0"/>
            <a:endParaRPr lang="cs-CZ" sz="3200" dirty="0" smtClean="0"/>
          </a:p>
          <a:p>
            <a:pPr lvl="0" hangingPunct="0"/>
            <a:r>
              <a:rPr lang="cs-CZ" sz="3200" dirty="0" smtClean="0"/>
              <a:t>Mikroby</a:t>
            </a:r>
          </a:p>
          <a:p>
            <a:pPr lvl="0" hangingPunct="0"/>
            <a:endParaRPr lang="cs-CZ" sz="3200" dirty="0"/>
          </a:p>
        </p:txBody>
      </p:sp>
      <p:pic>
        <p:nvPicPr>
          <p:cNvPr id="1026" name="Picture 2" descr="P:\dumy\obr\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3686175" cy="2133600"/>
          </a:xfrm>
          <a:prstGeom prst="rect">
            <a:avLst/>
          </a:prstGeom>
          <a:noFill/>
        </p:spPr>
      </p:pic>
      <p:pic>
        <p:nvPicPr>
          <p:cNvPr id="1029" name="Picture 5" descr="P:\dumy\obr\mikroby-v-zagryaznennom-vozdux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789040"/>
            <a:ext cx="3429000" cy="2076450"/>
          </a:xfrm>
          <a:prstGeom prst="rect">
            <a:avLst/>
          </a:prstGeom>
          <a:noFill/>
        </p:spPr>
      </p:pic>
      <p:pic>
        <p:nvPicPr>
          <p:cNvPr id="1028" name="Picture 4" descr="C:\Users\jung\AppData\Local\Microsoft\Windows\Temporary Internet Files\Content.IE5\6ZE99JUG\MC9000304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1556792"/>
            <a:ext cx="1627187" cy="2792412"/>
          </a:xfrm>
          <a:prstGeom prst="rect">
            <a:avLst/>
          </a:prstGeom>
          <a:noFill/>
        </p:spPr>
      </p:pic>
      <p:pic>
        <p:nvPicPr>
          <p:cNvPr id="1027" name="Picture 3" descr="C:\Users\jung\AppData\Local\Microsoft\Windows\Temporary Internet Files\Content.IE5\3NQXTR9N\MC9001934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2852936"/>
            <a:ext cx="2543363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532440" cy="589166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Rostliny jako </a:t>
            </a:r>
            <a:r>
              <a:rPr lang="cs-CZ" sz="4800" dirty="0" smtClean="0"/>
              <a:t>bioindikátory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96752"/>
            <a:ext cx="8229600" cy="5446958"/>
          </a:xfrm>
        </p:spPr>
        <p:txBody>
          <a:bodyPr>
            <a:noAutofit/>
          </a:bodyPr>
          <a:lstStyle/>
          <a:p>
            <a:r>
              <a:rPr lang="cs-CZ" sz="3200" dirty="0" smtClean="0"/>
              <a:t>Přítomnost nebo absence určité rostliny může mnoho napovědět o životním prostředí.</a:t>
            </a:r>
          </a:p>
          <a:p>
            <a:r>
              <a:rPr lang="cs-CZ" sz="3200" dirty="0" smtClean="0"/>
              <a:t>Lišejníky jsou symbiotické organismy složené z houby a řasy. Mnoho z nich reaguje na změny druhového složení lesů, znečištění ovzduší a změny klimatu. Vyhynutí lišejníků v lese může indikovat například vysoké hodnoty oxidu siřičitého, některých dalších sirných sloučenin a oxidů dusíku.</a:t>
            </a:r>
            <a:endParaRPr lang="cs-CZ" sz="3200" dirty="0"/>
          </a:p>
        </p:txBody>
      </p:sp>
      <p:pic>
        <p:nvPicPr>
          <p:cNvPr id="4" name="Picture 3" descr="P:\dumy\obr\Lisejní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0"/>
            <a:ext cx="1619672" cy="13389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300" dirty="0" smtClean="0"/>
              <a:t>Živočichové jako bioindikátory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Příkladem živočišné </a:t>
            </a:r>
            <a:r>
              <a:rPr lang="cs-CZ" sz="3200" dirty="0" err="1" smtClean="0"/>
              <a:t>bioindikace</a:t>
            </a:r>
            <a:r>
              <a:rPr lang="cs-CZ" sz="3200" dirty="0" smtClean="0"/>
              <a:t> může být vyhynutí zvířete kvůli nedostatku potravy, které je způsobeno znečištěním. </a:t>
            </a:r>
          </a:p>
          <a:p>
            <a:r>
              <a:rPr lang="cs-CZ" sz="3200" dirty="0" smtClean="0"/>
              <a:t>Vyjma měření velikosti populace se vědci zaměřují i na množství toxinů v tkáních nebo množství deformací v populaci. Příkladem může být ledňáček nebo jepice.</a:t>
            </a:r>
          </a:p>
          <a:p>
            <a:endParaRPr lang="cs-CZ" sz="3200" dirty="0"/>
          </a:p>
        </p:txBody>
      </p:sp>
      <p:pic>
        <p:nvPicPr>
          <p:cNvPr id="2050" name="Picture 2" descr="P:\dumy\obr\jep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5271" y="0"/>
            <a:ext cx="1918729" cy="126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300" dirty="0" smtClean="0"/>
              <a:t>Mikroby jako bioindikátory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Mikroby mohou být použity k posuzování čistoty vodních či suchozemských ekosystémů. Protože jsou všude ve vysokém počtu, je jednodušší výsledky srovnávat.</a:t>
            </a:r>
          </a:p>
          <a:p>
            <a:r>
              <a:rPr lang="cs-CZ" sz="3200" dirty="0" smtClean="0"/>
              <a:t>Některé mikroorganismy produkují tzv. stresové proteiny, když jsou vystaveni látkám, jako je kadmium či benzen. Tyto proteiny mohou varovat již před nízkými hodnotami znečištění.</a:t>
            </a:r>
            <a:endParaRPr lang="cs-CZ" sz="3200" dirty="0"/>
          </a:p>
        </p:txBody>
      </p:sp>
      <p:pic>
        <p:nvPicPr>
          <p:cNvPr id="3074" name="Picture 2" descr="P:\dumy\obr\mikro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1944" y="0"/>
            <a:ext cx="1842056" cy="1340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500" dirty="0" smtClean="0"/>
              <a:t>SLOVANSKÉ GYMNÁZIUM a kol. </a:t>
            </a:r>
            <a:r>
              <a:rPr lang="cs-CZ" sz="1500" i="1" dirty="0" smtClean="0"/>
              <a:t>Organismy a prostředí</a:t>
            </a:r>
            <a:r>
              <a:rPr lang="cs-CZ" sz="1500" dirty="0" smtClean="0"/>
              <a:t> [online]. [cit. 11.10.2012]. Dostupný na WWW: &lt;www.</a:t>
            </a:r>
            <a:r>
              <a:rPr lang="cs-CZ" sz="1500" dirty="0" err="1" smtClean="0"/>
              <a:t>sgo.cz</a:t>
            </a:r>
            <a:r>
              <a:rPr lang="cs-CZ" sz="1500" dirty="0" smtClean="0"/>
              <a:t>/</a:t>
            </a:r>
            <a:r>
              <a:rPr lang="cs-CZ" sz="1500" dirty="0" err="1" smtClean="0"/>
              <a:t>Stranky</a:t>
            </a:r>
            <a:r>
              <a:rPr lang="cs-CZ" sz="1500" dirty="0" smtClean="0"/>
              <a:t>.../organismy_a_</a:t>
            </a:r>
            <a:r>
              <a:rPr lang="cs-CZ" sz="1500" dirty="0" err="1" smtClean="0"/>
              <a:t>prostredi.doc</a:t>
            </a:r>
            <a:r>
              <a:rPr lang="cs-CZ" sz="1500" dirty="0" smtClean="0"/>
              <a:t>&gt;.</a:t>
            </a:r>
          </a:p>
          <a:p>
            <a:r>
              <a:rPr lang="cs-CZ" sz="1500" dirty="0" smtClean="0"/>
              <a:t>WIKIPEDIA a kol. </a:t>
            </a:r>
            <a:r>
              <a:rPr lang="cs-CZ" sz="1500" i="1" dirty="0" smtClean="0"/>
              <a:t>Bioindikátor</a:t>
            </a:r>
            <a:r>
              <a:rPr lang="cs-CZ" sz="1500" dirty="0" smtClean="0"/>
              <a:t> [online]. [cit. 12.10.2012]. Dostupný na WWW: &lt;http://cs.wikipedia.org/wiki/Bioindik%C3%A1tor&gt;.</a:t>
            </a:r>
          </a:p>
          <a:p>
            <a:r>
              <a:rPr lang="cs-CZ" sz="1500" dirty="0" smtClean="0"/>
              <a:t>TRIFUNOVIĆ.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&lt;http://upload.wikimedia.org/wikipedia/commons/b/bc/Lisaj-sa-Stare-planine4.jpg&gt;.</a:t>
            </a:r>
          </a:p>
          <a:p>
            <a:r>
              <a:rPr lang="nl-NL" sz="1500" dirty="0" smtClean="0"/>
              <a:t>GELLER. </a:t>
            </a:r>
            <a:r>
              <a:rPr lang="nl-NL" sz="1500" i="1" dirty="0" smtClean="0"/>
              <a:t>wikimedia.org</a:t>
            </a:r>
            <a:r>
              <a:rPr lang="nl-NL" sz="1500" dirty="0" smtClean="0"/>
              <a:t> [online]. [cit. 12.10.2012]. Dostupný na WWW: &lt;http://upload.wikimedia.org/wikipedia/commons/2/25/Eintagsfliege_fg01.jpg&gt;.</a:t>
            </a:r>
            <a:endParaRPr lang="cs-CZ" sz="1500" dirty="0" smtClean="0"/>
          </a:p>
          <a:p>
            <a:r>
              <a:rPr lang="cs-CZ" sz="1500" dirty="0" smtClean="0"/>
              <a:t>ERBE, </a:t>
            </a:r>
            <a:r>
              <a:rPr lang="cs-CZ" sz="1500" dirty="0" err="1" smtClean="0"/>
              <a:t>Eric</a:t>
            </a:r>
            <a:r>
              <a:rPr lang="cs-CZ" sz="1500" dirty="0" smtClean="0"/>
              <a:t>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&lt;http://upload.wikimedia.org/wikipedia/commons/b/bc/E_coli_at_10000x%2C_original.jpg&gt;.</a:t>
            </a:r>
          </a:p>
          <a:p>
            <a:r>
              <a:rPr lang="cs-CZ" sz="1500" dirty="0" smtClean="0"/>
              <a:t>HYDRO.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</a:t>
            </a:r>
            <a:r>
              <a:rPr lang="en-US" sz="1500" dirty="0" smtClean="0"/>
              <a:t>&lt;</a:t>
            </a:r>
            <a:r>
              <a:rPr lang="cs-CZ" sz="1500" dirty="0" smtClean="0"/>
              <a:t>http://cs.wikipedia.org/wiki/Soubor:Brennnessel.jpg</a:t>
            </a:r>
            <a:r>
              <a:rPr lang="en-US" sz="15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ZŠ SYCHROV a kol. </a:t>
            </a:r>
            <a:r>
              <a:rPr lang="cs-CZ" sz="1500" i="1" dirty="0" err="1" smtClean="0"/>
              <a:t>sychrov.sweb.cz</a:t>
            </a:r>
            <a:r>
              <a:rPr lang="cs-CZ" sz="1500" dirty="0" smtClean="0"/>
              <a:t> [online]. [cit. 15.10.2012]. Dostupný na WWW: &lt;http://o-prince-</a:t>
            </a:r>
            <a:r>
              <a:rPr lang="cs-CZ" sz="1500" dirty="0" err="1" smtClean="0"/>
              <a:t>prirody</a:t>
            </a:r>
            <a:r>
              <a:rPr lang="cs-CZ" sz="1500" dirty="0" smtClean="0"/>
              <a:t>-</a:t>
            </a:r>
            <a:r>
              <a:rPr lang="cs-CZ" sz="1500" dirty="0" err="1" smtClean="0"/>
              <a:t>zs</a:t>
            </a:r>
            <a:r>
              <a:rPr lang="cs-CZ" sz="1500" dirty="0" smtClean="0"/>
              <a:t>-</a:t>
            </a:r>
            <a:r>
              <a:rPr lang="cs-CZ" sz="1500" dirty="0" err="1" smtClean="0"/>
              <a:t>sychrov.sweb.cz</a:t>
            </a:r>
            <a:r>
              <a:rPr lang="cs-CZ" sz="1500" dirty="0" smtClean="0"/>
              <a:t>/</a:t>
            </a:r>
            <a:r>
              <a:rPr lang="cs-CZ" sz="1500" dirty="0" err="1" smtClean="0"/>
              <a:t>kopriva.jpg</a:t>
            </a:r>
            <a:r>
              <a:rPr lang="cs-CZ" sz="1500" dirty="0" smtClean="0"/>
              <a:t>&gt;.</a:t>
            </a:r>
            <a:endParaRPr lang="cs-CZ" sz="1500" dirty="0" smtClean="0"/>
          </a:p>
          <a:p>
            <a:r>
              <a:rPr lang="pt-BR" sz="1500" dirty="0" smtClean="0"/>
              <a:t>AUTOR NEUVEDEN. </a:t>
            </a:r>
            <a:r>
              <a:rPr lang="pt-BR" sz="1500" i="1" dirty="0" smtClean="0"/>
              <a:t>http://web-story.ru</a:t>
            </a:r>
            <a:r>
              <a:rPr lang="pt-BR" sz="1500" dirty="0" smtClean="0"/>
              <a:t> [online]. [cit. 15.10.2012]. Dostupný na WWW: &lt;http://web-story.ru/images/stories/Pictures_stat/mikroby-v-zagryaznennom-vozduxe.jpg&gt;.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447</TotalTime>
  <Words>139</Words>
  <Application>Microsoft Office PowerPoint</Application>
  <PresentationFormat>Předvádění na obrazovce (4:3)</PresentationFormat>
  <Paragraphs>54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Ekologické indikátory</vt:lpstr>
      <vt:lpstr>ekologické indikátory</vt:lpstr>
      <vt:lpstr>  </vt:lpstr>
      <vt:lpstr>Ekologické indikátory</vt:lpstr>
      <vt:lpstr>  Bioindikátory</vt:lpstr>
      <vt:lpstr>Bioindikátory</vt:lpstr>
      <vt:lpstr>Rostliny jako bioindikátory</vt:lpstr>
      <vt:lpstr>Živočichové jako bioindikátory</vt:lpstr>
      <vt:lpstr>Mikroby jako bioindikátory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62</cp:revision>
  <dcterms:created xsi:type="dcterms:W3CDTF">2012-10-01T16:10:06Z</dcterms:created>
  <dcterms:modified xsi:type="dcterms:W3CDTF">2012-10-15T11:50:45Z</dcterms:modified>
</cp:coreProperties>
</file>